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</p:sldMasterIdLst>
  <p:notesMasterIdLst>
    <p:notesMasterId r:id="rId30"/>
  </p:notesMasterIdLst>
  <p:sldIdLst>
    <p:sldId id="270" r:id="rId2"/>
    <p:sldId id="271" r:id="rId3"/>
    <p:sldId id="272" r:id="rId4"/>
    <p:sldId id="273" r:id="rId5"/>
    <p:sldId id="274" r:id="rId6"/>
    <p:sldId id="260" r:id="rId7"/>
    <p:sldId id="283" r:id="rId8"/>
    <p:sldId id="284" r:id="rId9"/>
    <p:sldId id="261" r:id="rId10"/>
    <p:sldId id="285" r:id="rId11"/>
    <p:sldId id="286" r:id="rId12"/>
    <p:sldId id="287" r:id="rId13"/>
    <p:sldId id="288" r:id="rId14"/>
    <p:sldId id="289" r:id="rId15"/>
    <p:sldId id="290" r:id="rId16"/>
    <p:sldId id="276" r:id="rId17"/>
    <p:sldId id="275" r:id="rId18"/>
    <p:sldId id="278" r:id="rId19"/>
    <p:sldId id="279" r:id="rId20"/>
    <p:sldId id="280" r:id="rId21"/>
    <p:sldId id="292" r:id="rId22"/>
    <p:sldId id="293" r:id="rId23"/>
    <p:sldId id="266" r:id="rId24"/>
    <p:sldId id="267" r:id="rId25"/>
    <p:sldId id="281" r:id="rId26"/>
    <p:sldId id="268" r:id="rId27"/>
    <p:sldId id="277" r:id="rId28"/>
    <p:sldId id="28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6F48"/>
    <a:srgbClr val="427F4B"/>
    <a:srgbClr val="5982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528" y="-5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8BABD-27D4-8B42-9D68-D3A45AD8EC98}" type="datetimeFigureOut">
              <a:rPr lang="en-US" smtClean="0"/>
              <a:t>15/12/11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2A440-EC48-B74E-8470-14979DEFD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92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2A440-EC48-B74E-8470-14979DEFD3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38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2A440-EC48-B74E-8470-14979DEFD38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54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343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953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953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953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953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953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953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0"/>
            <a:ext cx="9293113" cy="6858000"/>
          </a:xfrm>
          <a:prstGeom prst="rect">
            <a:avLst/>
          </a:prstGeom>
          <a:solidFill>
            <a:srgbClr val="406F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esfera_cinza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431" y="-215114"/>
            <a:ext cx="1059632" cy="148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2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3" r:id="rId3"/>
    <p:sldLayoutId id="2147483694" r:id="rId4"/>
    <p:sldLayoutId id="2147483697" r:id="rId5"/>
    <p:sldLayoutId id="2147483698" r:id="rId6"/>
    <p:sldLayoutId id="2147483699" r:id="rId7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296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0"/>
            <a:ext cx="9324528" cy="34842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-1702321"/>
            <a:ext cx="9448800" cy="3743654"/>
          </a:xfrm>
          <a:prstGeom prst="rect">
            <a:avLst/>
          </a:prstGeom>
        </p:spPr>
      </p:pic>
      <p:pic>
        <p:nvPicPr>
          <p:cNvPr id="4" name="Picture 3" descr="logo_grupo_informe_cinz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72" y="1613151"/>
            <a:ext cx="5242913" cy="207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89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7400" y="2164380"/>
            <a:ext cx="74803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600" dirty="0">
                <a:solidFill>
                  <a:srgbClr val="FFFFFF"/>
                </a:solidFill>
              </a:rPr>
              <a:t>Total aderência ao plano de negócios e objetivos de exposição de seus clientes.</a:t>
            </a:r>
          </a:p>
        </p:txBody>
      </p:sp>
    </p:spTree>
    <p:extLst>
      <p:ext uri="{BB962C8B-B14F-4D97-AF65-F5344CB8AC3E}">
        <p14:creationId xmlns:p14="http://schemas.microsoft.com/office/powerpoint/2010/main" val="1021479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762" y="2164380"/>
            <a:ext cx="84372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FFFF"/>
                </a:solidFill>
              </a:rPr>
              <a:t>Rede de Mobilização Social</a:t>
            </a:r>
            <a:r>
              <a:rPr lang="pt-BR" sz="2800" dirty="0">
                <a:solidFill>
                  <a:srgbClr val="FFFFFF"/>
                </a:solidFill>
              </a:rPr>
              <a:t> </a:t>
            </a:r>
            <a:endParaRPr lang="pt-BR" sz="2800" dirty="0" smtClean="0">
              <a:solidFill>
                <a:srgbClr val="FFFFFF"/>
              </a:solidFill>
            </a:endParaRPr>
          </a:p>
          <a:p>
            <a:r>
              <a:rPr lang="pt-BR" sz="2800" dirty="0" smtClean="0">
                <a:solidFill>
                  <a:srgbClr val="FFFFFF"/>
                </a:solidFill>
              </a:rPr>
              <a:t>Produto </a:t>
            </a:r>
            <a:r>
              <a:rPr lang="pt-BR" sz="2800" dirty="0">
                <a:solidFill>
                  <a:srgbClr val="FFFFFF"/>
                </a:solidFill>
              </a:rPr>
              <a:t>de conceito inovador, exclusivo do </a:t>
            </a:r>
            <a:r>
              <a:rPr lang="pt-BR" sz="2800" b="1" dirty="0">
                <a:solidFill>
                  <a:srgbClr val="FFFFFF"/>
                </a:solidFill>
              </a:rPr>
              <a:t>Grupo. </a:t>
            </a:r>
            <a:r>
              <a:rPr lang="pt-BR" sz="2800" dirty="0">
                <a:solidFill>
                  <a:srgbClr val="FFFFFF"/>
                </a:solidFill>
              </a:rPr>
              <a:t>Veículo de comunicação comunitária que dialoga diretamente com diferentes segmentos sociais em qualquer ponto do país.</a:t>
            </a:r>
          </a:p>
        </p:txBody>
      </p:sp>
      <p:sp>
        <p:nvSpPr>
          <p:cNvPr id="3" name="Rectangle 2"/>
          <p:cNvSpPr/>
          <p:nvPr/>
        </p:nvSpPr>
        <p:spPr>
          <a:xfrm>
            <a:off x="579763" y="313898"/>
            <a:ext cx="66658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000" b="1" dirty="0" smtClean="0">
                <a:solidFill>
                  <a:schemeClr val="bg1"/>
                </a:solidFill>
              </a:rPr>
              <a:t>Experiência</a:t>
            </a:r>
            <a:endParaRPr lang="pt-BR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01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762" y="2164380"/>
            <a:ext cx="82340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FFFF"/>
                </a:solidFill>
              </a:rPr>
              <a:t>Relações com a Mídia</a:t>
            </a:r>
            <a:r>
              <a:rPr lang="pt-BR" sz="2800" dirty="0">
                <a:solidFill>
                  <a:srgbClr val="FFFFFF"/>
                </a:solidFill>
              </a:rPr>
              <a:t> </a:t>
            </a:r>
            <a:endParaRPr lang="pt-BR" sz="2800" dirty="0" smtClean="0">
              <a:solidFill>
                <a:srgbClr val="FFFFFF"/>
              </a:solidFill>
            </a:endParaRPr>
          </a:p>
          <a:p>
            <a:r>
              <a:rPr lang="pt-BR" sz="2800" dirty="0" smtClean="0">
                <a:solidFill>
                  <a:srgbClr val="FFFFFF"/>
                </a:solidFill>
              </a:rPr>
              <a:t>Nacional </a:t>
            </a:r>
            <a:r>
              <a:rPr lang="pt-BR" sz="2800" dirty="0">
                <a:solidFill>
                  <a:srgbClr val="FFFFFF"/>
                </a:solidFill>
              </a:rPr>
              <a:t>e internacional. Larga experiência em atendimento a clientes públicos e privados.</a:t>
            </a:r>
          </a:p>
          <a:p>
            <a:r>
              <a:rPr lang="pt-BR" sz="2800" dirty="0">
                <a:solidFill>
                  <a:srgbClr val="FFFFFF"/>
                </a:solidFill>
              </a:rPr>
              <a:t> </a:t>
            </a:r>
          </a:p>
          <a:p>
            <a:r>
              <a:rPr lang="pt-BR" sz="2800" b="1" dirty="0">
                <a:solidFill>
                  <a:srgbClr val="FFFFFF"/>
                </a:solidFill>
              </a:rPr>
              <a:t>Relações Institucionais</a:t>
            </a:r>
            <a:r>
              <a:rPr lang="pt-BR" sz="2800" dirty="0">
                <a:solidFill>
                  <a:srgbClr val="FFFFFF"/>
                </a:solidFill>
              </a:rPr>
              <a:t> </a:t>
            </a:r>
            <a:endParaRPr lang="pt-BR" sz="2800" dirty="0" smtClean="0">
              <a:solidFill>
                <a:srgbClr val="FFFFFF"/>
              </a:solidFill>
            </a:endParaRPr>
          </a:p>
          <a:p>
            <a:r>
              <a:rPr lang="pt-BR" sz="2800" dirty="0" smtClean="0">
                <a:solidFill>
                  <a:srgbClr val="FFFFFF"/>
                </a:solidFill>
              </a:rPr>
              <a:t>Equipe </a:t>
            </a:r>
            <a:r>
              <a:rPr lang="pt-BR" sz="2800" dirty="0">
                <a:solidFill>
                  <a:srgbClr val="FFFFFF"/>
                </a:solidFill>
              </a:rPr>
              <a:t>especializada em promover o diálogo entre os seus clientes e os três poderes, órgãos reguladores, de defesa do consumidor e entidades representativas da sociedade civil. </a:t>
            </a:r>
          </a:p>
        </p:txBody>
      </p:sp>
      <p:sp>
        <p:nvSpPr>
          <p:cNvPr id="3" name="Rectangle 2"/>
          <p:cNvSpPr/>
          <p:nvPr/>
        </p:nvSpPr>
        <p:spPr>
          <a:xfrm>
            <a:off x="579763" y="313898"/>
            <a:ext cx="66658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000" b="1" dirty="0" smtClean="0">
                <a:solidFill>
                  <a:schemeClr val="bg1"/>
                </a:solidFill>
              </a:rPr>
              <a:t>Experiência</a:t>
            </a:r>
            <a:endParaRPr lang="pt-BR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241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762" y="2164380"/>
            <a:ext cx="823403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>
                <a:solidFill>
                  <a:srgbClr val="FFFFFF"/>
                </a:solidFill>
              </a:rPr>
              <a:t>Relações </a:t>
            </a:r>
            <a:r>
              <a:rPr lang="pt-BR" sz="2800" b="1" dirty="0">
                <a:solidFill>
                  <a:srgbClr val="FFFFFF"/>
                </a:solidFill>
              </a:rPr>
              <a:t>Públicas </a:t>
            </a:r>
            <a:endParaRPr lang="pt-BR" sz="2800" b="1" dirty="0" smtClean="0">
              <a:solidFill>
                <a:srgbClr val="FFFFFF"/>
              </a:solidFill>
            </a:endParaRPr>
          </a:p>
          <a:p>
            <a:r>
              <a:rPr lang="pt-BR" sz="2800" dirty="0" smtClean="0">
                <a:solidFill>
                  <a:srgbClr val="FFFFFF"/>
                </a:solidFill>
              </a:rPr>
              <a:t>Organização </a:t>
            </a:r>
            <a:r>
              <a:rPr lang="pt-BR" sz="2800" dirty="0">
                <a:solidFill>
                  <a:srgbClr val="FFFFFF"/>
                </a:solidFill>
              </a:rPr>
              <a:t>de ações de relacionamento diferenciadas com foco nos principais públicos de interesse dos clientes. </a:t>
            </a:r>
            <a:endParaRPr lang="pt-BR" sz="2800" dirty="0" smtClean="0">
              <a:solidFill>
                <a:srgbClr val="FFFFFF"/>
              </a:solidFill>
            </a:endParaRPr>
          </a:p>
          <a:p>
            <a:endParaRPr lang="pt-BR" sz="2800" dirty="0">
              <a:solidFill>
                <a:srgbClr val="FFFFFF"/>
              </a:solidFill>
            </a:endParaRPr>
          </a:p>
          <a:p>
            <a:r>
              <a:rPr lang="pt-BR" sz="2800" b="1" dirty="0">
                <a:solidFill>
                  <a:srgbClr val="FFFFFF"/>
                </a:solidFill>
              </a:rPr>
              <a:t>Treinamento e capacitação de porta-</a:t>
            </a:r>
            <a:r>
              <a:rPr lang="pt-BR" sz="2800" b="1" dirty="0" smtClean="0">
                <a:solidFill>
                  <a:srgbClr val="FFFFFF"/>
                </a:solidFill>
              </a:rPr>
              <a:t>vozes</a:t>
            </a:r>
          </a:p>
          <a:p>
            <a:r>
              <a:rPr lang="pt-BR" sz="2800" dirty="0" smtClean="0">
                <a:solidFill>
                  <a:srgbClr val="FFFFFF"/>
                </a:solidFill>
              </a:rPr>
              <a:t>Foco</a:t>
            </a:r>
            <a:r>
              <a:rPr lang="pt-BR" sz="2800" b="1" dirty="0" smtClean="0">
                <a:solidFill>
                  <a:srgbClr val="FFFFFF"/>
                </a:solidFill>
              </a:rPr>
              <a:t> </a:t>
            </a:r>
            <a:r>
              <a:rPr lang="pt-BR" sz="2800" dirty="0">
                <a:solidFill>
                  <a:srgbClr val="FFFFFF"/>
                </a:solidFill>
              </a:rPr>
              <a:t>na identificação e superação dos obstáculos que dificultam a relação de seus clientes com os públicos de interesse.</a:t>
            </a:r>
          </a:p>
          <a:p>
            <a:endParaRPr lang="pt-BR" sz="280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9763" y="339298"/>
            <a:ext cx="66658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000" b="1" dirty="0" smtClean="0">
                <a:solidFill>
                  <a:schemeClr val="bg1"/>
                </a:solidFill>
              </a:rPr>
              <a:t>Experiência</a:t>
            </a:r>
            <a:endParaRPr lang="pt-BR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04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9762" y="2164380"/>
            <a:ext cx="82340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FFFF"/>
                </a:solidFill>
              </a:rPr>
              <a:t>Ambiente digital </a:t>
            </a:r>
            <a:endParaRPr lang="pt-BR" sz="2800" b="1" dirty="0" smtClean="0">
              <a:solidFill>
                <a:srgbClr val="FFFFFF"/>
              </a:solidFill>
            </a:endParaRPr>
          </a:p>
          <a:p>
            <a:r>
              <a:rPr lang="pt-BR" sz="2800" dirty="0" smtClean="0">
                <a:solidFill>
                  <a:srgbClr val="FFFFFF"/>
                </a:solidFill>
              </a:rPr>
              <a:t>Equipe </a:t>
            </a:r>
            <a:r>
              <a:rPr lang="pt-BR" sz="2800" dirty="0">
                <a:solidFill>
                  <a:srgbClr val="FFFFFF"/>
                </a:solidFill>
              </a:rPr>
              <a:t>que desenvolve desde a arquitetura da informação do produto digital, até a produção de conteúdo para abastecê-lo.</a:t>
            </a:r>
          </a:p>
          <a:p>
            <a:r>
              <a:rPr lang="pt-BR" sz="2800" b="1" dirty="0">
                <a:solidFill>
                  <a:srgbClr val="FFFFFF"/>
                </a:solidFill>
              </a:rPr>
              <a:t> </a:t>
            </a:r>
            <a:endParaRPr lang="pt-BR" sz="2800" dirty="0">
              <a:solidFill>
                <a:srgbClr val="FFFFFF"/>
              </a:solidFill>
            </a:endParaRPr>
          </a:p>
          <a:p>
            <a:r>
              <a:rPr lang="pt-BR" sz="2800" b="1" dirty="0">
                <a:solidFill>
                  <a:srgbClr val="FFFFFF"/>
                </a:solidFill>
              </a:rPr>
              <a:t>Redes sociais </a:t>
            </a:r>
            <a:endParaRPr lang="pt-BR" sz="2800" b="1" dirty="0" smtClean="0">
              <a:solidFill>
                <a:srgbClr val="FFFFFF"/>
              </a:solidFill>
            </a:endParaRPr>
          </a:p>
          <a:p>
            <a:r>
              <a:rPr lang="pt-PT" sz="2800" dirty="0" smtClean="0">
                <a:solidFill>
                  <a:srgbClr val="FFFFFF"/>
                </a:solidFill>
              </a:rPr>
              <a:t>Firme </a:t>
            </a:r>
            <a:r>
              <a:rPr lang="pt-PT" sz="2800" dirty="0">
                <a:solidFill>
                  <a:srgbClr val="FFFFFF"/>
                </a:solidFill>
              </a:rPr>
              <a:t>atuação nas mídias sociais, dispondo a seus clientes serviços como gestão de conteúdo, interações e métricas (relatórios que comprovam resultados)</a:t>
            </a:r>
            <a:endParaRPr lang="pt-BR" sz="28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9763" y="288498"/>
            <a:ext cx="66658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000" b="1" dirty="0" smtClean="0">
                <a:solidFill>
                  <a:schemeClr val="bg1"/>
                </a:solidFill>
              </a:rPr>
              <a:t>Experiência</a:t>
            </a:r>
            <a:endParaRPr lang="pt-BR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989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762" y="1999280"/>
            <a:ext cx="823403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FFFF"/>
                </a:solidFill>
              </a:rPr>
              <a:t>Comunicação Visual</a:t>
            </a:r>
            <a:r>
              <a:rPr lang="pt-BR" sz="2800" dirty="0">
                <a:solidFill>
                  <a:srgbClr val="FFFFFF"/>
                </a:solidFill>
              </a:rPr>
              <a:t> </a:t>
            </a:r>
            <a:endParaRPr lang="pt-BR" sz="2800" dirty="0" smtClean="0">
              <a:solidFill>
                <a:srgbClr val="FFFFFF"/>
              </a:solidFill>
            </a:endParaRPr>
          </a:p>
          <a:p>
            <a:r>
              <a:rPr lang="pt-BR" sz="2800" dirty="0" smtClean="0">
                <a:solidFill>
                  <a:srgbClr val="FFFFFF"/>
                </a:solidFill>
              </a:rPr>
              <a:t>Criação </a:t>
            </a:r>
            <a:r>
              <a:rPr lang="pt-BR" sz="2800" dirty="0">
                <a:solidFill>
                  <a:srgbClr val="FFFFFF"/>
                </a:solidFill>
              </a:rPr>
              <a:t>marcas, material promocional, </a:t>
            </a:r>
            <a:r>
              <a:rPr lang="pt-BR" sz="2800" i="1" dirty="0">
                <a:solidFill>
                  <a:srgbClr val="FFFFFF"/>
                </a:solidFill>
              </a:rPr>
              <a:t>press kits</a:t>
            </a:r>
            <a:r>
              <a:rPr lang="pt-BR" sz="2800" dirty="0">
                <a:solidFill>
                  <a:srgbClr val="FFFFFF"/>
                </a:solidFill>
              </a:rPr>
              <a:t> diferenciados, apresentações multimídias. </a:t>
            </a:r>
          </a:p>
          <a:p>
            <a:r>
              <a:rPr lang="pt-BR" sz="2800" dirty="0">
                <a:solidFill>
                  <a:srgbClr val="FFFFFF"/>
                </a:solidFill>
              </a:rPr>
              <a:t> </a:t>
            </a:r>
          </a:p>
          <a:p>
            <a:r>
              <a:rPr lang="pt-BR" sz="2800" b="1" dirty="0">
                <a:solidFill>
                  <a:srgbClr val="FFFFFF"/>
                </a:solidFill>
              </a:rPr>
              <a:t>Publicações </a:t>
            </a:r>
            <a:endParaRPr lang="pt-BR" sz="2800" b="1" dirty="0" smtClean="0">
              <a:solidFill>
                <a:srgbClr val="FFFFFF"/>
              </a:solidFill>
            </a:endParaRPr>
          </a:p>
          <a:p>
            <a:r>
              <a:rPr lang="pt-BR" sz="2800" dirty="0" smtClean="0">
                <a:solidFill>
                  <a:srgbClr val="FFFFFF"/>
                </a:solidFill>
              </a:rPr>
              <a:t>Larga </a:t>
            </a:r>
            <a:r>
              <a:rPr lang="pt-BR" sz="2800" dirty="0">
                <a:solidFill>
                  <a:srgbClr val="FFFFFF"/>
                </a:solidFill>
              </a:rPr>
              <a:t>experiência em coordenação editorial, reportagem, redação, edição e revisão de texto, projeto gráfico, digitalização e tratamento de imagens e fotografias, criação de ilustrações, ícones e infografias.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579763" y="301198"/>
            <a:ext cx="66658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000" b="1" dirty="0" smtClean="0">
                <a:solidFill>
                  <a:schemeClr val="bg1"/>
                </a:solidFill>
              </a:rPr>
              <a:t>Experiência</a:t>
            </a:r>
            <a:endParaRPr lang="pt-BR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764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4"/>
          <p:cNvSpPr txBox="1"/>
          <p:nvPr/>
        </p:nvSpPr>
        <p:spPr>
          <a:xfrm>
            <a:off x="481005" y="2731514"/>
            <a:ext cx="86629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FFFFFF"/>
                </a:solidFill>
              </a:rPr>
              <a:t>Ferramentas próprias nas áreas de design gráfico, controle de gestão, assessoria de imprensa, publicações, acompanhamento, treinamento de fontes, auditoria de imagem, gestão de crise, planejamento estratégico, relações públicas e gerenciamento de mídias sociais.</a:t>
            </a:r>
          </a:p>
        </p:txBody>
      </p:sp>
      <p:sp>
        <p:nvSpPr>
          <p:cNvPr id="3" name="Rectangle 2"/>
          <p:cNvSpPr/>
          <p:nvPr/>
        </p:nvSpPr>
        <p:spPr>
          <a:xfrm>
            <a:off x="481004" y="454802"/>
            <a:ext cx="7580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dirty="0" smtClean="0">
                <a:solidFill>
                  <a:srgbClr val="FFFFFF"/>
                </a:solidFill>
              </a:rPr>
              <a:t>Ferramentas</a:t>
            </a:r>
            <a:endParaRPr lang="en-US" sz="4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4663" y="250398"/>
            <a:ext cx="66658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</a:rPr>
              <a:t>ESTRUTURA</a:t>
            </a:r>
            <a:endParaRPr lang="pt-BR" sz="4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4663" y="5167878"/>
            <a:ext cx="847533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Mais de 200 profissionais de comunicação: jornalistas, relações públicas, publicitários, designers gráficos, </a:t>
            </a:r>
            <a:r>
              <a:rPr lang="pt-BR" sz="2400" dirty="0" smtClean="0">
                <a:solidFill>
                  <a:schemeClr val="bg1"/>
                </a:solidFill>
              </a:rPr>
              <a:t>radialistas, </a:t>
            </a:r>
            <a:r>
              <a:rPr lang="pt-BR" sz="2400" dirty="0">
                <a:solidFill>
                  <a:schemeClr val="bg1"/>
                </a:solidFill>
              </a:rPr>
              <a:t>revisores, fotógrafos e editores de mídia social.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63" y="1370578"/>
            <a:ext cx="32385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00" y="100578"/>
            <a:ext cx="3060700" cy="2171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2792978"/>
            <a:ext cx="3136900" cy="212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52312">
            <a:off x="5507234" y="2018279"/>
            <a:ext cx="33020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02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763" y="415498"/>
            <a:ext cx="66658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</a:rPr>
              <a:t>ESTRUTURA</a:t>
            </a:r>
            <a:endParaRPr lang="pt-BR" sz="4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9763" y="2996178"/>
            <a:ext cx="76117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Diretorias: </a:t>
            </a:r>
          </a:p>
          <a:p>
            <a:r>
              <a:rPr lang="pt-BR" sz="2400" dirty="0" smtClean="0">
                <a:solidFill>
                  <a:schemeClr val="bg1"/>
                </a:solidFill>
              </a:rPr>
              <a:t>Executiva</a:t>
            </a:r>
            <a:r>
              <a:rPr lang="pt-BR" sz="2400" dirty="0">
                <a:solidFill>
                  <a:schemeClr val="bg1"/>
                </a:solidFill>
              </a:rPr>
              <a:t>, de Conteúdo, Operacional, Comercial, Administrativa e Financeira. </a:t>
            </a:r>
            <a:endParaRPr lang="pt-BR" sz="2400" dirty="0" smtClean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b="1" dirty="0">
                <a:solidFill>
                  <a:schemeClr val="bg1"/>
                </a:solidFill>
              </a:rPr>
              <a:t>Núcleos</a:t>
            </a:r>
            <a:r>
              <a:rPr lang="pt-BR" sz="2400" dirty="0">
                <a:solidFill>
                  <a:schemeClr val="bg1"/>
                </a:solidFill>
              </a:rPr>
              <a:t>: </a:t>
            </a:r>
          </a:p>
          <a:p>
            <a:r>
              <a:rPr lang="pt-BR" sz="2400" dirty="0" smtClean="0">
                <a:solidFill>
                  <a:schemeClr val="bg1"/>
                </a:solidFill>
              </a:rPr>
              <a:t>Atendimento</a:t>
            </a:r>
            <a:r>
              <a:rPr lang="pt-BR" sz="2400" dirty="0">
                <a:solidFill>
                  <a:schemeClr val="bg1"/>
                </a:solidFill>
              </a:rPr>
              <a:t>, Digital e Design, Tecnologia da Informação e Mailing.  </a:t>
            </a:r>
          </a:p>
        </p:txBody>
      </p:sp>
    </p:spTree>
    <p:extLst>
      <p:ext uri="{BB962C8B-B14F-4D97-AF65-F5344CB8AC3E}">
        <p14:creationId xmlns:p14="http://schemas.microsoft.com/office/powerpoint/2010/main" val="2216801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601" y="2321351"/>
            <a:ext cx="80518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000" dirty="0">
                <a:solidFill>
                  <a:srgbClr val="FFFFFF"/>
                </a:solidFill>
              </a:rPr>
              <a:t>Ações de comunicação </a:t>
            </a:r>
            <a:r>
              <a:rPr lang="pt-BR" sz="5000" dirty="0" smtClean="0">
                <a:solidFill>
                  <a:srgbClr val="FFFFFF"/>
                </a:solidFill>
              </a:rPr>
              <a:t/>
            </a:r>
            <a:br>
              <a:rPr lang="pt-BR" sz="5000" dirty="0" smtClean="0">
                <a:solidFill>
                  <a:srgbClr val="FFFFFF"/>
                </a:solidFill>
              </a:rPr>
            </a:br>
            <a:r>
              <a:rPr lang="pt-BR" sz="5000" dirty="0" smtClean="0">
                <a:solidFill>
                  <a:srgbClr val="FFFFFF"/>
                </a:solidFill>
              </a:rPr>
              <a:t>como </a:t>
            </a:r>
            <a:r>
              <a:rPr lang="pt-BR" sz="5000" dirty="0">
                <a:solidFill>
                  <a:srgbClr val="FFFFFF"/>
                </a:solidFill>
              </a:rPr>
              <a:t>ponto de partida para </a:t>
            </a:r>
            <a:r>
              <a:rPr lang="pt-BR" sz="5000" dirty="0" smtClean="0">
                <a:solidFill>
                  <a:srgbClr val="FFFFFF"/>
                </a:solidFill>
              </a:rPr>
              <a:t/>
            </a:r>
            <a:br>
              <a:rPr lang="pt-BR" sz="5000" dirty="0" smtClean="0">
                <a:solidFill>
                  <a:srgbClr val="FFFFFF"/>
                </a:solidFill>
              </a:rPr>
            </a:br>
            <a:r>
              <a:rPr lang="pt-BR" sz="5000" dirty="0" smtClean="0">
                <a:solidFill>
                  <a:srgbClr val="FFFFFF"/>
                </a:solidFill>
              </a:rPr>
              <a:t>o </a:t>
            </a:r>
            <a:r>
              <a:rPr lang="pt-BR" sz="5000" dirty="0">
                <a:solidFill>
                  <a:srgbClr val="FFFFFF"/>
                </a:solidFill>
              </a:rPr>
              <a:t>exercício da cidadania.</a:t>
            </a:r>
          </a:p>
        </p:txBody>
      </p:sp>
    </p:spTree>
    <p:extLst>
      <p:ext uri="{BB962C8B-B14F-4D97-AF65-F5344CB8AC3E}">
        <p14:creationId xmlns:p14="http://schemas.microsoft.com/office/powerpoint/2010/main" val="4124128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8136" y="0"/>
            <a:ext cx="9242136" cy="6858000"/>
          </a:xfrm>
          <a:prstGeom prst="rect">
            <a:avLst/>
          </a:prstGeom>
          <a:solidFill>
            <a:srgbClr val="406F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nforme_2min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374073"/>
            <a:ext cx="7467600" cy="610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94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2291" y="388506"/>
            <a:ext cx="7320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chemeClr val="bg1"/>
                </a:solidFill>
                <a:latin typeface="Ca"/>
                <a:cs typeface="Ca"/>
              </a:rPr>
              <a:t>Experiência do Grupo Informe</a:t>
            </a:r>
            <a:endParaRPr lang="pt-BR" sz="3600" b="1" dirty="0">
              <a:solidFill>
                <a:schemeClr val="bg1"/>
              </a:solidFill>
              <a:latin typeface="Ca"/>
              <a:cs typeface="Ca"/>
            </a:endParaRPr>
          </a:p>
        </p:txBody>
      </p:sp>
      <p:sp>
        <p:nvSpPr>
          <p:cNvPr id="44" name="CaixaDeTexto 4"/>
          <p:cNvSpPr txBox="1"/>
          <p:nvPr/>
        </p:nvSpPr>
        <p:spPr>
          <a:xfrm>
            <a:off x="452291" y="1702814"/>
            <a:ext cx="866299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t-BR" dirty="0">
                <a:solidFill>
                  <a:schemeClr val="bg1"/>
                </a:solidFill>
              </a:rPr>
              <a:t>Agência Brasileira de Desenvolvimento Industrial (ABDI) </a:t>
            </a:r>
          </a:p>
          <a:p>
            <a:pPr marL="285750" indent="-285750">
              <a:buFont typeface="Arial"/>
              <a:buChar char="•"/>
            </a:pPr>
            <a:r>
              <a:rPr lang="pt-BR" dirty="0">
                <a:solidFill>
                  <a:schemeClr val="bg1"/>
                </a:solidFill>
              </a:rPr>
              <a:t>Associação Brasileira de Supermercados (Abras)</a:t>
            </a:r>
          </a:p>
          <a:p>
            <a:pPr marL="285750" indent="-285750">
              <a:buFont typeface="Arial"/>
              <a:buChar char="•"/>
            </a:pPr>
            <a:r>
              <a:rPr lang="pt-BR" dirty="0">
                <a:solidFill>
                  <a:schemeClr val="bg1"/>
                </a:solidFill>
              </a:rPr>
              <a:t>Caixa Econômica Federal</a:t>
            </a:r>
          </a:p>
          <a:p>
            <a:pPr marL="285750" indent="-285750">
              <a:buFont typeface="Arial"/>
              <a:buChar char="•"/>
            </a:pPr>
            <a:r>
              <a:rPr lang="pt-BR" dirty="0">
                <a:solidFill>
                  <a:schemeClr val="bg1"/>
                </a:solidFill>
              </a:rPr>
              <a:t>Caixa Seguros </a:t>
            </a:r>
          </a:p>
          <a:p>
            <a:pPr marL="285750" indent="-285750">
              <a:buFont typeface="Arial"/>
              <a:buChar char="•"/>
            </a:pPr>
            <a:r>
              <a:rPr lang="pt-BR" dirty="0">
                <a:solidFill>
                  <a:schemeClr val="bg1"/>
                </a:solidFill>
              </a:rPr>
              <a:t>Confederação Nacional das Empresas de Seguros Gerais, Previdência Privada e Vida, Saúde Suplementar e Capitalização (</a:t>
            </a:r>
            <a:r>
              <a:rPr lang="pt-BR" dirty="0" err="1">
                <a:solidFill>
                  <a:schemeClr val="bg1"/>
                </a:solidFill>
              </a:rPr>
              <a:t>CNSeg</a:t>
            </a:r>
            <a:r>
              <a:rPr lang="pt-BR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pt-BR" dirty="0">
                <a:solidFill>
                  <a:schemeClr val="bg1"/>
                </a:solidFill>
              </a:rPr>
              <a:t>Conselho Nacional de Justiça (CNJ) </a:t>
            </a:r>
          </a:p>
          <a:p>
            <a:pPr marL="285750" indent="-285750">
              <a:buFont typeface="Arial"/>
              <a:buChar char="•"/>
            </a:pPr>
            <a:r>
              <a:rPr lang="pt-BR" dirty="0">
                <a:solidFill>
                  <a:schemeClr val="bg1"/>
                </a:solidFill>
              </a:rPr>
              <a:t>Conselho Nacional do Sesi (CNS) </a:t>
            </a:r>
          </a:p>
          <a:p>
            <a:pPr marL="285750" indent="-285750">
              <a:buFont typeface="Arial"/>
              <a:buChar char="•"/>
            </a:pPr>
            <a:r>
              <a:rPr lang="pt-BR" dirty="0">
                <a:solidFill>
                  <a:schemeClr val="bg1"/>
                </a:solidFill>
              </a:rPr>
              <a:t>Eletrobrás </a:t>
            </a:r>
          </a:p>
          <a:p>
            <a:pPr marL="285750" indent="-285750">
              <a:buFont typeface="Arial"/>
              <a:buChar char="•"/>
            </a:pPr>
            <a:r>
              <a:rPr lang="pt-BR" dirty="0">
                <a:solidFill>
                  <a:schemeClr val="bg1"/>
                </a:solidFill>
              </a:rPr>
              <a:t>Eletronorte</a:t>
            </a:r>
          </a:p>
          <a:p>
            <a:pPr marL="285750" indent="-285750">
              <a:buFont typeface="Arial"/>
              <a:buChar char="•"/>
            </a:pPr>
            <a:r>
              <a:rPr lang="pt-BR" dirty="0">
                <a:solidFill>
                  <a:schemeClr val="bg1"/>
                </a:solidFill>
              </a:rPr>
              <a:t>Federação Nacional de Saúde Suplementar (</a:t>
            </a:r>
            <a:r>
              <a:rPr lang="pt-BR" dirty="0" err="1">
                <a:solidFill>
                  <a:schemeClr val="bg1"/>
                </a:solidFill>
              </a:rPr>
              <a:t>FenaSaúde</a:t>
            </a:r>
            <a:r>
              <a:rPr lang="pt-BR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pt-BR" dirty="0">
                <a:solidFill>
                  <a:schemeClr val="bg1"/>
                </a:solidFill>
              </a:rPr>
              <a:t>Federação Nacional de Seguros Gerais (</a:t>
            </a:r>
            <a:r>
              <a:rPr lang="pt-BR" dirty="0" err="1">
                <a:solidFill>
                  <a:schemeClr val="bg1"/>
                </a:solidFill>
              </a:rPr>
              <a:t>FenSeg</a:t>
            </a:r>
            <a:r>
              <a:rPr lang="pt-BR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pt-BR" dirty="0">
                <a:solidFill>
                  <a:schemeClr val="bg1"/>
                </a:solidFill>
              </a:rPr>
              <a:t>Fundação Banco do Brasil </a:t>
            </a:r>
          </a:p>
          <a:p>
            <a:pPr marL="285750" indent="-285750">
              <a:buFont typeface="Arial"/>
              <a:buChar char="•"/>
            </a:pPr>
            <a:r>
              <a:rPr lang="pt-BR" dirty="0">
                <a:solidFill>
                  <a:schemeClr val="bg1"/>
                </a:solidFill>
              </a:rPr>
              <a:t>Fundação Orsa</a:t>
            </a:r>
          </a:p>
          <a:p>
            <a:pPr marL="285750" indent="-285750">
              <a:buFont typeface="Arial"/>
              <a:buChar char="•"/>
            </a:pPr>
            <a:r>
              <a:rPr lang="pt-BR" dirty="0">
                <a:solidFill>
                  <a:schemeClr val="bg1"/>
                </a:solidFill>
              </a:rPr>
              <a:t>Golden </a:t>
            </a:r>
            <a:r>
              <a:rPr lang="pt-BR" dirty="0" smtClean="0">
                <a:solidFill>
                  <a:schemeClr val="bg1"/>
                </a:solidFill>
              </a:rPr>
              <a:t>Cross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252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2291" y="388506"/>
            <a:ext cx="7320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chemeClr val="bg1"/>
                </a:solidFill>
                <a:latin typeface="Ca"/>
                <a:cs typeface="Ca"/>
              </a:rPr>
              <a:t>Experiência do Grupo Informe</a:t>
            </a:r>
            <a:endParaRPr lang="pt-BR" sz="3600" b="1" dirty="0">
              <a:solidFill>
                <a:schemeClr val="bg1"/>
              </a:solidFill>
              <a:latin typeface="Ca"/>
              <a:cs typeface="Ca"/>
            </a:endParaRPr>
          </a:p>
        </p:txBody>
      </p:sp>
      <p:sp>
        <p:nvSpPr>
          <p:cNvPr id="3" name="CaixaDeTexto 4"/>
          <p:cNvSpPr txBox="1"/>
          <p:nvPr/>
        </p:nvSpPr>
        <p:spPr>
          <a:xfrm>
            <a:off x="452291" y="1702814"/>
            <a:ext cx="86629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t-BR" dirty="0">
                <a:solidFill>
                  <a:schemeClr val="bg1"/>
                </a:solidFill>
              </a:rPr>
              <a:t>Governo da Bahia</a:t>
            </a:r>
          </a:p>
          <a:p>
            <a:pPr marL="285750" indent="-285750">
              <a:buFont typeface="Arial"/>
              <a:buChar char="•"/>
            </a:pPr>
            <a:r>
              <a:rPr lang="pt-BR" dirty="0">
                <a:solidFill>
                  <a:schemeClr val="bg1"/>
                </a:solidFill>
              </a:rPr>
              <a:t>Governo de Pernambuco </a:t>
            </a:r>
            <a:endParaRPr lang="pt-BR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t-BR" dirty="0" smtClean="0">
                <a:solidFill>
                  <a:srgbClr val="FFFFFF"/>
                </a:solidFill>
              </a:rPr>
              <a:t>Grupo </a:t>
            </a:r>
            <a:r>
              <a:rPr lang="pt-BR" dirty="0" err="1">
                <a:solidFill>
                  <a:srgbClr val="FFFFFF"/>
                </a:solidFill>
              </a:rPr>
              <a:t>Invepar</a:t>
            </a:r>
            <a:endParaRPr lang="pt-BR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t-BR" dirty="0" err="1">
                <a:solidFill>
                  <a:srgbClr val="FFFFFF"/>
                </a:solidFill>
              </a:rPr>
              <a:t>Greenovation</a:t>
            </a:r>
            <a:endParaRPr lang="pt-BR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t-BR" dirty="0">
                <a:solidFill>
                  <a:srgbClr val="FFFFFF"/>
                </a:solidFill>
              </a:rPr>
              <a:t>Grupo Sotreq</a:t>
            </a:r>
          </a:p>
          <a:p>
            <a:pPr marL="285750" indent="-285750">
              <a:buFont typeface="Arial"/>
              <a:buChar char="•"/>
            </a:pPr>
            <a:r>
              <a:rPr lang="pt-BR" dirty="0">
                <a:solidFill>
                  <a:srgbClr val="FFFFFF"/>
                </a:solidFill>
              </a:rPr>
              <a:t>Loterias da Caixa </a:t>
            </a:r>
          </a:p>
          <a:p>
            <a:pPr marL="285750" indent="-285750">
              <a:buFont typeface="Arial"/>
              <a:buChar char="•"/>
            </a:pPr>
            <a:r>
              <a:rPr lang="pt-BR" dirty="0">
                <a:solidFill>
                  <a:srgbClr val="FFFFFF"/>
                </a:solidFill>
              </a:rPr>
              <a:t>McDonald´s</a:t>
            </a:r>
          </a:p>
          <a:p>
            <a:pPr marL="285750" indent="-285750">
              <a:buFont typeface="Arial"/>
              <a:buChar char="•"/>
            </a:pPr>
            <a:r>
              <a:rPr lang="pt-BR" dirty="0">
                <a:solidFill>
                  <a:srgbClr val="FFFFFF"/>
                </a:solidFill>
              </a:rPr>
              <a:t>Metrô Rio </a:t>
            </a:r>
          </a:p>
          <a:p>
            <a:pPr marL="285750" indent="-285750">
              <a:buFont typeface="Arial"/>
              <a:buChar char="•"/>
            </a:pPr>
            <a:r>
              <a:rPr lang="pt-BR" dirty="0">
                <a:solidFill>
                  <a:srgbClr val="FFFFFF"/>
                </a:solidFill>
              </a:rPr>
              <a:t>Ministério da Ciência e Tecnologia</a:t>
            </a:r>
          </a:p>
          <a:p>
            <a:pPr marL="285750" indent="-285750">
              <a:buFont typeface="Arial"/>
              <a:buChar char="•"/>
            </a:pPr>
            <a:r>
              <a:rPr lang="pt-BR" dirty="0">
                <a:solidFill>
                  <a:srgbClr val="FFFFFF"/>
                </a:solidFill>
              </a:rPr>
              <a:t>Ministério da Justiça</a:t>
            </a:r>
          </a:p>
          <a:p>
            <a:pPr marL="285750" indent="-285750">
              <a:buFont typeface="Arial"/>
              <a:buChar char="•"/>
            </a:pPr>
            <a:r>
              <a:rPr lang="pt-BR" dirty="0">
                <a:solidFill>
                  <a:srgbClr val="FFFFFF"/>
                </a:solidFill>
              </a:rPr>
              <a:t>Ministério da Saúde </a:t>
            </a:r>
          </a:p>
          <a:p>
            <a:pPr marL="285750" indent="-285750">
              <a:buFont typeface="Arial"/>
              <a:buChar char="•"/>
            </a:pPr>
            <a:r>
              <a:rPr lang="pt-BR" dirty="0">
                <a:solidFill>
                  <a:srgbClr val="FFFFFF"/>
                </a:solidFill>
              </a:rPr>
              <a:t>Ministério das Cidades </a:t>
            </a:r>
          </a:p>
          <a:p>
            <a:pPr marL="285750" indent="-285750">
              <a:buFont typeface="Arial"/>
              <a:buChar char="•"/>
            </a:pPr>
            <a:r>
              <a:rPr lang="pt-BR" dirty="0">
                <a:solidFill>
                  <a:srgbClr val="FFFFFF"/>
                </a:solidFill>
              </a:rPr>
              <a:t>Ministério do Desenvolvimento Agrário </a:t>
            </a:r>
          </a:p>
          <a:p>
            <a:pPr marL="285750" indent="-285750">
              <a:buFont typeface="Arial"/>
              <a:buChar char="•"/>
            </a:pPr>
            <a:r>
              <a:rPr lang="pt-BR" dirty="0">
                <a:solidFill>
                  <a:srgbClr val="FFFFFF"/>
                </a:solidFill>
              </a:rPr>
              <a:t>Ministério do Desenvolvimento Social e Combate à </a:t>
            </a:r>
            <a:r>
              <a:rPr lang="pt-BR" dirty="0" smtClean="0">
                <a:solidFill>
                  <a:srgbClr val="FFFFFF"/>
                </a:solidFill>
              </a:rPr>
              <a:t>Fome</a:t>
            </a:r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18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2291" y="388506"/>
            <a:ext cx="7320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chemeClr val="bg1"/>
                </a:solidFill>
                <a:latin typeface="Ca"/>
                <a:cs typeface="Ca"/>
              </a:rPr>
              <a:t>Experiência do Grupo Informe</a:t>
            </a:r>
            <a:endParaRPr lang="pt-BR" sz="3600" b="1" dirty="0">
              <a:solidFill>
                <a:schemeClr val="bg1"/>
              </a:solidFill>
              <a:latin typeface="Ca"/>
              <a:cs typeface="Ca"/>
            </a:endParaRPr>
          </a:p>
        </p:txBody>
      </p:sp>
      <p:sp>
        <p:nvSpPr>
          <p:cNvPr id="3" name="CaixaDeTexto 4"/>
          <p:cNvSpPr txBox="1"/>
          <p:nvPr/>
        </p:nvSpPr>
        <p:spPr>
          <a:xfrm>
            <a:off x="452291" y="1702814"/>
            <a:ext cx="86629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t-BR" dirty="0" smtClean="0">
                <a:solidFill>
                  <a:srgbClr val="FFFFFF"/>
                </a:solidFill>
              </a:rPr>
              <a:t>Ministério dos Transportes </a:t>
            </a:r>
          </a:p>
          <a:p>
            <a:pPr marL="285750" indent="-285750">
              <a:buFont typeface="Arial"/>
              <a:buChar char="•"/>
            </a:pPr>
            <a:r>
              <a:rPr lang="pt-BR" dirty="0" smtClean="0">
                <a:solidFill>
                  <a:srgbClr val="FFFFFF"/>
                </a:solidFill>
              </a:rPr>
              <a:t>Pão de Açúcar</a:t>
            </a:r>
          </a:p>
          <a:p>
            <a:pPr marL="285750" indent="-285750">
              <a:buFont typeface="Arial"/>
              <a:buChar char="•"/>
            </a:pPr>
            <a:r>
              <a:rPr lang="pt-BR" dirty="0" err="1" smtClean="0">
                <a:solidFill>
                  <a:srgbClr val="FFFFFF"/>
                </a:solidFill>
              </a:rPr>
              <a:t>ParkShopping</a:t>
            </a:r>
            <a:r>
              <a:rPr lang="pt-BR" dirty="0" smtClean="0">
                <a:solidFill>
                  <a:srgbClr val="FFFFFF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pt-BR" dirty="0" smtClean="0">
                <a:solidFill>
                  <a:srgbClr val="FFFFFF"/>
                </a:solidFill>
              </a:rPr>
              <a:t>Parmalat</a:t>
            </a:r>
          </a:p>
          <a:p>
            <a:pPr marL="285750" indent="-285750">
              <a:buFont typeface="Arial"/>
              <a:buChar char="•"/>
            </a:pPr>
            <a:r>
              <a:rPr lang="pt-BR" dirty="0" smtClean="0">
                <a:solidFill>
                  <a:srgbClr val="FFFFFF"/>
                </a:solidFill>
              </a:rPr>
              <a:t>Programa Luz Para Todos (Ministério de Minas e Energia) </a:t>
            </a:r>
          </a:p>
          <a:p>
            <a:pPr marL="285750" indent="-285750">
              <a:buFont typeface="Arial"/>
              <a:buChar char="•"/>
            </a:pPr>
            <a:r>
              <a:rPr lang="pt-BR" dirty="0" smtClean="0">
                <a:solidFill>
                  <a:srgbClr val="FFFFFF"/>
                </a:solidFill>
              </a:rPr>
              <a:t>Sebrae  Nacional </a:t>
            </a:r>
          </a:p>
          <a:p>
            <a:pPr marL="285750" indent="-285750">
              <a:buFont typeface="Arial"/>
              <a:buChar char="•"/>
            </a:pPr>
            <a:r>
              <a:rPr lang="pt-BR" dirty="0" smtClean="0">
                <a:solidFill>
                  <a:srgbClr val="FFFFFF"/>
                </a:solidFill>
              </a:rPr>
              <a:t>Seguradora Líder DPVAT</a:t>
            </a:r>
          </a:p>
          <a:p>
            <a:pPr marL="285750" indent="-285750">
              <a:buFont typeface="Arial"/>
              <a:buChar char="•"/>
            </a:pPr>
            <a:r>
              <a:rPr lang="pt-BR" dirty="0" smtClean="0">
                <a:solidFill>
                  <a:srgbClr val="FFFFFF"/>
                </a:solidFill>
              </a:rPr>
              <a:t>Shopping </a:t>
            </a:r>
            <a:r>
              <a:rPr lang="pt-BR" dirty="0" err="1" smtClean="0">
                <a:solidFill>
                  <a:srgbClr val="FFFFFF"/>
                </a:solidFill>
              </a:rPr>
              <a:t>CasaPark</a:t>
            </a:r>
            <a:r>
              <a:rPr lang="pt-BR" dirty="0" smtClean="0">
                <a:solidFill>
                  <a:srgbClr val="FFFFFF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pt-BR" dirty="0" err="1" smtClean="0">
                <a:solidFill>
                  <a:srgbClr val="FFFFFF"/>
                </a:solidFill>
              </a:rPr>
              <a:t>Termonorte</a:t>
            </a:r>
            <a:r>
              <a:rPr lang="pt-BR" dirty="0" smtClean="0">
                <a:solidFill>
                  <a:srgbClr val="FFFFFF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pt-BR" dirty="0" smtClean="0">
                <a:solidFill>
                  <a:srgbClr val="FFFFFF"/>
                </a:solidFill>
              </a:rPr>
              <a:t>TNG Participações </a:t>
            </a:r>
          </a:p>
          <a:p>
            <a:pPr marL="285750" indent="-285750">
              <a:buFont typeface="Arial"/>
              <a:buChar char="•"/>
            </a:pPr>
            <a:r>
              <a:rPr lang="pt-BR" dirty="0" smtClean="0">
                <a:solidFill>
                  <a:srgbClr val="FFFFFF"/>
                </a:solidFill>
              </a:rPr>
              <a:t>World Sports &amp; Business</a:t>
            </a:r>
          </a:p>
          <a:p>
            <a:pPr marL="285750" indent="-285750">
              <a:buFont typeface="Arial"/>
              <a:buChar char="•"/>
            </a:pPr>
            <a:r>
              <a:rPr lang="pt-BR" dirty="0" smtClean="0">
                <a:solidFill>
                  <a:srgbClr val="FFFFFF"/>
                </a:solidFill>
              </a:rPr>
              <a:t>Xerox do Brasil</a:t>
            </a:r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590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541191" y="2518296"/>
            <a:ext cx="7929710" cy="336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buClr>
                <a:schemeClr val="accent4">
                  <a:lumMod val="75000"/>
                </a:schemeClr>
              </a:buClr>
            </a:pPr>
            <a:r>
              <a:rPr lang="pt-BR" sz="3200" b="1" dirty="0">
                <a:solidFill>
                  <a:schemeClr val="bg1"/>
                </a:solidFill>
                <a:latin typeface="Calibri"/>
                <a:cs typeface="Calibri"/>
              </a:rPr>
              <a:t>Roberto D´Avila</a:t>
            </a:r>
          </a:p>
          <a:p>
            <a:pPr>
              <a:lnSpc>
                <a:spcPct val="140000"/>
              </a:lnSpc>
              <a:buClr>
                <a:schemeClr val="accent4">
                  <a:lumMod val="75000"/>
                </a:schemeClr>
              </a:buClr>
            </a:pPr>
            <a:endParaRPr lang="pt-BR" sz="20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pt-BR" sz="2000" dirty="0" smtClean="0">
                <a:solidFill>
                  <a:schemeClr val="bg1"/>
                </a:solidFill>
                <a:latin typeface="Calibri"/>
                <a:cs typeface="Calibri"/>
              </a:rPr>
              <a:t>Formado </a:t>
            </a:r>
            <a:r>
              <a:rPr lang="pt-BR" sz="2000" dirty="0">
                <a:solidFill>
                  <a:schemeClr val="bg1"/>
                </a:solidFill>
                <a:latin typeface="Calibri"/>
                <a:cs typeface="Calibri"/>
              </a:rPr>
              <a:t>em história e jornalismo pela Universidade de Paris. Foi correspondente da TV Bandeirantes na Europa. Dirigiu e apresentou alguns dos principais programas jornalísticos da TV brasileira. Foi Deputado Federal Constituinte, Vice Prefeito do Rio de Janeiro e Secretário Estadual do Meio Ambiente. Também é sócio diretor da Intervídeo Comunicações. Atualmente apresenta o programa “Conexão Roberto D'</a:t>
            </a:r>
            <a:r>
              <a:rPr lang="pt-BR" sz="2000" dirty="0" err="1">
                <a:solidFill>
                  <a:schemeClr val="bg1"/>
                </a:solidFill>
                <a:latin typeface="Calibri"/>
                <a:cs typeface="Calibri"/>
              </a:rPr>
              <a:t>Avila</a:t>
            </a:r>
            <a:r>
              <a:rPr lang="pt-BR" sz="2000" dirty="0">
                <a:solidFill>
                  <a:schemeClr val="bg1"/>
                </a:solidFill>
                <a:latin typeface="Calibri"/>
                <a:cs typeface="Calibri"/>
              </a:rPr>
              <a:t>”, na TV Brasil</a:t>
            </a:r>
            <a:r>
              <a:rPr lang="pt-BR" sz="2000" dirty="0" smtClean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lang="pt-BR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191" y="388506"/>
            <a:ext cx="5452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 smtClean="0">
                <a:solidFill>
                  <a:schemeClr val="bg1"/>
                </a:solidFill>
                <a:latin typeface="Calibri"/>
                <a:cs typeface="Calibri"/>
              </a:rPr>
              <a:t>Sócios - Diretores</a:t>
            </a:r>
            <a:endParaRPr lang="pt-BR" sz="4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6960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95536" y="2492896"/>
            <a:ext cx="81534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FFFF"/>
                </a:solidFill>
                <a:latin typeface="Calibri"/>
                <a:cs typeface="Calibri"/>
              </a:rPr>
              <a:t>Rebeca </a:t>
            </a:r>
            <a:r>
              <a:rPr lang="pt-BR" sz="3200" b="1" dirty="0" err="1">
                <a:solidFill>
                  <a:srgbClr val="FFFFFF"/>
                </a:solidFill>
                <a:latin typeface="Calibri"/>
                <a:cs typeface="Calibri"/>
              </a:rPr>
              <a:t>Scatrut</a:t>
            </a:r>
            <a:r>
              <a:rPr lang="pt-BR" sz="3200" b="1" dirty="0">
                <a:solidFill>
                  <a:srgbClr val="FFFFFF"/>
                </a:solidFill>
                <a:latin typeface="Calibri"/>
                <a:cs typeface="Calibri"/>
              </a:rPr>
              <a:t> Noblat</a:t>
            </a:r>
          </a:p>
          <a:p>
            <a:endParaRPr lang="pt-BR" sz="20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pt-BR" sz="2000" dirty="0" smtClean="0">
                <a:solidFill>
                  <a:srgbClr val="FFFFFF"/>
                </a:solidFill>
                <a:latin typeface="Calibri"/>
                <a:cs typeface="Calibri"/>
              </a:rPr>
              <a:t>Jornalista</a:t>
            </a:r>
            <a:r>
              <a:rPr lang="pt-BR" sz="2000" dirty="0">
                <a:solidFill>
                  <a:srgbClr val="FFFFFF"/>
                </a:solidFill>
                <a:latin typeface="Calibri"/>
                <a:cs typeface="Calibri"/>
              </a:rPr>
              <a:t>, fundadora da Informe, trabalhou nos principais veículos de comunicação do país, como </a:t>
            </a:r>
            <a:r>
              <a:rPr lang="pt-BR" sz="2000" i="1" dirty="0">
                <a:solidFill>
                  <a:srgbClr val="FFFFFF"/>
                </a:solidFill>
                <a:latin typeface="Calibri"/>
                <a:cs typeface="Calibri"/>
              </a:rPr>
              <a:t>O Globo</a:t>
            </a:r>
            <a:r>
              <a:rPr lang="pt-BR" sz="200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pt-BR" sz="2000" i="1" dirty="0">
                <a:solidFill>
                  <a:srgbClr val="FFFFFF"/>
                </a:solidFill>
                <a:latin typeface="Calibri"/>
                <a:cs typeface="Calibri"/>
              </a:rPr>
              <a:t>Rede Globo</a:t>
            </a:r>
            <a:r>
              <a:rPr lang="pt-BR" sz="200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pt-BR" sz="2000" i="1" dirty="0">
                <a:solidFill>
                  <a:srgbClr val="FFFFFF"/>
                </a:solidFill>
                <a:latin typeface="Calibri"/>
                <a:cs typeface="Calibri"/>
              </a:rPr>
              <a:t>Rede Nacional </a:t>
            </a:r>
            <a:r>
              <a:rPr lang="pt-BR" sz="20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lang="pt-BR" sz="2000" i="1" dirty="0">
                <a:solidFill>
                  <a:srgbClr val="FFFFFF"/>
                </a:solidFill>
                <a:latin typeface="Calibri"/>
                <a:cs typeface="Calibri"/>
              </a:rPr>
              <a:t>SBT</a:t>
            </a:r>
            <a:r>
              <a:rPr lang="pt-BR" sz="2000" dirty="0">
                <a:solidFill>
                  <a:srgbClr val="FFFFFF"/>
                </a:solidFill>
                <a:latin typeface="Calibri"/>
                <a:cs typeface="Calibri"/>
              </a:rPr>
              <a:t>, entre outros.</a:t>
            </a:r>
            <a:r>
              <a:rPr lang="pt-BR" sz="2000" b="1" cap="all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pt-BR" sz="2000" dirty="0">
                <a:solidFill>
                  <a:srgbClr val="FFFFFF"/>
                </a:solidFill>
                <a:latin typeface="Calibri"/>
                <a:cs typeface="Calibri"/>
              </a:rPr>
              <a:t>Com mais de uma década de experiência em comunicação comunitária de utilidade pública e mobilização social, é a responsável pela Rede de Mobilização Social (RMS). Já realizou trabalhos de mobilização, diagnóstico social e monitoramento para os ministérios da Saúde, Educação, Desenvolvimento Social e Combate à Fome e Justiça, e também para o Serviço Brasileiro de Apoio às Micro e Pequenas Empresas (Sebrae Nacional), entre outros</a:t>
            </a:r>
            <a:r>
              <a:rPr lang="pt-BR" sz="2000" dirty="0" smtClean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lang="pt-BR" sz="2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388506"/>
            <a:ext cx="5452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 smtClean="0">
                <a:solidFill>
                  <a:schemeClr val="bg1"/>
                </a:solidFill>
                <a:latin typeface="Calibri"/>
                <a:cs typeface="Calibri"/>
              </a:rPr>
              <a:t>Sócios - Diretores</a:t>
            </a:r>
            <a:endParaRPr lang="pt-BR" sz="4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897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5"/>
          <p:cNvSpPr txBox="1"/>
          <p:nvPr/>
        </p:nvSpPr>
        <p:spPr>
          <a:xfrm>
            <a:off x="541191" y="2085618"/>
            <a:ext cx="820891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t-BR" sz="3200" b="1" dirty="0">
                <a:solidFill>
                  <a:srgbClr val="FFFFFF"/>
                </a:solidFill>
                <a:latin typeface="Calibri"/>
                <a:cs typeface="Calibri"/>
              </a:rPr>
              <a:t>Alba Chacon</a:t>
            </a:r>
            <a:endParaRPr lang="pt-BR" sz="3200" dirty="0">
              <a:solidFill>
                <a:srgbClr val="FFFFFF"/>
              </a:solidFill>
              <a:latin typeface="Calibri"/>
              <a:cs typeface="Calibri"/>
            </a:endParaRPr>
          </a:p>
          <a:p>
            <a:pPr fontAlgn="ctr"/>
            <a:endParaRPr lang="pt-BR" sz="20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fontAlgn="ctr"/>
            <a:r>
              <a:rPr lang="pt-BR" sz="2000" dirty="0" smtClean="0">
                <a:solidFill>
                  <a:srgbClr val="FFFFFF"/>
                </a:solidFill>
                <a:latin typeface="Calibri"/>
                <a:cs typeface="Calibri"/>
              </a:rPr>
              <a:t>Jornalista</a:t>
            </a:r>
            <a:r>
              <a:rPr lang="pt-BR" sz="2000" dirty="0">
                <a:solidFill>
                  <a:srgbClr val="FFFFFF"/>
                </a:solidFill>
                <a:latin typeface="Calibri"/>
                <a:cs typeface="Calibri"/>
              </a:rPr>
              <a:t>, fundadora da Informe, tem passagens pelas principais redações do Brasil, como </a:t>
            </a:r>
            <a:r>
              <a:rPr lang="pt-BR" sz="2000" i="1" dirty="0">
                <a:solidFill>
                  <a:srgbClr val="FFFFFF"/>
                </a:solidFill>
                <a:latin typeface="Calibri"/>
                <a:cs typeface="Calibri"/>
              </a:rPr>
              <a:t>Rede Globo</a:t>
            </a:r>
            <a:r>
              <a:rPr lang="pt-BR" sz="200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pt-BR" sz="2000" i="1" dirty="0">
                <a:solidFill>
                  <a:srgbClr val="FFFFFF"/>
                </a:solidFill>
                <a:latin typeface="Calibri"/>
                <a:cs typeface="Calibri"/>
              </a:rPr>
              <a:t>SBT</a:t>
            </a:r>
            <a:r>
              <a:rPr lang="pt-BR" sz="200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pt-BR" sz="2000" i="1" dirty="0">
                <a:solidFill>
                  <a:srgbClr val="FFFFFF"/>
                </a:solidFill>
                <a:latin typeface="Calibri"/>
                <a:cs typeface="Calibri"/>
              </a:rPr>
              <a:t>Jornal do Brasil</a:t>
            </a:r>
            <a:r>
              <a:rPr lang="pt-BR" sz="2000" dirty="0">
                <a:solidFill>
                  <a:srgbClr val="FFFFFF"/>
                </a:solidFill>
                <a:latin typeface="Calibri"/>
                <a:cs typeface="Calibri"/>
              </a:rPr>
              <a:t> e </a:t>
            </a:r>
            <a:r>
              <a:rPr lang="pt-BR" sz="2000" i="1" dirty="0">
                <a:solidFill>
                  <a:srgbClr val="FFFFFF"/>
                </a:solidFill>
                <a:latin typeface="Calibri"/>
                <a:cs typeface="Calibri"/>
              </a:rPr>
              <a:t>Correio Braziliense</a:t>
            </a:r>
            <a:r>
              <a:rPr lang="pt-BR" sz="2000" dirty="0">
                <a:solidFill>
                  <a:srgbClr val="FFFFFF"/>
                </a:solidFill>
                <a:latin typeface="Calibri"/>
                <a:cs typeface="Calibri"/>
              </a:rPr>
              <a:t>. Responsável pela concepção e implementação de projetos de mobilização, diagnóstico social e de imagem e sondagens de abrangência nacional e regional. Realizou trabalhos para os ministérios da Saúde (campanhas de educação e prevenção), da Educação (Brasil Alfabetizado, Proformação, Programa Nacional do Livro Didático), de Minas e Energia (Luz para Todos), da Justiça (Campanha do Desarmamento), das Cidades (Plano Diretor Participativo: Cidade de Todos), do Desenvolvimento Social e Combate à Fome (Programa Bolsa Família e Peti).</a:t>
            </a:r>
            <a:r>
              <a:rPr lang="pt-PT" sz="2000" dirty="0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endParaRPr lang="pt-BR" sz="2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191" y="388506"/>
            <a:ext cx="5452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 smtClean="0">
                <a:solidFill>
                  <a:schemeClr val="bg1"/>
                </a:solidFill>
                <a:latin typeface="Calibri"/>
                <a:cs typeface="Calibri"/>
              </a:rPr>
              <a:t>Sócios - Diretores</a:t>
            </a:r>
            <a:endParaRPr lang="pt-BR" sz="4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4787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5536" y="2788632"/>
            <a:ext cx="7846764" cy="3551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40000"/>
              </a:lnSpc>
            </a:pPr>
            <a:r>
              <a:rPr lang="pt-BR" sz="3200" b="1" dirty="0">
                <a:solidFill>
                  <a:srgbClr val="FFFFFF"/>
                </a:solidFill>
                <a:latin typeface="Calibri"/>
                <a:cs typeface="Calibri"/>
              </a:rPr>
              <a:t>Patricia Gonzalez 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  <a:p>
            <a:pPr fontAlgn="ctr"/>
            <a:endParaRPr lang="pt-BR" sz="20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fontAlgn="ctr"/>
            <a:r>
              <a:rPr lang="pt-BR" sz="2000" dirty="0" smtClean="0">
                <a:solidFill>
                  <a:srgbClr val="FFFFFF"/>
                </a:solidFill>
                <a:latin typeface="Calibri"/>
                <a:cs typeface="Calibri"/>
              </a:rPr>
              <a:t>Jornalista</a:t>
            </a:r>
            <a:r>
              <a:rPr lang="pt-BR" sz="200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pt-BR" sz="2000" dirty="0" smtClean="0">
                <a:solidFill>
                  <a:srgbClr val="FFFFFF"/>
                </a:solidFill>
                <a:latin typeface="Calibri"/>
                <a:cs typeface="Calibri"/>
              </a:rPr>
              <a:t>formada </a:t>
            </a:r>
            <a:r>
              <a:rPr lang="pt-BR" sz="2000" dirty="0">
                <a:solidFill>
                  <a:srgbClr val="FFFFFF"/>
                </a:solidFill>
                <a:latin typeface="Calibri"/>
                <a:cs typeface="Calibri"/>
              </a:rPr>
              <a:t>pela Faculdades Integradas Helio Alonso (FACHA), com MBA em Marketing pela Fundação Getúlio Vargas (FGV) e MBA Executivo pelo IBMEC, atuou como repórter do Jornal do Commercio do Rio de Janeiro e do Jornal O Globo. Possui larga experiência no mercado de comunicação corporativa. Conquistou o prêmio da Associação Brasileira de Jornalismo Empresarial (Aberje) com o caso "Dois gigantes em território brasileiro" - a fusão dos grupos ING e SulAmérica.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191" y="388506"/>
            <a:ext cx="5452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 smtClean="0">
                <a:solidFill>
                  <a:schemeClr val="bg1"/>
                </a:solidFill>
                <a:latin typeface="Calibri"/>
                <a:cs typeface="Calibri"/>
              </a:rPr>
              <a:t>Sócios - Diretores</a:t>
            </a:r>
            <a:endParaRPr lang="pt-BR" sz="4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4570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1866900"/>
            <a:ext cx="80391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</a:rPr>
              <a:t>Grupo </a:t>
            </a:r>
            <a:r>
              <a:rPr lang="pt-BR" sz="4400" b="1" dirty="0" smtClean="0">
                <a:solidFill>
                  <a:schemeClr val="bg1"/>
                </a:solidFill>
              </a:rPr>
              <a:t>Informe</a:t>
            </a:r>
          </a:p>
          <a:p>
            <a:pPr algn="ctr"/>
            <a:endParaRPr lang="pt-BR" sz="4400" b="1" dirty="0" smtClean="0">
              <a:solidFill>
                <a:schemeClr val="bg1"/>
              </a:solidFill>
            </a:endParaRP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E</a:t>
            </a:r>
            <a:r>
              <a:rPr lang="pt-BR" sz="3600" dirty="0" smtClean="0">
                <a:solidFill>
                  <a:schemeClr val="bg1"/>
                </a:solidFill>
              </a:rPr>
              <a:t>stratégias </a:t>
            </a:r>
            <a:r>
              <a:rPr lang="pt-BR" sz="3600" dirty="0">
                <a:solidFill>
                  <a:schemeClr val="bg1"/>
                </a:solidFill>
              </a:rPr>
              <a:t>específicas para levar mensagens diretas, transparentes e objetivas a qualquer lugar do país onde haja pessoas interessadas em construir novos horizontes.</a:t>
            </a:r>
            <a:r>
              <a:rPr lang="pt-BR" sz="3600" i="1" dirty="0">
                <a:solidFill>
                  <a:schemeClr val="bg1"/>
                </a:solidFill>
              </a:rPr>
              <a:t> </a:t>
            </a:r>
            <a:endParaRPr lang="pt-B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58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296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0"/>
            <a:ext cx="9324528" cy="34842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-1702321"/>
            <a:ext cx="9448800" cy="37436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415168"/>
            <a:ext cx="3086100" cy="1222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4"/>
          <p:cNvSpPr>
            <a:spLocks/>
          </p:cNvSpPr>
          <p:nvPr/>
        </p:nvSpPr>
        <p:spPr bwMode="auto">
          <a:xfrm>
            <a:off x="4788024" y="1658298"/>
            <a:ext cx="5179805" cy="490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457200" bIns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pt-BR" sz="1400" b="1" dirty="0" smtClean="0">
                <a:solidFill>
                  <a:srgbClr val="000000"/>
                </a:solidFill>
                <a:latin typeface="Arial-BoldMT" charset="0"/>
                <a:ea typeface="ＭＳ Ｐゴシック" charset="0"/>
                <a:cs typeface="Arial-BoldMT" charset="0"/>
                <a:sym typeface="Arial-BoldMT" charset="0"/>
              </a:rPr>
              <a:t>Brasília</a:t>
            </a:r>
            <a:endParaRPr lang="pt-BR" sz="1400" b="1" dirty="0" smtClean="0">
              <a:solidFill>
                <a:srgbClr val="000000"/>
              </a:solidFill>
              <a:latin typeface="Arial" charset="0"/>
              <a:ea typeface="ＭＳ Ｐゴシック" charset="0"/>
              <a:cs typeface="Lucida Grande" charset="0"/>
              <a:sym typeface="Arial" charset="0"/>
            </a:endParaRPr>
          </a:p>
          <a:p>
            <a:pPr algn="l">
              <a:lnSpc>
                <a:spcPct val="120000"/>
              </a:lnSpc>
            </a:pPr>
            <a:r>
              <a:rPr lang="pt-BR" sz="1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SCN Quadra 5 Bloco A Sala 417 </a:t>
            </a:r>
          </a:p>
          <a:p>
            <a:pPr algn="l">
              <a:lnSpc>
                <a:spcPct val="120000"/>
              </a:lnSpc>
            </a:pPr>
            <a:r>
              <a:rPr lang="pt-BR" sz="1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Ed. Brasília Shopping – Torre Norte </a:t>
            </a:r>
          </a:p>
          <a:p>
            <a:pPr algn="l">
              <a:lnSpc>
                <a:spcPct val="120000"/>
              </a:lnSpc>
            </a:pPr>
            <a:r>
              <a:rPr lang="pt-BR" sz="1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CEP: 70715-900 – Brasília-DF</a:t>
            </a:r>
          </a:p>
          <a:p>
            <a:pPr algn="l">
              <a:lnSpc>
                <a:spcPct val="120000"/>
              </a:lnSpc>
            </a:pPr>
            <a:r>
              <a:rPr lang="pt-BR" sz="1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Fone: (61) 2107-9300 – Fax: (61) 2107-9365</a:t>
            </a:r>
          </a:p>
          <a:p>
            <a:pPr algn="l">
              <a:lnSpc>
                <a:spcPct val="120000"/>
              </a:lnSpc>
            </a:pPr>
            <a:endParaRPr lang="pt-BR" sz="1400" dirty="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  <a:p>
            <a:pPr algn="l">
              <a:lnSpc>
                <a:spcPct val="120000"/>
              </a:lnSpc>
            </a:pPr>
            <a:endParaRPr lang="pt-BR" sz="1400" dirty="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  <a:p>
            <a:pPr>
              <a:lnSpc>
                <a:spcPct val="120000"/>
              </a:lnSpc>
            </a:pPr>
            <a:r>
              <a:rPr lang="pt-BR" sz="1400" b="1" dirty="0" smtClean="0">
                <a:solidFill>
                  <a:srgbClr val="000000"/>
                </a:solidFill>
                <a:latin typeface="Arial-BoldMT" charset="0"/>
                <a:ea typeface="ＭＳ Ｐゴシック" charset="0"/>
                <a:cs typeface="Arial-BoldMT" charset="0"/>
                <a:sym typeface="Arial-BoldMT" charset="0"/>
              </a:rPr>
              <a:t>Rio de Janeiro</a:t>
            </a:r>
          </a:p>
          <a:p>
            <a:pPr>
              <a:lnSpc>
                <a:spcPct val="120000"/>
              </a:lnSpc>
            </a:pPr>
            <a:r>
              <a:rPr lang="pt-BR" sz="1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Rua Osório de Almeida, 67 – Urca</a:t>
            </a:r>
          </a:p>
          <a:p>
            <a:pPr>
              <a:lnSpc>
                <a:spcPct val="120000"/>
              </a:lnSpc>
            </a:pPr>
            <a:r>
              <a:rPr lang="pt-BR" sz="1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CEP: 22291-000 – Rio de Janeiro-RJ</a:t>
            </a:r>
          </a:p>
          <a:p>
            <a:pPr>
              <a:lnSpc>
                <a:spcPct val="120000"/>
              </a:lnSpc>
            </a:pPr>
            <a:r>
              <a:rPr lang="pt-BR" sz="1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Fone: (21) 2546-2820</a:t>
            </a:r>
          </a:p>
          <a:p>
            <a:pPr>
              <a:lnSpc>
                <a:spcPct val="120000"/>
              </a:lnSpc>
            </a:pPr>
            <a:endParaRPr lang="pt-BR" sz="1400" dirty="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  <a:p>
            <a:pPr>
              <a:lnSpc>
                <a:spcPct val="120000"/>
              </a:lnSpc>
            </a:pPr>
            <a:endParaRPr lang="pt-BR" sz="1400" dirty="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  <a:p>
            <a:pPr>
              <a:lnSpc>
                <a:spcPct val="120000"/>
              </a:lnSpc>
            </a:pPr>
            <a:r>
              <a:rPr lang="pt-BR" sz="1400" b="1" dirty="0" smtClean="0">
                <a:solidFill>
                  <a:srgbClr val="000000"/>
                </a:solidFill>
                <a:latin typeface="Arial-BoldMT" charset="0"/>
                <a:ea typeface="ＭＳ Ｐゴシック" charset="0"/>
                <a:cs typeface="Arial-BoldMT" charset="0"/>
                <a:sym typeface="Arial-BoldMT" charset="0"/>
              </a:rPr>
              <a:t>São Paulo</a:t>
            </a:r>
          </a:p>
          <a:p>
            <a:pPr>
              <a:lnSpc>
                <a:spcPct val="120000"/>
              </a:lnSpc>
            </a:pPr>
            <a:r>
              <a:rPr lang="pt-BR" sz="1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Avenida Brigadeiro Faria Lima, nº 2.413 </a:t>
            </a:r>
          </a:p>
          <a:p>
            <a:pPr>
              <a:lnSpc>
                <a:spcPct val="120000"/>
              </a:lnSpc>
            </a:pPr>
            <a:r>
              <a:rPr lang="pt-BR" sz="1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9º andar, Conj. 91 – Jardim Paulistano</a:t>
            </a:r>
          </a:p>
          <a:p>
            <a:pPr>
              <a:lnSpc>
                <a:spcPct val="120000"/>
              </a:lnSpc>
            </a:pPr>
            <a:r>
              <a:rPr lang="pt-BR" sz="1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CEP: 01451-001 – São Paulo-SP</a:t>
            </a:r>
          </a:p>
          <a:p>
            <a:pPr>
              <a:lnSpc>
                <a:spcPct val="120000"/>
              </a:lnSpc>
            </a:pPr>
            <a:r>
              <a:rPr lang="pt-BR" sz="1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Fone: (11) 2196-0999</a:t>
            </a:r>
          </a:p>
          <a:p>
            <a:pPr algn="l">
              <a:lnSpc>
                <a:spcPct val="120000"/>
              </a:lnSpc>
            </a:pPr>
            <a:endParaRPr lang="pt-BR" sz="14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09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1910" y="1432434"/>
            <a:ext cx="7931726" cy="4493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t-BR" sz="2200" dirty="0">
                <a:solidFill>
                  <a:srgbClr val="FFFFFF"/>
                </a:solidFill>
              </a:rPr>
              <a:t>Comunicação estratégica integrada - 18 anos no mercado </a:t>
            </a:r>
          </a:p>
          <a:p>
            <a:r>
              <a:rPr lang="pt-BR" sz="2200" dirty="0">
                <a:solidFill>
                  <a:srgbClr val="FFFFFF"/>
                </a:solidFill>
              </a:rPr>
              <a:t> </a:t>
            </a:r>
          </a:p>
          <a:p>
            <a:pPr marL="342900" indent="-342900">
              <a:buFont typeface="Arial"/>
              <a:buChar char="•"/>
            </a:pPr>
            <a:r>
              <a:rPr lang="pt-BR" sz="2200" dirty="0">
                <a:solidFill>
                  <a:srgbClr val="FFFFFF"/>
                </a:solidFill>
              </a:rPr>
              <a:t>Sócios: </a:t>
            </a:r>
            <a:r>
              <a:rPr lang="pt-BR" sz="2200" b="1" dirty="0">
                <a:solidFill>
                  <a:srgbClr val="FFFFFF"/>
                </a:solidFill>
              </a:rPr>
              <a:t>Roberto </a:t>
            </a:r>
            <a:r>
              <a:rPr lang="pt-BR" sz="2200" b="1" dirty="0" smtClean="0">
                <a:solidFill>
                  <a:srgbClr val="FFFFFF"/>
                </a:solidFill>
              </a:rPr>
              <a:t>D’Avila</a:t>
            </a:r>
            <a:r>
              <a:rPr lang="pt-BR" sz="2200" b="1" dirty="0">
                <a:solidFill>
                  <a:srgbClr val="FFFFFF"/>
                </a:solidFill>
              </a:rPr>
              <a:t>, Rebeca Scatrut Noblat, Alba Chacon e Patricia Gonzalez. </a:t>
            </a:r>
            <a:endParaRPr lang="pt-BR" sz="2200" dirty="0">
              <a:solidFill>
                <a:srgbClr val="FFFFFF"/>
              </a:solidFill>
            </a:endParaRPr>
          </a:p>
          <a:p>
            <a:r>
              <a:rPr lang="pt-BR" sz="2200" dirty="0">
                <a:solidFill>
                  <a:srgbClr val="FFFFFF"/>
                </a:solidFill>
              </a:rPr>
              <a:t> </a:t>
            </a:r>
          </a:p>
          <a:p>
            <a:pPr marL="342900" indent="-342900">
              <a:buFont typeface="Arial"/>
              <a:buChar char="•"/>
            </a:pPr>
            <a:r>
              <a:rPr lang="pt-BR" sz="2200" dirty="0">
                <a:solidFill>
                  <a:srgbClr val="FFFFFF"/>
                </a:solidFill>
              </a:rPr>
              <a:t>Escritórios próprios: </a:t>
            </a:r>
            <a:r>
              <a:rPr lang="pt-BR" sz="2200" b="1" dirty="0">
                <a:solidFill>
                  <a:srgbClr val="FFFFFF"/>
                </a:solidFill>
              </a:rPr>
              <a:t>Brasília, São Paulo e no Rio de Janeiro</a:t>
            </a:r>
            <a:r>
              <a:rPr lang="pt-BR" sz="2200" dirty="0">
                <a:solidFill>
                  <a:srgbClr val="FFFFFF"/>
                </a:solidFill>
              </a:rPr>
              <a:t>. Atuação em todo o Brasil. Parcerias estratégicas dentro e fora do país.</a:t>
            </a:r>
          </a:p>
          <a:p>
            <a:r>
              <a:rPr lang="pt-BR" sz="2200" dirty="0">
                <a:solidFill>
                  <a:srgbClr val="FFFFFF"/>
                </a:solidFill>
              </a:rPr>
              <a:t> </a:t>
            </a:r>
          </a:p>
          <a:p>
            <a:pPr marL="342900" indent="-342900">
              <a:buFont typeface="Arial"/>
              <a:buChar char="•"/>
            </a:pPr>
            <a:r>
              <a:rPr lang="pt-BR" sz="2200" dirty="0">
                <a:solidFill>
                  <a:srgbClr val="FFFFFF"/>
                </a:solidFill>
              </a:rPr>
              <a:t>Produtos exclusivos, como a </a:t>
            </a:r>
            <a:r>
              <a:rPr lang="pt-BR" sz="2200" b="1" dirty="0">
                <a:solidFill>
                  <a:srgbClr val="FFFFFF"/>
                </a:solidFill>
              </a:rPr>
              <a:t>Rede de Mobilização Social (RMS)</a:t>
            </a:r>
            <a:r>
              <a:rPr lang="pt-BR" sz="2200" dirty="0">
                <a:solidFill>
                  <a:srgbClr val="FFFFFF"/>
                </a:solidFill>
              </a:rPr>
              <a:t>.</a:t>
            </a:r>
          </a:p>
          <a:p>
            <a:r>
              <a:rPr lang="pt-BR" sz="2200" dirty="0">
                <a:solidFill>
                  <a:srgbClr val="FFFFFF"/>
                </a:solidFill>
              </a:rPr>
              <a:t> </a:t>
            </a:r>
          </a:p>
          <a:p>
            <a:pPr marL="342900" indent="-342900">
              <a:buFont typeface="Arial"/>
              <a:buChar char="•"/>
            </a:pPr>
            <a:r>
              <a:rPr lang="pt-BR" sz="2200" dirty="0">
                <a:solidFill>
                  <a:srgbClr val="FFFFFF"/>
                </a:solidFill>
              </a:rPr>
              <a:t>Larga experiência no </a:t>
            </a:r>
            <a:r>
              <a:rPr lang="pt-BR" sz="2200" b="1" dirty="0">
                <a:solidFill>
                  <a:srgbClr val="FFFFFF"/>
                </a:solidFill>
              </a:rPr>
              <a:t>atendimento a clientes dos setores público e privado</a:t>
            </a:r>
            <a:r>
              <a:rPr lang="pt-BR" sz="2200" dirty="0">
                <a:solidFill>
                  <a:srgbClr val="FFFFFF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2137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2300" y="1748940"/>
            <a:ext cx="787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FFFFFF"/>
                </a:solidFill>
              </a:rPr>
              <a:t>Grupo Informe</a:t>
            </a:r>
            <a:r>
              <a:rPr lang="pt-BR" sz="4000" dirty="0">
                <a:solidFill>
                  <a:srgbClr val="FFFFFF"/>
                </a:solidFill>
              </a:rPr>
              <a:t> </a:t>
            </a:r>
            <a:endParaRPr lang="pt-BR" sz="4000" dirty="0" smtClean="0">
              <a:solidFill>
                <a:srgbClr val="FFFFFF"/>
              </a:solidFill>
            </a:endParaRPr>
          </a:p>
          <a:p>
            <a:pPr algn="ctr"/>
            <a:endParaRPr lang="pt-BR" sz="4000" dirty="0">
              <a:solidFill>
                <a:srgbClr val="FFFFFF"/>
              </a:solidFill>
            </a:endParaRPr>
          </a:p>
          <a:p>
            <a:pPr algn="ctr"/>
            <a:r>
              <a:rPr lang="pt-BR" sz="4000" dirty="0" smtClean="0">
                <a:solidFill>
                  <a:srgbClr val="FFFFFF"/>
                </a:solidFill>
              </a:rPr>
              <a:t>Marca </a:t>
            </a:r>
            <a:r>
              <a:rPr lang="pt-BR" sz="4000" dirty="0">
                <a:solidFill>
                  <a:srgbClr val="FFFFFF"/>
                </a:solidFill>
              </a:rPr>
              <a:t>consolidada no mercado </a:t>
            </a:r>
            <a:r>
              <a:rPr lang="pt-BR" sz="4000" dirty="0" smtClean="0">
                <a:solidFill>
                  <a:srgbClr val="FFFFFF"/>
                </a:solidFill>
              </a:rPr>
              <a:t/>
            </a:r>
            <a:br>
              <a:rPr lang="pt-BR" sz="4000" dirty="0" smtClean="0">
                <a:solidFill>
                  <a:srgbClr val="FFFFFF"/>
                </a:solidFill>
              </a:rPr>
            </a:br>
            <a:r>
              <a:rPr lang="pt-BR" sz="4000" dirty="0" smtClean="0">
                <a:solidFill>
                  <a:srgbClr val="FFFFFF"/>
                </a:solidFill>
              </a:rPr>
              <a:t>de </a:t>
            </a:r>
            <a:r>
              <a:rPr lang="pt-BR" sz="4000" dirty="0">
                <a:solidFill>
                  <a:srgbClr val="FFFFFF"/>
                </a:solidFill>
              </a:rPr>
              <a:t>comunicação estratégica integrada pelo trabalho diferenciado de gestão de imagem. </a:t>
            </a:r>
          </a:p>
        </p:txBody>
      </p:sp>
    </p:spTree>
    <p:extLst>
      <p:ext uri="{BB962C8B-B14F-4D97-AF65-F5344CB8AC3E}">
        <p14:creationId xmlns:p14="http://schemas.microsoft.com/office/powerpoint/2010/main" val="1478358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2300" y="2079140"/>
            <a:ext cx="787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 smtClean="0">
                <a:solidFill>
                  <a:srgbClr val="FFFFFF"/>
                </a:solidFill>
              </a:rPr>
              <a:t>Compromisso </a:t>
            </a:r>
            <a:r>
              <a:rPr lang="pt-BR" sz="3600" dirty="0">
                <a:solidFill>
                  <a:srgbClr val="FFFFFF"/>
                </a:solidFill>
              </a:rPr>
              <a:t>de aproximar as organizações de seus públicos de interesse, viabilizar a troca de informações, o compartilhamento de experiências, a disseminação de valores e a conquista dos melhores resultados. </a:t>
            </a:r>
          </a:p>
        </p:txBody>
      </p:sp>
    </p:spTree>
    <p:extLst>
      <p:ext uri="{BB962C8B-B14F-4D97-AF65-F5344CB8AC3E}">
        <p14:creationId xmlns:p14="http://schemas.microsoft.com/office/powerpoint/2010/main" val="1102942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7400" y="2164380"/>
            <a:ext cx="74803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FFFFFF"/>
                </a:solidFill>
              </a:rPr>
              <a:t>O </a:t>
            </a:r>
            <a:r>
              <a:rPr lang="pt-BR" sz="3200" b="1" dirty="0">
                <a:solidFill>
                  <a:srgbClr val="FFFFFF"/>
                </a:solidFill>
              </a:rPr>
              <a:t>Grupo Informe </a:t>
            </a:r>
            <a:r>
              <a:rPr lang="pt-BR" sz="3200" dirty="0">
                <a:solidFill>
                  <a:srgbClr val="FFFFFF"/>
                </a:solidFill>
              </a:rPr>
              <a:t>reúne</a:t>
            </a:r>
            <a:r>
              <a:rPr lang="pt-BR" sz="3200" b="1" dirty="0">
                <a:solidFill>
                  <a:srgbClr val="FFFFFF"/>
                </a:solidFill>
              </a:rPr>
              <a:t> </a:t>
            </a:r>
            <a:r>
              <a:rPr lang="pt-BR" sz="3200" dirty="0">
                <a:solidFill>
                  <a:srgbClr val="FFFFFF"/>
                </a:solidFill>
              </a:rPr>
              <a:t>expertises que abrangem desde as rotinas de relações com a mídia, prevenção e gerenciamento de crise de imagem, relações institucionais, relações públicas e desenvolvimento de publicações, até a comunicação 2.0, de alto conteúdo tecnológico.</a:t>
            </a:r>
          </a:p>
        </p:txBody>
      </p:sp>
    </p:spTree>
    <p:extLst>
      <p:ext uri="{BB962C8B-B14F-4D97-AF65-F5344CB8AC3E}">
        <p14:creationId xmlns:p14="http://schemas.microsoft.com/office/powerpoint/2010/main" val="2553577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7400" y="2164380"/>
            <a:ext cx="74803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rgbClr val="FFFFFF"/>
                </a:solidFill>
              </a:rPr>
              <a:t>Amplo conhecimento e experiência no desenvolvimento de produtos, no uso de redes sociais e na atuação em rede de mobilização.</a:t>
            </a:r>
          </a:p>
        </p:txBody>
      </p:sp>
    </p:spTree>
    <p:extLst>
      <p:ext uri="{BB962C8B-B14F-4D97-AF65-F5344CB8AC3E}">
        <p14:creationId xmlns:p14="http://schemas.microsoft.com/office/powerpoint/2010/main" val="3410170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7400" y="2164380"/>
            <a:ext cx="74803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rgbClr val="FFFFFF"/>
                </a:solidFill>
              </a:rPr>
              <a:t>Capacidade de atendimento e serviços qualificados em muitas frentes, desde as ações mais simples até projetos sofisticados, planejados nos detalhes e executados com excelência. </a:t>
            </a:r>
          </a:p>
        </p:txBody>
      </p:sp>
    </p:spTree>
    <p:extLst>
      <p:ext uri="{BB962C8B-B14F-4D97-AF65-F5344CB8AC3E}">
        <p14:creationId xmlns:p14="http://schemas.microsoft.com/office/powerpoint/2010/main" val="1658556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1779" y="507104"/>
            <a:ext cx="89014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FFFFFF"/>
                </a:solidFill>
                <a:latin typeface="Calibri"/>
                <a:cs typeface="Calibri"/>
              </a:rPr>
              <a:t>Atuação </a:t>
            </a:r>
            <a:r>
              <a:rPr lang="pt-BR" sz="4400" b="1" dirty="0" smtClean="0">
                <a:solidFill>
                  <a:srgbClr val="FFFFFF"/>
                </a:solidFill>
                <a:latin typeface="Calibri"/>
                <a:cs typeface="Calibri"/>
              </a:rPr>
              <a:t>amparada em: </a:t>
            </a:r>
            <a:endParaRPr lang="en-US" sz="44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1102" y="2200774"/>
            <a:ext cx="89014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FFFFFF"/>
                </a:solidFill>
              </a:rPr>
              <a:t>visibilidade 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2899" y="3537551"/>
            <a:ext cx="51447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FFFFFF"/>
                </a:solidFill>
              </a:rPr>
              <a:t>interatividade 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61715" y="5131574"/>
            <a:ext cx="119117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FFFFFF"/>
                </a:solidFill>
              </a:rPr>
              <a:t>monitoramento das ações 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10597" y="3654302"/>
            <a:ext cx="32007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FFFFFF"/>
                </a:solidFill>
              </a:rPr>
              <a:t>avaliação </a:t>
            </a:r>
            <a:endParaRPr lang="en-US" sz="4000" b="1" dirty="0">
              <a:solidFill>
                <a:srgbClr val="FFFFFF"/>
              </a:solidFill>
            </a:endParaRPr>
          </a:p>
        </p:txBody>
      </p:sp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5123512" y="3555627"/>
            <a:ext cx="3887859" cy="965200"/>
            <a:chOff x="0" y="0"/>
            <a:chExt cx="4176" cy="608"/>
          </a:xfrm>
        </p:grpSpPr>
        <p:sp>
          <p:nvSpPr>
            <p:cNvPr id="17" name="Oval 3"/>
            <p:cNvSpPr>
              <a:spLocks/>
            </p:cNvSpPr>
            <p:nvPr/>
          </p:nvSpPr>
          <p:spPr bwMode="auto">
            <a:xfrm>
              <a:off x="40" y="40"/>
              <a:ext cx="4096" cy="52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4000"/>
            </a:p>
          </p:txBody>
        </p:sp>
        <p:pic>
          <p:nvPicPr>
            <p:cNvPr id="18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176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1091039" y="4888323"/>
            <a:ext cx="7528476" cy="1329010"/>
            <a:chOff x="40" y="0"/>
            <a:chExt cx="4180" cy="608"/>
          </a:xfrm>
        </p:grpSpPr>
        <p:sp>
          <p:nvSpPr>
            <p:cNvPr id="23" name="Oval 3"/>
            <p:cNvSpPr>
              <a:spLocks/>
            </p:cNvSpPr>
            <p:nvPr/>
          </p:nvSpPr>
          <p:spPr bwMode="auto">
            <a:xfrm>
              <a:off x="40" y="40"/>
              <a:ext cx="4096" cy="52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4000"/>
            </a:p>
          </p:txBody>
        </p:sp>
        <p:pic>
          <p:nvPicPr>
            <p:cNvPr id="24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" y="0"/>
              <a:ext cx="4176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5"/>
          <p:cNvGrpSpPr>
            <a:grpSpLocks/>
          </p:cNvGrpSpPr>
          <p:nvPr/>
        </p:nvGrpSpPr>
        <p:grpSpPr bwMode="auto">
          <a:xfrm>
            <a:off x="2699792" y="1988840"/>
            <a:ext cx="3995867" cy="1244464"/>
            <a:chOff x="0" y="0"/>
            <a:chExt cx="4176" cy="608"/>
          </a:xfrm>
        </p:grpSpPr>
        <p:sp>
          <p:nvSpPr>
            <p:cNvPr id="26" name="Oval 3"/>
            <p:cNvSpPr>
              <a:spLocks/>
            </p:cNvSpPr>
            <p:nvPr/>
          </p:nvSpPr>
          <p:spPr bwMode="auto">
            <a:xfrm>
              <a:off x="40" y="40"/>
              <a:ext cx="4096" cy="52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4000"/>
            </a:p>
          </p:txBody>
        </p:sp>
        <p:pic>
          <p:nvPicPr>
            <p:cNvPr id="27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176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5"/>
          <p:cNvGrpSpPr>
            <a:grpSpLocks/>
          </p:cNvGrpSpPr>
          <p:nvPr/>
        </p:nvGrpSpPr>
        <p:grpSpPr bwMode="auto">
          <a:xfrm>
            <a:off x="451779" y="3330341"/>
            <a:ext cx="4562609" cy="1244464"/>
            <a:chOff x="40" y="0"/>
            <a:chExt cx="4244" cy="608"/>
          </a:xfrm>
        </p:grpSpPr>
        <p:sp>
          <p:nvSpPr>
            <p:cNvPr id="29" name="Oval 3"/>
            <p:cNvSpPr>
              <a:spLocks/>
            </p:cNvSpPr>
            <p:nvPr/>
          </p:nvSpPr>
          <p:spPr bwMode="auto">
            <a:xfrm>
              <a:off x="40" y="40"/>
              <a:ext cx="4096" cy="52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4000"/>
            </a:p>
          </p:txBody>
        </p:sp>
        <p:pic>
          <p:nvPicPr>
            <p:cNvPr id="30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" y="0"/>
              <a:ext cx="4176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3676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75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75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75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75"/>
                            </p:stCondLst>
                            <p:childTnLst>
                              <p:par>
                                <p:cTn id="4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</TotalTime>
  <Words>1126</Words>
  <Application>Microsoft Macintosh PowerPoint</Application>
  <PresentationFormat>On-screen Show (4:3)</PresentationFormat>
  <Paragraphs>142</Paragraphs>
  <Slides>28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Designer</dc:creator>
  <cp:lastModifiedBy>Chica Magalhães</cp:lastModifiedBy>
  <cp:revision>80</cp:revision>
  <dcterms:created xsi:type="dcterms:W3CDTF">2011-07-15T15:59:27Z</dcterms:created>
  <dcterms:modified xsi:type="dcterms:W3CDTF">2011-12-15T13:23:55Z</dcterms:modified>
</cp:coreProperties>
</file>