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97" r:id="rId2"/>
    <p:sldId id="398" r:id="rId3"/>
    <p:sldId id="404" r:id="rId4"/>
    <p:sldId id="405" r:id="rId5"/>
    <p:sldId id="403" r:id="rId6"/>
    <p:sldId id="401" r:id="rId7"/>
    <p:sldId id="402" r:id="rId8"/>
    <p:sldId id="400" r:id="rId9"/>
    <p:sldId id="391" r:id="rId10"/>
    <p:sldId id="392" r:id="rId11"/>
    <p:sldId id="393" r:id="rId12"/>
    <p:sldId id="394" r:id="rId13"/>
    <p:sldId id="395" r:id="rId14"/>
    <p:sldId id="396" r:id="rId15"/>
    <p:sldId id="399" r:id="rId16"/>
  </p:sldIdLst>
  <p:sldSz cx="9144000" cy="6858000" type="screen4x3"/>
  <p:notesSz cx="6648450" cy="97742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76092"/>
    <a:srgbClr val="E9EDF4"/>
    <a:srgbClr val="008EC0"/>
    <a:srgbClr val="0082B0"/>
    <a:srgbClr val="0094C8"/>
    <a:srgbClr val="00A1DA"/>
    <a:srgbClr val="009B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532" autoAdjust="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935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3079"/>
        <p:guide pos="209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nise.chaves\Documents\Briefing\PIB%20em%20reais%20-%2010%2007%20201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Planilha_do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plotArea>
      <c:layout>
        <c:manualLayout>
          <c:layoutTarget val="inner"/>
          <c:xMode val="edge"/>
          <c:yMode val="edge"/>
          <c:x val="2.3095978753683487E-2"/>
          <c:y val="3.3941411826674844E-2"/>
          <c:w val="0.95380804249263362"/>
          <c:h val="0.78703428349849802"/>
        </c:manualLayout>
      </c:layout>
      <c:lineChart>
        <c:grouping val="standard"/>
        <c:ser>
          <c:idx val="0"/>
          <c:order val="0"/>
          <c:tx>
            <c:strRef>
              <c:f>Plan1!$A$2</c:f>
              <c:strCache>
                <c:ptCount val="1"/>
                <c:pt idx="0">
                  <c:v>Serviços</c:v>
                </c:pt>
              </c:strCache>
            </c:strRef>
          </c:tx>
          <c:dLbls>
            <c:dLbl>
              <c:idx val="0"/>
              <c:layout>
                <c:manualLayout>
                  <c:x val="-2.8846153846153851E-2"/>
                  <c:y val="-4.6783625730994184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 smtClean="0"/>
                      <a:t>5</a:t>
                    </a:r>
                    <a:r>
                      <a:rPr lang="en-US" dirty="0" smtClean="0"/>
                      <a:t>,9%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8128580951322927E-2"/>
                  <c:y val="-4.6534732472406082E-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 smtClean="0"/>
                      <a:t>8</a:t>
                    </a:r>
                    <a:r>
                      <a:rPr lang="en-US" b="1" dirty="0" smtClean="0"/>
                      <a:t>,3%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4.381788266912142E-2"/>
                  <c:y val="-6.6380190560837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10%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tx2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b="0"/>
                </a:pPr>
                <a:endParaRPr lang="pt-BR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1985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Plan1!$B$2:$D$2</c:f>
              <c:numCache>
                <c:formatCode>General</c:formatCode>
                <c:ptCount val="3"/>
                <c:pt idx="0">
                  <c:v>5.87</c:v>
                </c:pt>
                <c:pt idx="1">
                  <c:v>8.3000000000000007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Plan1!$A$3</c:f>
              <c:strCache>
                <c:ptCount val="1"/>
                <c:pt idx="0">
                  <c:v>Comércio</c:v>
                </c:pt>
              </c:strCache>
            </c:strRef>
          </c:tx>
          <c:dLbls>
            <c:dLbl>
              <c:idx val="0"/>
              <c:layout>
                <c:manualLayout>
                  <c:x val="-9.6153846153846593E-3"/>
                  <c:y val="4.09356725146198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5,9%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4201510678707711E-2"/>
                  <c:y val="5.46844001460156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6,8%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2597806592918261E-2"/>
                  <c:y val="-1.169601084888277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9,1%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accent2"/>
              </a:solidFill>
            </c:sp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1985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Plan1!$B$3:$D$3</c:f>
              <c:numCache>
                <c:formatCode>General</c:formatCode>
                <c:ptCount val="3"/>
                <c:pt idx="0">
                  <c:v>5.9</c:v>
                </c:pt>
                <c:pt idx="1">
                  <c:v>6.8</c:v>
                </c:pt>
                <c:pt idx="2">
                  <c:v>9.1</c:v>
                </c:pt>
              </c:numCache>
            </c:numRef>
          </c:val>
        </c:ser>
        <c:ser>
          <c:idx val="2"/>
          <c:order val="2"/>
          <c:tx>
            <c:strRef>
              <c:f>Plan1!$A$4</c:f>
              <c:strCache>
                <c:ptCount val="1"/>
                <c:pt idx="0">
                  <c:v>Indústria</c:v>
                </c:pt>
              </c:strCache>
            </c:strRef>
          </c:tx>
          <c:dLbls>
            <c:dLbl>
              <c:idx val="0"/>
              <c:layout>
                <c:manualLayout>
                  <c:x val="-2.2435897435897519E-2"/>
                  <c:y val="-4.9707602339181485E-2"/>
                </c:manualLayout>
              </c:layout>
              <c:tx>
                <c:rich>
                  <a:bodyPr/>
                  <a:lstStyle/>
                  <a:p>
                    <a:pPr>
                      <a:defRPr b="0"/>
                    </a:pPr>
                    <a:r>
                      <a:rPr lang="en-US" b="0" dirty="0" smtClean="0"/>
                      <a:t>9,3%</a:t>
                    </a:r>
                    <a:endParaRPr lang="en-US" b="0" dirty="0"/>
                  </a:p>
                </c:rich>
              </c:tx>
              <c:spPr>
                <a:solidFill>
                  <a:srgbClr val="92D050"/>
                </a:solidFill>
              </c:spPr>
              <c:showVal val="1"/>
            </c:dLbl>
            <c:dLbl>
              <c:idx val="1"/>
              <c:layout>
                <c:manualLayout>
                  <c:x val="2.099634432153041E-2"/>
                  <c:y val="-2.799512576204060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8,1%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8.3985377286121751E-3"/>
                  <c:y val="6.438878925269343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7,8%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rgbClr val="92D050"/>
              </a:solidFill>
            </c:sp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1985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Plan1!$B$4:$D$4</c:f>
              <c:numCache>
                <c:formatCode>General</c:formatCode>
                <c:ptCount val="3"/>
                <c:pt idx="0">
                  <c:v>9.3000000000000007</c:v>
                </c:pt>
                <c:pt idx="1">
                  <c:v>8.1</c:v>
                </c:pt>
                <c:pt idx="2">
                  <c:v>7.8</c:v>
                </c:pt>
              </c:numCache>
            </c:numRef>
          </c:val>
        </c:ser>
        <c:ser>
          <c:idx val="3"/>
          <c:order val="3"/>
          <c:tx>
            <c:strRef>
              <c:f>Plan1!$A$5</c:f>
              <c:strCache>
                <c:ptCount val="1"/>
                <c:pt idx="0">
                  <c:v>Micro e Pequenas Empresas</c:v>
                </c:pt>
              </c:strCache>
            </c:strRef>
          </c:tx>
          <c:dLbls>
            <c:dLbl>
              <c:idx val="0"/>
              <c:layout>
                <c:manualLayout>
                  <c:x val="1.6025641025641025E-3"/>
                  <c:y val="3.2163742690058492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21,0%</a:t>
                    </a:r>
                    <a:endParaRPr lang="en-US" dirty="0"/>
                  </a:p>
                </c:rich>
              </c:tx>
              <c:spPr>
                <a:solidFill>
                  <a:schemeClr val="accent4">
                    <a:lumMod val="40000"/>
                    <a:lumOff val="60000"/>
                  </a:schemeClr>
                </a:solidFill>
              </c:spPr>
              <c:showVal val="1"/>
            </c:dLbl>
            <c:dLbl>
              <c:idx val="1"/>
              <c:layout>
                <c:manualLayout>
                  <c:x val="1.6025641025641025E-3"/>
                  <c:y val="2.9239766081871423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23,2%</a:t>
                    </a:r>
                    <a:endParaRPr lang="en-US" dirty="0"/>
                  </a:p>
                </c:rich>
              </c:tx>
              <c:spPr>
                <a:solidFill>
                  <a:schemeClr val="accent4">
                    <a:lumMod val="40000"/>
                    <a:lumOff val="60000"/>
                  </a:schemeClr>
                </a:solidFill>
              </c:spPr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27,0%</a:t>
                    </a:r>
                    <a:endParaRPr lang="en-US" dirty="0"/>
                  </a:p>
                </c:rich>
              </c:tx>
              <c:spPr>
                <a:solidFill>
                  <a:schemeClr val="accent4">
                    <a:lumMod val="40000"/>
                    <a:lumOff val="60000"/>
                  </a:schemeClr>
                </a:solidFill>
              </c:spPr>
              <c:showVal val="1"/>
            </c:dLbl>
            <c:txPr>
              <a:bodyPr/>
              <a:lstStyle/>
              <a:p>
                <a:pPr>
                  <a:defRPr b="1"/>
                </a:pPr>
                <a:endParaRPr lang="pt-BR"/>
              </a:p>
            </c:txPr>
            <c:showVal val="1"/>
          </c:dLbls>
          <c:cat>
            <c:numRef>
              <c:f>Plan1!$B$1:$D$1</c:f>
              <c:numCache>
                <c:formatCode>General</c:formatCode>
                <c:ptCount val="3"/>
                <c:pt idx="0">
                  <c:v>1985</c:v>
                </c:pt>
                <c:pt idx="1">
                  <c:v>2001</c:v>
                </c:pt>
                <c:pt idx="2">
                  <c:v>2011</c:v>
                </c:pt>
              </c:numCache>
            </c:numRef>
          </c:cat>
          <c:val>
            <c:numRef>
              <c:f>Plan1!$B$5:$D$5</c:f>
              <c:numCache>
                <c:formatCode>General</c:formatCode>
                <c:ptCount val="3"/>
                <c:pt idx="0">
                  <c:v>21</c:v>
                </c:pt>
                <c:pt idx="1">
                  <c:v>23.2</c:v>
                </c:pt>
                <c:pt idx="2">
                  <c:v>27</c:v>
                </c:pt>
              </c:numCache>
            </c:numRef>
          </c:val>
        </c:ser>
        <c:marker val="1"/>
        <c:axId val="63275776"/>
        <c:axId val="63277312"/>
      </c:lineChart>
      <c:catAx>
        <c:axId val="63275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pt-BR"/>
          </a:p>
        </c:txPr>
        <c:crossAx val="63277312"/>
        <c:crosses val="autoZero"/>
        <c:auto val="1"/>
        <c:lblAlgn val="ctr"/>
        <c:lblOffset val="100"/>
      </c:catAx>
      <c:valAx>
        <c:axId val="6327731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32757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365250421910801E-2"/>
          <c:y val="0.93627449683721209"/>
          <c:w val="0.97716986472402478"/>
          <c:h val="6.3725503162787897E-2"/>
        </c:manualLayout>
      </c:layout>
      <c:txPr>
        <a:bodyPr/>
        <a:lstStyle/>
        <a:p>
          <a:pPr>
            <a:defRPr sz="1400"/>
          </a:pPr>
          <a:endParaRPr lang="pt-BR"/>
        </a:p>
      </c:txPr>
    </c:legend>
    <c:plotVisOnly val="1"/>
  </c:chart>
  <c:txPr>
    <a:bodyPr/>
    <a:lstStyle/>
    <a:p>
      <a:pPr>
        <a:defRPr sz="1600"/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plotArea>
      <c:layout/>
      <c:barChart>
        <c:barDir val="col"/>
        <c:grouping val="clustered"/>
        <c:ser>
          <c:idx val="0"/>
          <c:order val="0"/>
          <c:cat>
            <c:numRef>
              <c:f>Plan1!$A$2:$A$3</c:f>
              <c:numCache>
                <c:formatCode>General</c:formatCode>
                <c:ptCount val="2"/>
                <c:pt idx="0">
                  <c:v>2001</c:v>
                </c:pt>
                <c:pt idx="1">
                  <c:v>2011</c:v>
                </c:pt>
              </c:numCache>
            </c:numRef>
          </c:cat>
          <c:val>
            <c:numRef>
              <c:f>Plan1!$B$2:$B$3</c:f>
              <c:numCache>
                <c:formatCode>#,##0</c:formatCode>
                <c:ptCount val="2"/>
                <c:pt idx="0">
                  <c:v>144</c:v>
                </c:pt>
                <c:pt idx="1">
                  <c:v>599</c:v>
                </c:pt>
              </c:numCache>
            </c:numRef>
          </c:val>
        </c:ser>
        <c:axId val="63791872"/>
        <c:axId val="63793408"/>
      </c:barChart>
      <c:catAx>
        <c:axId val="63791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pt-BR"/>
          </a:p>
        </c:txPr>
        <c:crossAx val="63793408"/>
        <c:crosses val="autoZero"/>
        <c:auto val="1"/>
        <c:lblAlgn val="ctr"/>
        <c:lblOffset val="100"/>
      </c:catAx>
      <c:valAx>
        <c:axId val="63793408"/>
        <c:scaling>
          <c:orientation val="minMax"/>
        </c:scaling>
        <c:delete val="1"/>
        <c:axPos val="l"/>
        <c:numFmt formatCode="#,##0" sourceLinked="1"/>
        <c:tickLblPos val="none"/>
        <c:crossAx val="63791872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COMÉRCIO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spPr>
              <a:solidFill>
                <a:srgbClr val="FF0000"/>
              </a:solidFill>
              <a:ln cmpd="sng">
                <a:solidFill>
                  <a:schemeClr val="bg1"/>
                </a:solidFill>
                <a:prstDash val="solid"/>
              </a:ln>
            </c:spPr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38,3%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Plan1!$A$2:$A$5</c:f>
              <c:strCache>
                <c:ptCount val="4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</c:strCache>
            </c:strRef>
          </c:cat>
          <c:val>
            <c:numRef>
              <c:f>Plan1!$B$2:$B$5</c:f>
              <c:numCache>
                <c:formatCode>0.0%</c:formatCode>
                <c:ptCount val="4"/>
                <c:pt idx="0">
                  <c:v>0.255</c:v>
                </c:pt>
                <c:pt idx="1">
                  <c:v>0.27900000000000008</c:v>
                </c:pt>
                <c:pt idx="2">
                  <c:v>8.3000000000000046E-2</c:v>
                </c:pt>
                <c:pt idx="3">
                  <c:v>0.38300000000000017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title>
      <c:tx>
        <c:rich>
          <a:bodyPr/>
          <a:lstStyle/>
          <a:p>
            <a:pPr>
              <a:defRPr/>
            </a:pPr>
            <a:r>
              <a:rPr lang="pt-BR" dirty="0" smtClean="0"/>
              <a:t>INDÚSTRIA</a:t>
            </a:r>
            <a:endParaRPr lang="pt-BR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INDÚSTRIA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spPr>
              <a:solidFill>
                <a:srgbClr val="FF0000"/>
              </a:solidFill>
              <a:ln cmpd="sng">
                <a:solidFill>
                  <a:schemeClr val="bg1"/>
                </a:solidFill>
                <a:prstDash val="solid"/>
              </a:ln>
            </c:spPr>
          </c:dPt>
          <c:dPt>
            <c:idx val="2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>
                <c:manualLayout>
                  <c:x val="-0.12983379984459439"/>
                  <c:y val="-1.5592369866192281E-2"/>
                </c:manualLayout>
              </c:layout>
              <c:showVal val="1"/>
            </c:dLbl>
            <c:dLbl>
              <c:idx val="2"/>
              <c:layout>
                <c:manualLayout>
                  <c:x val="-0.10488556493483558"/>
                  <c:y val="-0.12564051744141078"/>
                </c:manualLayout>
              </c:layout>
              <c:showVal val="1"/>
            </c:dLbl>
            <c:dLbl>
              <c:idx val="3"/>
              <c:layout/>
              <c:showVal val="1"/>
            </c:dLbl>
            <c:delete val="1"/>
          </c:dLbls>
          <c:cat>
            <c:strRef>
              <c:f>Plan1!$A$2:$A$5</c:f>
              <c:strCache>
                <c:ptCount val="4"/>
                <c:pt idx="0">
                  <c:v>Médias</c:v>
                </c:pt>
                <c:pt idx="1">
                  <c:v>Micro</c:v>
                </c:pt>
                <c:pt idx="2">
                  <c:v>Pequenas</c:v>
                </c:pt>
                <c:pt idx="3">
                  <c:v>Grandes</c:v>
                </c:pt>
              </c:strCache>
            </c:strRef>
          </c:cat>
          <c:val>
            <c:numRef>
              <c:f>Plan1!$B$2:$B$5</c:f>
              <c:numCache>
                <c:formatCode>0.0%</c:formatCode>
                <c:ptCount val="4"/>
                <c:pt idx="0">
                  <c:v>0.24500000000000008</c:v>
                </c:pt>
                <c:pt idx="1">
                  <c:v>8.7000000000000022E-2</c:v>
                </c:pt>
                <c:pt idx="2">
                  <c:v>0.13800000000000001</c:v>
                </c:pt>
                <c:pt idx="3">
                  <c:v>0.53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title>
      <c:tx>
        <c:rich>
          <a:bodyPr/>
          <a:lstStyle/>
          <a:p>
            <a:pPr>
              <a:defRPr/>
            </a:pPr>
            <a:r>
              <a:rPr lang="pt-BR" dirty="0" smtClean="0"/>
              <a:t>SERVIÇOS</a:t>
            </a:r>
            <a:endParaRPr lang="pt-BR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SERVIÇOS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spPr>
              <a:solidFill>
                <a:srgbClr val="FF0000"/>
              </a:solidFill>
              <a:ln cmpd="sng">
                <a:solidFill>
                  <a:schemeClr val="bg1"/>
                </a:solidFill>
                <a:prstDash val="solid"/>
              </a:ln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elete val="1"/>
          </c:dLbls>
          <c:cat>
            <c:strRef>
              <c:f>Plan1!$A$2:$A$5</c:f>
              <c:strCache>
                <c:ptCount val="4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</c:strCache>
            </c:strRef>
          </c:cat>
          <c:val>
            <c:numRef>
              <c:f>Plan1!$B$2:$B$5</c:f>
              <c:numCache>
                <c:formatCode>0.0%</c:formatCode>
                <c:ptCount val="4"/>
                <c:pt idx="0">
                  <c:v>0.2</c:v>
                </c:pt>
                <c:pt idx="1">
                  <c:v>0.16300000000000001</c:v>
                </c:pt>
                <c:pt idx="2">
                  <c:v>6.7000000000000004E-2</c:v>
                </c:pt>
                <c:pt idx="3">
                  <c:v>0.56999999999999995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pt-BR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0.75504</cdr:x>
      <cdr:y>0.43902</cdr:y>
    </cdr:from>
    <cdr:to>
      <cdr:x>1</cdr:x>
      <cdr:y>0.56655</cdr:y>
    </cdr:to>
    <cdr:sp macro="" textlink="">
      <cdr:nvSpPr>
        <cdr:cNvPr id="2" name="CaixaDeTexto 30"/>
        <cdr:cNvSpPr txBox="1"/>
      </cdr:nvSpPr>
      <cdr:spPr>
        <a:xfrm xmlns:a="http://schemas.openxmlformats.org/drawingml/2006/main">
          <a:off x="3240360" y="1296144"/>
          <a:ext cx="940677" cy="37650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pt-BR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r"/>
          <a:r>
            <a:rPr lang="pt-BR" dirty="0" smtClean="0"/>
            <a:t>36,3%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65917" y="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/>
          <a:lstStyle>
            <a:lvl1pPr algn="r">
              <a:defRPr sz="1200"/>
            </a:lvl1pPr>
          </a:lstStyle>
          <a:p>
            <a:fld id="{B70F8075-D64C-498D-9BFC-708934C5C2C3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65917" y="928383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 anchor="b"/>
          <a:lstStyle>
            <a:lvl1pPr algn="r">
              <a:defRPr sz="1200"/>
            </a:lvl1pPr>
          </a:lstStyle>
          <a:p>
            <a:fld id="{88B7272E-6C6B-4CC3-ABEE-32C15A3D321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01212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65917" y="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/>
          <a:lstStyle>
            <a:lvl1pPr algn="r">
              <a:defRPr sz="1200"/>
            </a:lvl1pPr>
          </a:lstStyle>
          <a:p>
            <a:fld id="{B832298F-E2EA-45E5-8D34-AAB293249201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810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60" tIns="45080" rIns="90160" bIns="4508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4845" y="4642763"/>
            <a:ext cx="5318760" cy="4398407"/>
          </a:xfrm>
          <a:prstGeom prst="rect">
            <a:avLst/>
          </a:prstGeom>
        </p:spPr>
        <p:txBody>
          <a:bodyPr vert="horz" lIns="90160" tIns="45080" rIns="90160" bIns="4508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65917" y="9283830"/>
            <a:ext cx="2880995" cy="488712"/>
          </a:xfrm>
          <a:prstGeom prst="rect">
            <a:avLst/>
          </a:prstGeom>
        </p:spPr>
        <p:txBody>
          <a:bodyPr vert="horz" lIns="90160" tIns="45080" rIns="90160" bIns="45080" rtlCol="0" anchor="b"/>
          <a:lstStyle>
            <a:lvl1pPr algn="r">
              <a:defRPr sz="1200"/>
            </a:lvl1pPr>
          </a:lstStyle>
          <a:p>
            <a:fld id="{BCE33322-C748-4446-8C60-ABFA1F0C51C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41384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6861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04893D-4B52-434E-9D26-2C16A9C12B0E}" type="slidenum">
              <a:rPr lang="pt-BR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727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646BE4-A5FC-472F-BAA1-23E25310B259}" type="slidenum">
              <a:rPr lang="pt-BR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149817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6037389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385417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628242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735247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687877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214585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502087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851243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49306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01916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pt-BR" sz="3600" dirty="0" smtClean="0">
                <a:solidFill>
                  <a:schemeClr val="bg1"/>
                </a:solidFill>
                <a:latin typeface="+mj-lt"/>
              </a:rPr>
              <a:t>Superintendência Adjunta de Produtos Privados</a:t>
            </a:r>
          </a:p>
          <a:p>
            <a:pPr algn="ctr"/>
            <a:r>
              <a:rPr lang="pt-BR" sz="3600" dirty="0" smtClean="0">
                <a:solidFill>
                  <a:schemeClr val="bg1"/>
                </a:solidFill>
                <a:latin typeface="+mj-lt"/>
              </a:rPr>
              <a:t>- SAPP	-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F05B6-6A23-4923-A689-6D9C6FB07C3F}" type="datetimeFigureOut">
              <a:rPr lang="pt-BR" smtClean="0"/>
              <a:pPr/>
              <a:t>22/07/2014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EAD6C-9B46-468A-A5D6-6E596069C5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3093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3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5" cstate="print"/>
          <a:srcRect l="55000" t="43333" r="6458" b="30556"/>
          <a:stretch/>
        </p:blipFill>
        <p:spPr>
          <a:xfrm>
            <a:off x="5497513" y="2652713"/>
            <a:ext cx="3257550" cy="16557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CaixaDeTexto 21"/>
          <p:cNvSpPr txBox="1"/>
          <p:nvPr/>
        </p:nvSpPr>
        <p:spPr>
          <a:xfrm>
            <a:off x="4116388" y="4983163"/>
            <a:ext cx="463867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pt-BR"/>
            </a:defPPr>
            <a:lvl1pPr algn="r">
              <a:defRPr sz="3600"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pt-BR" dirty="0">
                <a:solidFill>
                  <a:srgbClr val="DECC12"/>
                </a:solidFill>
              </a:rPr>
              <a:t>ESPECIALISTAS EM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3338513" y="5600700"/>
            <a:ext cx="54165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BR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PEQUENOS NEGÓCIOS</a:t>
            </a:r>
          </a:p>
        </p:txBody>
      </p:sp>
      <p:grpSp>
        <p:nvGrpSpPr>
          <p:cNvPr id="2" name="Grupo 23"/>
          <p:cNvGrpSpPr/>
          <p:nvPr/>
        </p:nvGrpSpPr>
        <p:grpSpPr>
          <a:xfrm flipH="1">
            <a:off x="2475244" y="5530114"/>
            <a:ext cx="6668757" cy="95248"/>
            <a:chOff x="1332242" y="6048376"/>
            <a:chExt cx="6668757" cy="95248"/>
          </a:xfrm>
          <a:solidFill>
            <a:srgbClr val="0064C7"/>
          </a:solidFill>
        </p:grpSpPr>
        <p:cxnSp>
          <p:nvCxnSpPr>
            <p:cNvPr id="25" name="Conector reto 24"/>
            <p:cNvCxnSpPr/>
            <p:nvPr/>
          </p:nvCxnSpPr>
          <p:spPr>
            <a:xfrm>
              <a:off x="1332242" y="6095999"/>
              <a:ext cx="6583032" cy="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Arredondar Retângulo em um Canto Diagonal 25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pic>
        <p:nvPicPr>
          <p:cNvPr id="27" name="Imagem 26"/>
          <p:cNvPicPr>
            <a:picLocks noChangeAspect="1"/>
          </p:cNvPicPr>
          <p:nvPr/>
        </p:nvPicPr>
        <p:blipFill>
          <a:blip r:embed="rId6" cstate="print"/>
          <a:srcRect l="50813" t="5891" r="38721" b="80775"/>
          <a:stretch>
            <a:fillRect/>
          </a:stretch>
        </p:blipFill>
        <p:spPr bwMode="auto">
          <a:xfrm>
            <a:off x="4646613" y="404813"/>
            <a:ext cx="9572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Imagem 30"/>
          <p:cNvPicPr>
            <a:picLocks noChangeAspect="1"/>
          </p:cNvPicPr>
          <p:nvPr/>
        </p:nvPicPr>
        <p:blipFill>
          <a:blip r:embed="rId6" cstate="print"/>
          <a:srcRect l="42906" t="8371" r="48605" b="80775"/>
          <a:stretch>
            <a:fillRect/>
          </a:stretch>
        </p:blipFill>
        <p:spPr bwMode="auto">
          <a:xfrm>
            <a:off x="3922713" y="574675"/>
            <a:ext cx="77628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Imagem 31"/>
          <p:cNvPicPr>
            <a:picLocks noChangeAspect="1"/>
          </p:cNvPicPr>
          <p:nvPr/>
        </p:nvPicPr>
        <p:blipFill>
          <a:blip r:embed="rId6" cstate="print"/>
          <a:srcRect l="51163" t="19225" r="40543" b="69562"/>
          <a:stretch>
            <a:fillRect/>
          </a:stretch>
        </p:blipFill>
        <p:spPr bwMode="auto">
          <a:xfrm>
            <a:off x="4678363" y="1319213"/>
            <a:ext cx="7588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Imagem 32"/>
          <p:cNvPicPr>
            <a:picLocks noChangeAspect="1"/>
          </p:cNvPicPr>
          <p:nvPr/>
        </p:nvPicPr>
        <p:blipFill>
          <a:blip r:embed="rId6" cstate="print"/>
          <a:srcRect l="30232" t="19534" r="49187" b="53024"/>
          <a:stretch>
            <a:fillRect/>
          </a:stretch>
        </p:blipFill>
        <p:spPr bwMode="auto">
          <a:xfrm>
            <a:off x="2763838" y="1339850"/>
            <a:ext cx="1882775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6" cstate="print"/>
          <a:srcRect l="30235" t="2171" r="56857" b="80310"/>
          <a:stretch>
            <a:fillRect/>
          </a:stretch>
        </p:blipFill>
        <p:spPr bwMode="auto">
          <a:xfrm>
            <a:off x="2763838" y="149225"/>
            <a:ext cx="11811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Imagem 34"/>
          <p:cNvPicPr>
            <a:picLocks noChangeAspect="1"/>
          </p:cNvPicPr>
          <p:nvPr/>
        </p:nvPicPr>
        <p:blipFill>
          <a:blip r:embed="rId6" cstate="print"/>
          <a:srcRect l="18141" t="11632" r="69766" b="72554"/>
          <a:stretch>
            <a:fillRect/>
          </a:stretch>
        </p:blipFill>
        <p:spPr bwMode="auto">
          <a:xfrm>
            <a:off x="1658938" y="796925"/>
            <a:ext cx="11049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Imagem 35"/>
          <p:cNvPicPr>
            <a:picLocks noChangeAspect="1"/>
          </p:cNvPicPr>
          <p:nvPr/>
        </p:nvPicPr>
        <p:blipFill>
          <a:blip r:embed="rId6" cstate="print"/>
          <a:srcRect l="16434" t="27180" r="70232" b="54111"/>
          <a:stretch>
            <a:fillRect/>
          </a:stretch>
        </p:blipFill>
        <p:spPr bwMode="auto">
          <a:xfrm>
            <a:off x="1503363" y="1863725"/>
            <a:ext cx="12192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6" cstate="print"/>
          <a:srcRect l="6976" t="33073" r="83566" b="53955"/>
          <a:stretch>
            <a:fillRect/>
          </a:stretch>
        </p:blipFill>
        <p:spPr bwMode="auto">
          <a:xfrm>
            <a:off x="638175" y="2268538"/>
            <a:ext cx="865188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Imagem 37"/>
          <p:cNvPicPr>
            <a:picLocks noChangeAspect="1"/>
          </p:cNvPicPr>
          <p:nvPr/>
        </p:nvPicPr>
        <p:blipFill>
          <a:blip r:embed="rId6" cstate="print"/>
          <a:srcRect l="10574" t="46049" r="68726" b="26199"/>
          <a:stretch>
            <a:fillRect/>
          </a:stretch>
        </p:blipFill>
        <p:spPr bwMode="auto">
          <a:xfrm>
            <a:off x="966788" y="3157538"/>
            <a:ext cx="1893887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Imagem 38"/>
          <p:cNvPicPr>
            <a:picLocks noChangeAspect="1"/>
          </p:cNvPicPr>
          <p:nvPr/>
        </p:nvPicPr>
        <p:blipFill>
          <a:blip r:embed="rId6" cstate="print"/>
          <a:srcRect l="43137" t="47134" r="48491" b="41702"/>
          <a:stretch>
            <a:fillRect/>
          </a:stretch>
        </p:blipFill>
        <p:spPr bwMode="auto">
          <a:xfrm>
            <a:off x="3944938" y="3232150"/>
            <a:ext cx="7651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Imagem 39"/>
          <p:cNvPicPr>
            <a:picLocks noChangeAspect="1"/>
          </p:cNvPicPr>
          <p:nvPr/>
        </p:nvPicPr>
        <p:blipFill>
          <a:blip r:embed="rId6" cstate="print"/>
          <a:srcRect l="31392" t="47751" r="56979" b="36900"/>
          <a:stretch>
            <a:fillRect/>
          </a:stretch>
        </p:blipFill>
        <p:spPr bwMode="auto">
          <a:xfrm>
            <a:off x="2870200" y="3275013"/>
            <a:ext cx="10636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magem 40"/>
          <p:cNvPicPr>
            <a:picLocks noChangeAspect="1"/>
          </p:cNvPicPr>
          <p:nvPr/>
        </p:nvPicPr>
        <p:blipFill>
          <a:blip r:embed="rId6" cstate="print"/>
          <a:srcRect l="-8" t="60463" r="89655" b="26205"/>
          <a:stretch>
            <a:fillRect/>
          </a:stretch>
        </p:blipFill>
        <p:spPr bwMode="auto">
          <a:xfrm>
            <a:off x="0" y="4146550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Imagem 41"/>
          <p:cNvPicPr>
            <a:picLocks noChangeAspect="1"/>
          </p:cNvPicPr>
          <p:nvPr/>
        </p:nvPicPr>
        <p:blipFill>
          <a:blip r:embed="rId6" cstate="print"/>
          <a:srcRect l="3250" t="73801" r="82562" b="7130"/>
          <a:stretch>
            <a:fillRect/>
          </a:stretch>
        </p:blipFill>
        <p:spPr bwMode="auto">
          <a:xfrm>
            <a:off x="298450" y="5060950"/>
            <a:ext cx="1296988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5833" t="36389" r="38437" b="5695"/>
          <a:stretch>
            <a:fillRect/>
          </a:stretch>
        </p:blipFill>
        <p:spPr bwMode="auto">
          <a:xfrm>
            <a:off x="533400" y="2495550"/>
            <a:ext cx="509428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/>
          <p:nvPr/>
        </p:nvSpPr>
        <p:spPr>
          <a:xfrm>
            <a:off x="180975" y="323850"/>
            <a:ext cx="46101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sz="36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3 RAZÕES</a:t>
            </a:r>
          </a:p>
        </p:txBody>
      </p:sp>
      <p:grpSp>
        <p:nvGrpSpPr>
          <p:cNvPr id="2" name="Grupo 5"/>
          <p:cNvGrpSpPr>
            <a:grpSpLocks/>
          </p:cNvGrpSpPr>
          <p:nvPr/>
        </p:nvGrpSpPr>
        <p:grpSpPr bwMode="auto">
          <a:xfrm>
            <a:off x="0" y="931863"/>
            <a:ext cx="4127500" cy="95250"/>
            <a:chOff x="3872928" y="6048376"/>
            <a:chExt cx="4128071" cy="95248"/>
          </a:xfrm>
        </p:grpSpPr>
        <p:cxnSp>
          <p:nvCxnSpPr>
            <p:cNvPr id="7" name="Conector reto 6"/>
            <p:cNvCxnSpPr/>
            <p:nvPr/>
          </p:nvCxnSpPr>
          <p:spPr>
            <a:xfrm>
              <a:off x="3872928" y="6096000"/>
              <a:ext cx="4042334" cy="0"/>
            </a:xfrm>
            <a:prstGeom prst="line">
              <a:avLst/>
            </a:prstGeom>
            <a:ln w="19050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redondar Retângulo em um Canto Diagonal 7"/>
            <p:cNvSpPr/>
            <p:nvPr/>
          </p:nvSpPr>
          <p:spPr>
            <a:xfrm>
              <a:off x="7905736" y="6048376"/>
              <a:ext cx="95263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DECC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9" name="Rectangle 7"/>
          <p:cNvSpPr/>
          <p:nvPr/>
        </p:nvSpPr>
        <p:spPr>
          <a:xfrm>
            <a:off x="180975" y="981075"/>
            <a:ext cx="4103688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sz="4400" b="1" i="1" spc="40" dirty="0">
                <a:solidFill>
                  <a:srgbClr val="0064C7"/>
                </a:solidFill>
                <a:latin typeface="Arial" pitchFamily="34" charset="0"/>
                <a:cs typeface="Arial" pitchFamily="34" charset="0"/>
              </a:rPr>
              <a:t>1ª MERCADO</a:t>
            </a:r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5084763" y="1457325"/>
            <a:ext cx="37449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>
              <a:spcAft>
                <a:spcPts val="600"/>
              </a:spcAft>
              <a:buClr>
                <a:srgbClr val="0064C7"/>
              </a:buClr>
              <a:buSzPct val="100000"/>
              <a:buFont typeface="Wingdings" pitchFamily="2" charset="2"/>
              <a:buChar char="§"/>
            </a:pPr>
            <a:r>
              <a:rPr lang="pt-BR" sz="2000" i="1">
                <a:solidFill>
                  <a:srgbClr val="454647"/>
                </a:solidFill>
              </a:rPr>
              <a:t>Mais de </a:t>
            </a:r>
            <a:r>
              <a:rPr lang="pt-BR" sz="2000" b="1" i="1">
                <a:solidFill>
                  <a:srgbClr val="0064C7"/>
                </a:solidFill>
              </a:rPr>
              <a:t>40 milhões </a:t>
            </a:r>
            <a:r>
              <a:rPr lang="pt-BR" sz="2000" i="1">
                <a:solidFill>
                  <a:srgbClr val="454647"/>
                </a:solidFill>
              </a:rPr>
              <a:t>de consumidores da nova   classe média</a:t>
            </a:r>
          </a:p>
          <a:p>
            <a:pPr marL="180975" indent="-180975">
              <a:spcAft>
                <a:spcPts val="600"/>
              </a:spcAft>
              <a:buClr>
                <a:srgbClr val="0064C7"/>
              </a:buClr>
              <a:buSzPct val="100000"/>
              <a:buFont typeface="Wingdings" pitchFamily="2" charset="2"/>
              <a:buChar char="§"/>
            </a:pPr>
            <a:r>
              <a:rPr lang="pt-BR" sz="2000" i="1">
                <a:solidFill>
                  <a:srgbClr val="454647"/>
                </a:solidFill>
              </a:rPr>
              <a:t>Cerca de </a:t>
            </a:r>
            <a:r>
              <a:rPr lang="pt-BR" sz="2000" b="1" i="1">
                <a:solidFill>
                  <a:srgbClr val="0064C7"/>
                </a:solidFill>
              </a:rPr>
              <a:t>100 milhões </a:t>
            </a:r>
            <a:r>
              <a:rPr lang="pt-BR" sz="2000" i="1">
                <a:solidFill>
                  <a:srgbClr val="454647"/>
                </a:solidFill>
              </a:rPr>
              <a:t>de pessoas consumindo no País</a:t>
            </a:r>
          </a:p>
          <a:p>
            <a:pPr marL="180975" indent="-180975">
              <a:spcAft>
                <a:spcPts val="600"/>
              </a:spcAft>
              <a:buClr>
                <a:srgbClr val="0064C7"/>
              </a:buClr>
              <a:buSzPct val="100000"/>
              <a:buFont typeface="Wingdings" pitchFamily="2" charset="2"/>
              <a:buChar char="§"/>
            </a:pPr>
            <a:r>
              <a:rPr lang="pt-BR" sz="2000" b="1" i="1">
                <a:solidFill>
                  <a:srgbClr val="0064C7"/>
                </a:solidFill>
              </a:rPr>
              <a:t>Aumento do poder aquisitivo </a:t>
            </a:r>
            <a:r>
              <a:rPr lang="pt-BR" sz="2000" i="1">
                <a:solidFill>
                  <a:srgbClr val="454647"/>
                </a:solidFill>
              </a:rPr>
              <a:t>gera demanda para produtos e serviços</a:t>
            </a:r>
          </a:p>
        </p:txBody>
      </p:sp>
      <p:grpSp>
        <p:nvGrpSpPr>
          <p:cNvPr id="4" name="Grupo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5370" name="Imagem 12"/>
            <p:cNvPicPr>
              <a:picLocks noChangeAspect="1"/>
            </p:cNvPicPr>
            <p:nvPr/>
          </p:nvPicPr>
          <p:blipFill>
            <a:blip r:embed="rId4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Imagem 13"/>
            <p:cNvPicPr>
              <a:picLocks noChangeAspect="1"/>
            </p:cNvPicPr>
            <p:nvPr/>
          </p:nvPicPr>
          <p:blipFill>
            <a:blip r:embed="rId4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" name="Conector reto 2"/>
          <p:cNvCxnSpPr/>
          <p:nvPr/>
        </p:nvCxnSpPr>
        <p:spPr>
          <a:xfrm>
            <a:off x="5238750" y="1673225"/>
            <a:ext cx="0" cy="2854325"/>
          </a:xfrm>
          <a:prstGeom prst="line">
            <a:avLst/>
          </a:prstGeom>
          <a:ln>
            <a:solidFill>
              <a:srgbClr val="0064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/>
          <p:nvPr/>
        </p:nvSpPr>
        <p:spPr>
          <a:xfrm>
            <a:off x="180975" y="323850"/>
            <a:ext cx="46101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sz="36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3 RAZÕES</a:t>
            </a:r>
          </a:p>
        </p:txBody>
      </p:sp>
      <p:grpSp>
        <p:nvGrpSpPr>
          <p:cNvPr id="2" name="Grupo 5"/>
          <p:cNvGrpSpPr>
            <a:grpSpLocks/>
          </p:cNvGrpSpPr>
          <p:nvPr/>
        </p:nvGrpSpPr>
        <p:grpSpPr bwMode="auto">
          <a:xfrm>
            <a:off x="0" y="931863"/>
            <a:ext cx="5746750" cy="95250"/>
            <a:chOff x="2252462" y="6048376"/>
            <a:chExt cx="5748537" cy="95248"/>
          </a:xfrm>
        </p:grpSpPr>
        <p:cxnSp>
          <p:nvCxnSpPr>
            <p:cNvPr id="7" name="Conector reto 6"/>
            <p:cNvCxnSpPr/>
            <p:nvPr/>
          </p:nvCxnSpPr>
          <p:spPr>
            <a:xfrm>
              <a:off x="2252462" y="6096000"/>
              <a:ext cx="5662785" cy="0"/>
            </a:xfrm>
            <a:prstGeom prst="line">
              <a:avLst/>
            </a:prstGeom>
            <a:ln w="19050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redondar Retângulo em um Canto Diagonal 7"/>
            <p:cNvSpPr/>
            <p:nvPr/>
          </p:nvSpPr>
          <p:spPr>
            <a:xfrm>
              <a:off x="7905719" y="6048376"/>
              <a:ext cx="95280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DECC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9" name="Rectangle 7"/>
          <p:cNvSpPr/>
          <p:nvPr/>
        </p:nvSpPr>
        <p:spPr>
          <a:xfrm>
            <a:off x="180975" y="981075"/>
            <a:ext cx="5446713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sz="4400" b="1" i="1" spc="40" dirty="0">
                <a:solidFill>
                  <a:srgbClr val="0064C7"/>
                </a:solidFill>
                <a:latin typeface="Arial" pitchFamily="34" charset="0"/>
                <a:cs typeface="Arial" pitchFamily="34" charset="0"/>
              </a:rPr>
              <a:t>2ª ESCOLARIDADE</a:t>
            </a:r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890588" y="2319338"/>
            <a:ext cx="3679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buClr>
                <a:srgbClr val="0064C7"/>
              </a:buClr>
              <a:buSzPct val="100000"/>
            </a:pPr>
            <a:r>
              <a:rPr lang="pt-BR" sz="2400" i="1">
                <a:solidFill>
                  <a:srgbClr val="454647"/>
                </a:solidFill>
              </a:rPr>
              <a:t>Do </a:t>
            </a:r>
            <a:r>
              <a:rPr lang="pt-BR" sz="2400" b="1" i="1">
                <a:solidFill>
                  <a:srgbClr val="0064C7"/>
                </a:solidFill>
              </a:rPr>
              <a:t>brasileiro</a:t>
            </a:r>
            <a:r>
              <a:rPr lang="pt-BR" sz="2400" i="1">
                <a:solidFill>
                  <a:srgbClr val="454647"/>
                </a:solidFill>
              </a:rPr>
              <a:t>, em geral, e do empreendedor</a:t>
            </a:r>
          </a:p>
        </p:txBody>
      </p:sp>
      <p:grpSp>
        <p:nvGrpSpPr>
          <p:cNvPr id="3" name="Grupo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6394" name="Imagem 12"/>
            <p:cNvPicPr>
              <a:picLocks noChangeAspect="1"/>
            </p:cNvPicPr>
            <p:nvPr/>
          </p:nvPicPr>
          <p:blipFill>
            <a:blip r:embed="rId5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5" name="Imagem 13"/>
            <p:cNvPicPr>
              <a:picLocks noChangeAspect="1"/>
            </p:cNvPicPr>
            <p:nvPr/>
          </p:nvPicPr>
          <p:blipFill>
            <a:blip r:embed="rId5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7505" name="Imagem 11"/>
            <p:cNvPicPr>
              <a:picLocks noChangeAspect="1"/>
            </p:cNvPicPr>
            <p:nvPr/>
          </p:nvPicPr>
          <p:blipFill>
            <a:blip r:embed="rId4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06" name="Imagem 12"/>
            <p:cNvPicPr>
              <a:picLocks noChangeAspect="1"/>
            </p:cNvPicPr>
            <p:nvPr/>
          </p:nvPicPr>
          <p:blipFill>
            <a:blip r:embed="rId4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tângulo 9"/>
          <p:cNvSpPr>
            <a:spLocks noChangeArrowheads="1"/>
          </p:cNvSpPr>
          <p:nvPr/>
        </p:nvSpPr>
        <p:spPr bwMode="auto">
          <a:xfrm>
            <a:off x="5986462" y="6485780"/>
            <a:ext cx="319405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1000" i="1" dirty="0">
                <a:solidFill>
                  <a:srgbClr val="464646"/>
                </a:solidFill>
                <a:latin typeface="+mj-lt"/>
              </a:rPr>
              <a:t>Fonte: Pesquisa GEM 2012 (Sebrae/IBQP)</a:t>
            </a:r>
          </a:p>
        </p:txBody>
      </p:sp>
      <p:grpSp>
        <p:nvGrpSpPr>
          <p:cNvPr id="3" name="Grupo 13"/>
          <p:cNvGrpSpPr/>
          <p:nvPr/>
        </p:nvGrpSpPr>
        <p:grpSpPr>
          <a:xfrm>
            <a:off x="0" y="1143824"/>
            <a:ext cx="6840278" cy="95248"/>
            <a:chOff x="1160721" y="6048376"/>
            <a:chExt cx="6840278" cy="95248"/>
          </a:xfrm>
          <a:solidFill>
            <a:srgbClr val="0064C7"/>
          </a:solidFill>
        </p:grpSpPr>
        <p:cxnSp>
          <p:nvCxnSpPr>
            <p:cNvPr id="15" name="Conector reto 14"/>
            <p:cNvCxnSpPr/>
            <p:nvPr/>
          </p:nvCxnSpPr>
          <p:spPr>
            <a:xfrm>
              <a:off x="1160721" y="6095999"/>
              <a:ext cx="6754553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Arredondar Retângulo em um Canto Diagonal 15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17" name="Retângulo 16"/>
          <p:cNvSpPr/>
          <p:nvPr/>
        </p:nvSpPr>
        <p:spPr>
          <a:xfrm>
            <a:off x="219075" y="233363"/>
            <a:ext cx="6877050" cy="8683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pt-BR" sz="2800" b="1" i="1" spc="40" dirty="0">
                <a:solidFill>
                  <a:srgbClr val="0070C0"/>
                </a:solidFill>
                <a:latin typeface="+mj-lt"/>
                <a:cs typeface="Arial Narrow"/>
              </a:rPr>
              <a:t>61% DOS EMPREENDEDORES TÊM PELO MENOS O 2º GRAU COMPLETO</a:t>
            </a:r>
          </a:p>
        </p:txBody>
      </p:sp>
      <p:pic>
        <p:nvPicPr>
          <p:cNvPr id="17415" name="Imagem 75"/>
          <p:cNvPicPr>
            <a:picLocks noChangeAspect="1"/>
          </p:cNvPicPr>
          <p:nvPr/>
        </p:nvPicPr>
        <p:blipFill>
          <a:blip r:embed="rId5" cstate="print"/>
          <a:srcRect l="19206" t="26031" r="-1111" b="6139"/>
          <a:stretch>
            <a:fillRect/>
          </a:stretch>
        </p:blipFill>
        <p:spPr bwMode="auto">
          <a:xfrm>
            <a:off x="1755775" y="1331913"/>
            <a:ext cx="7489825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upo 74"/>
          <p:cNvGrpSpPr>
            <a:grpSpLocks/>
          </p:cNvGrpSpPr>
          <p:nvPr/>
        </p:nvGrpSpPr>
        <p:grpSpPr bwMode="auto">
          <a:xfrm>
            <a:off x="2468563" y="5195888"/>
            <a:ext cx="6305550" cy="277812"/>
            <a:chOff x="2266698" y="5785947"/>
            <a:chExt cx="6305802" cy="276999"/>
          </a:xfrm>
        </p:grpSpPr>
        <p:sp>
          <p:nvSpPr>
            <p:cNvPr id="21" name="Retângulo 20"/>
            <p:cNvSpPr>
              <a:spLocks noChangeArrowheads="1"/>
            </p:cNvSpPr>
            <p:nvPr/>
          </p:nvSpPr>
          <p:spPr bwMode="auto">
            <a:xfrm>
              <a:off x="2266698" y="5785947"/>
              <a:ext cx="6524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2003</a:t>
              </a:r>
            </a:p>
          </p:txBody>
        </p:sp>
        <p:sp>
          <p:nvSpPr>
            <p:cNvPr id="22" name="Retângulo 21"/>
            <p:cNvSpPr>
              <a:spLocks noChangeArrowheads="1"/>
            </p:cNvSpPr>
            <p:nvPr/>
          </p:nvSpPr>
          <p:spPr bwMode="auto">
            <a:xfrm>
              <a:off x="2895373" y="5785947"/>
              <a:ext cx="6524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2004</a:t>
              </a:r>
            </a:p>
          </p:txBody>
        </p:sp>
        <p:sp>
          <p:nvSpPr>
            <p:cNvPr id="23" name="Retângulo 22"/>
            <p:cNvSpPr>
              <a:spLocks noChangeArrowheads="1"/>
            </p:cNvSpPr>
            <p:nvPr/>
          </p:nvSpPr>
          <p:spPr bwMode="auto">
            <a:xfrm>
              <a:off x="3522460" y="5785947"/>
              <a:ext cx="65407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2005</a:t>
              </a:r>
            </a:p>
          </p:txBody>
        </p:sp>
        <p:sp>
          <p:nvSpPr>
            <p:cNvPr id="24" name="Retângulo 23"/>
            <p:cNvSpPr>
              <a:spLocks noChangeArrowheads="1"/>
            </p:cNvSpPr>
            <p:nvPr/>
          </p:nvSpPr>
          <p:spPr bwMode="auto">
            <a:xfrm>
              <a:off x="4151135" y="5785947"/>
              <a:ext cx="65248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2006</a:t>
              </a:r>
            </a:p>
          </p:txBody>
        </p:sp>
        <p:sp>
          <p:nvSpPr>
            <p:cNvPr id="25" name="Retângulo 24"/>
            <p:cNvSpPr>
              <a:spLocks noChangeArrowheads="1"/>
            </p:cNvSpPr>
            <p:nvPr/>
          </p:nvSpPr>
          <p:spPr bwMode="auto">
            <a:xfrm>
              <a:off x="5406898" y="5785947"/>
              <a:ext cx="65407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2008</a:t>
              </a:r>
            </a:p>
          </p:txBody>
        </p:sp>
        <p:sp>
          <p:nvSpPr>
            <p:cNvPr id="26" name="Retângulo 25"/>
            <p:cNvSpPr>
              <a:spLocks noChangeArrowheads="1"/>
            </p:cNvSpPr>
            <p:nvPr/>
          </p:nvSpPr>
          <p:spPr bwMode="auto">
            <a:xfrm>
              <a:off x="6035574" y="5785947"/>
              <a:ext cx="6524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2009</a:t>
              </a:r>
            </a:p>
          </p:txBody>
        </p:sp>
        <p:sp>
          <p:nvSpPr>
            <p:cNvPr id="27" name="Retângulo 26"/>
            <p:cNvSpPr>
              <a:spLocks noChangeArrowheads="1"/>
            </p:cNvSpPr>
            <p:nvPr/>
          </p:nvSpPr>
          <p:spPr bwMode="auto">
            <a:xfrm>
              <a:off x="6662661" y="5785947"/>
              <a:ext cx="65407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2010</a:t>
              </a:r>
            </a:p>
          </p:txBody>
        </p:sp>
        <p:sp>
          <p:nvSpPr>
            <p:cNvPr id="28" name="Retângulo 27"/>
            <p:cNvSpPr>
              <a:spLocks noChangeArrowheads="1"/>
            </p:cNvSpPr>
            <p:nvPr/>
          </p:nvSpPr>
          <p:spPr bwMode="auto">
            <a:xfrm>
              <a:off x="7291336" y="5785947"/>
              <a:ext cx="65248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2011</a:t>
              </a:r>
            </a:p>
          </p:txBody>
        </p:sp>
        <p:sp>
          <p:nvSpPr>
            <p:cNvPr id="29" name="Retângulo 28"/>
            <p:cNvSpPr>
              <a:spLocks noChangeArrowheads="1"/>
            </p:cNvSpPr>
            <p:nvPr/>
          </p:nvSpPr>
          <p:spPr bwMode="auto">
            <a:xfrm>
              <a:off x="7920011" y="5785947"/>
              <a:ext cx="65248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2012</a:t>
              </a:r>
            </a:p>
          </p:txBody>
        </p:sp>
        <p:sp>
          <p:nvSpPr>
            <p:cNvPr id="30" name="Retângulo 29"/>
            <p:cNvSpPr>
              <a:spLocks noChangeArrowheads="1"/>
            </p:cNvSpPr>
            <p:nvPr/>
          </p:nvSpPr>
          <p:spPr bwMode="auto">
            <a:xfrm>
              <a:off x="4778223" y="5785947"/>
              <a:ext cx="65407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200" i="1" dirty="0">
                  <a:solidFill>
                    <a:srgbClr val="464646"/>
                  </a:solidFill>
                  <a:latin typeface="+mj-lt"/>
                </a:rPr>
                <a:t>2007</a:t>
              </a:r>
            </a:p>
          </p:txBody>
        </p:sp>
      </p:grpSp>
      <p:cxnSp>
        <p:nvCxnSpPr>
          <p:cNvPr id="31" name="Conector reto 30"/>
          <p:cNvCxnSpPr/>
          <p:nvPr/>
        </p:nvCxnSpPr>
        <p:spPr>
          <a:xfrm>
            <a:off x="2508250" y="5095875"/>
            <a:ext cx="6224588" cy="0"/>
          </a:xfrm>
          <a:prstGeom prst="line">
            <a:avLst/>
          </a:prstGeom>
          <a:ln w="12700">
            <a:solidFill>
              <a:srgbClr val="4646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81"/>
          <p:cNvGrpSpPr>
            <a:grpSpLocks/>
          </p:cNvGrpSpPr>
          <p:nvPr/>
        </p:nvGrpSpPr>
        <p:grpSpPr bwMode="auto">
          <a:xfrm>
            <a:off x="2755900" y="4191000"/>
            <a:ext cx="5724525" cy="600075"/>
            <a:chOff x="2641268" y="4295325"/>
            <a:chExt cx="5724524" cy="599787"/>
          </a:xfrm>
        </p:grpSpPr>
        <p:grpSp>
          <p:nvGrpSpPr>
            <p:cNvPr id="6" name="Grupo 71"/>
            <p:cNvGrpSpPr>
              <a:grpSpLocks/>
            </p:cNvGrpSpPr>
            <p:nvPr/>
          </p:nvGrpSpPr>
          <p:grpSpPr bwMode="auto">
            <a:xfrm>
              <a:off x="2700744" y="4341588"/>
              <a:ext cx="5623560" cy="518160"/>
              <a:chOff x="2613660" y="4457700"/>
              <a:chExt cx="5623560" cy="518160"/>
            </a:xfrm>
          </p:grpSpPr>
          <p:cxnSp>
            <p:nvCxnSpPr>
              <p:cNvPr id="115" name="Conector reto 114"/>
              <p:cNvCxnSpPr/>
              <p:nvPr/>
            </p:nvCxnSpPr>
            <p:spPr>
              <a:xfrm flipV="1">
                <a:off x="2612922" y="4747826"/>
                <a:ext cx="617537" cy="30149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ector reto 116"/>
              <p:cNvCxnSpPr/>
              <p:nvPr/>
            </p:nvCxnSpPr>
            <p:spPr>
              <a:xfrm flipV="1">
                <a:off x="3230459" y="4457453"/>
                <a:ext cx="639763" cy="298307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ector reto 118"/>
              <p:cNvCxnSpPr/>
              <p:nvPr/>
            </p:nvCxnSpPr>
            <p:spPr>
              <a:xfrm>
                <a:off x="3855934" y="4465386"/>
                <a:ext cx="654050" cy="30149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Conector reto 120"/>
              <p:cNvCxnSpPr/>
              <p:nvPr/>
            </p:nvCxnSpPr>
            <p:spPr>
              <a:xfrm>
                <a:off x="4509984" y="4511402"/>
                <a:ext cx="595313" cy="84097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Conector reto 122"/>
              <p:cNvCxnSpPr/>
              <p:nvPr/>
            </p:nvCxnSpPr>
            <p:spPr>
              <a:xfrm>
                <a:off x="5113234" y="4595499"/>
                <a:ext cx="631825" cy="76163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Conector reto 124"/>
              <p:cNvCxnSpPr/>
              <p:nvPr/>
            </p:nvCxnSpPr>
            <p:spPr>
              <a:xfrm>
                <a:off x="5737121" y="4671662"/>
                <a:ext cx="655637" cy="304654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Conector reto 126"/>
              <p:cNvCxnSpPr/>
              <p:nvPr/>
            </p:nvCxnSpPr>
            <p:spPr>
              <a:xfrm flipV="1">
                <a:off x="6378471" y="4678009"/>
                <a:ext cx="609600" cy="298307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Conector reto 128"/>
              <p:cNvCxnSpPr/>
              <p:nvPr/>
            </p:nvCxnSpPr>
            <p:spPr>
              <a:xfrm>
                <a:off x="6988071" y="4678009"/>
                <a:ext cx="617537" cy="252292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Conector reto 130"/>
              <p:cNvCxnSpPr/>
              <p:nvPr/>
            </p:nvCxnSpPr>
            <p:spPr>
              <a:xfrm flipV="1">
                <a:off x="7605608" y="4770040"/>
                <a:ext cx="631825" cy="184062"/>
              </a:xfrm>
              <a:prstGeom prst="line">
                <a:avLst/>
              </a:prstGeom>
              <a:ln w="28575">
                <a:solidFill>
                  <a:srgbClr val="DECC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o 2051"/>
            <p:cNvGrpSpPr>
              <a:grpSpLocks/>
            </p:cNvGrpSpPr>
            <p:nvPr/>
          </p:nvGrpSpPr>
          <p:grpSpPr bwMode="auto">
            <a:xfrm>
              <a:off x="2641268" y="4295325"/>
              <a:ext cx="5724524" cy="599787"/>
              <a:chOff x="2554184" y="4419601"/>
              <a:chExt cx="5724524" cy="599787"/>
            </a:xfrm>
          </p:grpSpPr>
          <p:sp>
            <p:nvSpPr>
              <p:cNvPr id="40" name="Retângulo 39"/>
              <p:cNvSpPr/>
              <p:nvPr/>
            </p:nvSpPr>
            <p:spPr>
              <a:xfrm>
                <a:off x="2554184" y="4736949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3" name="Retângulo 42"/>
              <p:cNvSpPr/>
              <p:nvPr/>
            </p:nvSpPr>
            <p:spPr>
              <a:xfrm>
                <a:off x="3187597" y="4695693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6" name="Retângulo 45"/>
              <p:cNvSpPr/>
              <p:nvPr/>
            </p:nvSpPr>
            <p:spPr>
              <a:xfrm>
                <a:off x="3811484" y="4419601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9" name="Retângulo 48"/>
              <p:cNvSpPr/>
              <p:nvPr/>
            </p:nvSpPr>
            <p:spPr>
              <a:xfrm>
                <a:off x="4440134" y="4460856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2" name="Retângulo 51"/>
              <p:cNvSpPr/>
              <p:nvPr/>
            </p:nvSpPr>
            <p:spPr>
              <a:xfrm>
                <a:off x="5059259" y="4571928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5" name="Retângulo 54"/>
              <p:cNvSpPr/>
              <p:nvPr/>
            </p:nvSpPr>
            <p:spPr>
              <a:xfrm>
                <a:off x="5687908" y="4619530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0" name="Retângulo 59"/>
              <p:cNvSpPr/>
              <p:nvPr/>
            </p:nvSpPr>
            <p:spPr>
              <a:xfrm>
                <a:off x="6307033" y="4905143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3" name="Retângulo 62"/>
              <p:cNvSpPr/>
              <p:nvPr/>
            </p:nvSpPr>
            <p:spPr>
              <a:xfrm>
                <a:off x="6926158" y="4651265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6" name="Retângulo 65"/>
              <p:cNvSpPr/>
              <p:nvPr/>
            </p:nvSpPr>
            <p:spPr>
              <a:xfrm>
                <a:off x="7554808" y="4895622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8" name="Retângulo 67"/>
              <p:cNvSpPr/>
              <p:nvPr/>
            </p:nvSpPr>
            <p:spPr>
              <a:xfrm>
                <a:off x="8164408" y="4724255"/>
                <a:ext cx="114300" cy="114245"/>
              </a:xfrm>
              <a:prstGeom prst="rect">
                <a:avLst/>
              </a:prstGeom>
              <a:solidFill>
                <a:srgbClr val="DECC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</p:grpSp>
      </p:grpSp>
      <p:grpSp>
        <p:nvGrpSpPr>
          <p:cNvPr id="8" name="Grupo 79"/>
          <p:cNvGrpSpPr>
            <a:grpSpLocks/>
          </p:cNvGrpSpPr>
          <p:nvPr/>
        </p:nvGrpSpPr>
        <p:grpSpPr bwMode="auto">
          <a:xfrm>
            <a:off x="2755900" y="2719388"/>
            <a:ext cx="5724525" cy="1098550"/>
            <a:chOff x="2641268" y="2823198"/>
            <a:chExt cx="5724524" cy="1099704"/>
          </a:xfrm>
        </p:grpSpPr>
        <p:grpSp>
          <p:nvGrpSpPr>
            <p:cNvPr id="9" name="Grupo 2072"/>
            <p:cNvGrpSpPr>
              <a:grpSpLocks/>
            </p:cNvGrpSpPr>
            <p:nvPr/>
          </p:nvGrpSpPr>
          <p:grpSpPr bwMode="auto">
            <a:xfrm>
              <a:off x="2715984" y="2893788"/>
              <a:ext cx="5631180" cy="990600"/>
              <a:chOff x="2628900" y="3009900"/>
              <a:chExt cx="5631180" cy="990600"/>
            </a:xfrm>
          </p:grpSpPr>
          <p:cxnSp>
            <p:nvCxnSpPr>
              <p:cNvPr id="96" name="Conector reto 95"/>
              <p:cNvCxnSpPr/>
              <p:nvPr/>
            </p:nvCxnSpPr>
            <p:spPr>
              <a:xfrm flipV="1">
                <a:off x="2628797" y="3864206"/>
                <a:ext cx="587375" cy="136668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Conector reto 97"/>
              <p:cNvCxnSpPr/>
              <p:nvPr/>
            </p:nvCxnSpPr>
            <p:spPr>
              <a:xfrm flipV="1">
                <a:off x="3230459" y="3641722"/>
                <a:ext cx="639763" cy="214537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Conector reto 99"/>
              <p:cNvCxnSpPr/>
              <p:nvPr/>
            </p:nvCxnSpPr>
            <p:spPr>
              <a:xfrm>
                <a:off x="3847997" y="3657614"/>
                <a:ext cx="655637" cy="0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Conector reto 101"/>
              <p:cNvCxnSpPr/>
              <p:nvPr/>
            </p:nvCxnSpPr>
            <p:spPr>
              <a:xfrm>
                <a:off x="4465534" y="3673506"/>
                <a:ext cx="639763" cy="228840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Conector reto 103"/>
              <p:cNvCxnSpPr/>
              <p:nvPr/>
            </p:nvCxnSpPr>
            <p:spPr>
              <a:xfrm flipV="1">
                <a:off x="5089422" y="3851493"/>
                <a:ext cx="663575" cy="38140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Conector reto 105"/>
              <p:cNvCxnSpPr/>
              <p:nvPr/>
            </p:nvCxnSpPr>
            <p:spPr>
              <a:xfrm flipV="1">
                <a:off x="5722833" y="3222182"/>
                <a:ext cx="615950" cy="642024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ector reto 107"/>
              <p:cNvCxnSpPr/>
              <p:nvPr/>
            </p:nvCxnSpPr>
            <p:spPr>
              <a:xfrm flipV="1">
                <a:off x="6346721" y="3131599"/>
                <a:ext cx="639762" cy="98528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ector reto 109"/>
              <p:cNvCxnSpPr/>
              <p:nvPr/>
            </p:nvCxnSpPr>
            <p:spPr>
              <a:xfrm>
                <a:off x="6972196" y="3131599"/>
                <a:ext cx="623887" cy="14303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ector reto 111"/>
              <p:cNvCxnSpPr/>
              <p:nvPr/>
            </p:nvCxnSpPr>
            <p:spPr>
              <a:xfrm flipV="1">
                <a:off x="7589733" y="3009233"/>
                <a:ext cx="669925" cy="144614"/>
              </a:xfrm>
              <a:prstGeom prst="line">
                <a:avLst/>
              </a:prstGeom>
              <a:ln w="28575">
                <a:solidFill>
                  <a:srgbClr val="006E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upo 2050"/>
            <p:cNvGrpSpPr>
              <a:grpSpLocks/>
            </p:cNvGrpSpPr>
            <p:nvPr/>
          </p:nvGrpSpPr>
          <p:grpSpPr bwMode="auto">
            <a:xfrm>
              <a:off x="2641268" y="2823198"/>
              <a:ext cx="5724524" cy="1099704"/>
              <a:chOff x="2554184" y="2961988"/>
              <a:chExt cx="5724524" cy="1099704"/>
            </a:xfrm>
          </p:grpSpPr>
          <p:sp>
            <p:nvSpPr>
              <p:cNvPr id="39" name="Retângulo 38"/>
              <p:cNvSpPr/>
              <p:nvPr/>
            </p:nvSpPr>
            <p:spPr>
              <a:xfrm>
                <a:off x="2554184" y="3947272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2" name="Retângulo 41"/>
              <p:cNvSpPr/>
              <p:nvPr/>
            </p:nvSpPr>
            <p:spPr>
              <a:xfrm>
                <a:off x="3187597" y="3812192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5" name="Retângulo 44"/>
              <p:cNvSpPr/>
              <p:nvPr/>
            </p:nvSpPr>
            <p:spPr>
              <a:xfrm>
                <a:off x="3811484" y="3615135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8" name="Retângulo 47"/>
              <p:cNvSpPr/>
              <p:nvPr/>
            </p:nvSpPr>
            <p:spPr>
              <a:xfrm>
                <a:off x="4440134" y="3631027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1" name="Retângulo 50"/>
              <p:cNvSpPr/>
              <p:nvPr/>
            </p:nvSpPr>
            <p:spPr>
              <a:xfrm>
                <a:off x="5040209" y="3856689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4" name="Retângulo 53"/>
              <p:cNvSpPr/>
              <p:nvPr/>
            </p:nvSpPr>
            <p:spPr>
              <a:xfrm>
                <a:off x="5687908" y="3809014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9" name="Retângulo 58"/>
              <p:cNvSpPr/>
              <p:nvPr/>
            </p:nvSpPr>
            <p:spPr>
              <a:xfrm>
                <a:off x="6300683" y="3178115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2" name="Retângulo 61"/>
              <p:cNvSpPr/>
              <p:nvPr/>
            </p:nvSpPr>
            <p:spPr>
              <a:xfrm>
                <a:off x="6932508" y="3092300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5" name="Retângulo 64"/>
              <p:cNvSpPr/>
              <p:nvPr/>
            </p:nvSpPr>
            <p:spPr>
              <a:xfrm>
                <a:off x="8164408" y="2961988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70" name="Retângulo 69"/>
              <p:cNvSpPr/>
              <p:nvPr/>
            </p:nvSpPr>
            <p:spPr>
              <a:xfrm>
                <a:off x="7554808" y="3092300"/>
                <a:ext cx="114300" cy="114420"/>
              </a:xfrm>
              <a:prstGeom prst="rect">
                <a:avLst/>
              </a:prstGeom>
              <a:solidFill>
                <a:srgbClr val="006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</p:grpSp>
      </p:grpSp>
      <p:grpSp>
        <p:nvGrpSpPr>
          <p:cNvPr id="12" name="Grupo 77"/>
          <p:cNvGrpSpPr>
            <a:grpSpLocks/>
          </p:cNvGrpSpPr>
          <p:nvPr/>
        </p:nvGrpSpPr>
        <p:grpSpPr bwMode="auto">
          <a:xfrm>
            <a:off x="2755900" y="2198688"/>
            <a:ext cx="5724525" cy="1084262"/>
            <a:chOff x="2641268" y="2303322"/>
            <a:chExt cx="5724524" cy="1084119"/>
          </a:xfrm>
        </p:grpSpPr>
        <p:grpSp>
          <p:nvGrpSpPr>
            <p:cNvPr id="13" name="Grupo 2062"/>
            <p:cNvGrpSpPr>
              <a:grpSpLocks/>
            </p:cNvGrpSpPr>
            <p:nvPr/>
          </p:nvGrpSpPr>
          <p:grpSpPr bwMode="auto">
            <a:xfrm>
              <a:off x="2693124" y="2360388"/>
              <a:ext cx="5646420" cy="982980"/>
              <a:chOff x="2606040" y="2476500"/>
              <a:chExt cx="5646420" cy="982980"/>
            </a:xfrm>
          </p:grpSpPr>
          <p:cxnSp>
            <p:nvCxnSpPr>
              <p:cNvPr id="2054" name="Conector reto 2053"/>
              <p:cNvCxnSpPr/>
              <p:nvPr/>
            </p:nvCxnSpPr>
            <p:spPr>
              <a:xfrm>
                <a:off x="2606572" y="2476576"/>
                <a:ext cx="625475" cy="152380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Conector reto 76"/>
              <p:cNvCxnSpPr/>
              <p:nvPr/>
            </p:nvCxnSpPr>
            <p:spPr>
              <a:xfrm>
                <a:off x="3246334" y="2644829"/>
                <a:ext cx="625475" cy="501584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Conector reto 78"/>
              <p:cNvCxnSpPr/>
              <p:nvPr/>
            </p:nvCxnSpPr>
            <p:spPr>
              <a:xfrm flipV="1">
                <a:off x="3855934" y="3094031"/>
                <a:ext cx="639763" cy="52381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ector reto 80"/>
              <p:cNvCxnSpPr/>
              <p:nvPr/>
            </p:nvCxnSpPr>
            <p:spPr>
              <a:xfrm flipV="1">
                <a:off x="4495697" y="2759114"/>
                <a:ext cx="617537" cy="334918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ector reto 82"/>
              <p:cNvCxnSpPr/>
              <p:nvPr/>
            </p:nvCxnSpPr>
            <p:spPr>
              <a:xfrm flipV="1">
                <a:off x="5097359" y="2727368"/>
                <a:ext cx="633413" cy="38095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ector reto 84"/>
              <p:cNvCxnSpPr/>
              <p:nvPr/>
            </p:nvCxnSpPr>
            <p:spPr>
              <a:xfrm>
                <a:off x="5737121" y="2721019"/>
                <a:ext cx="633412" cy="373013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Conector reto 86"/>
              <p:cNvCxnSpPr/>
              <p:nvPr/>
            </p:nvCxnSpPr>
            <p:spPr>
              <a:xfrm>
                <a:off x="6384821" y="3086095"/>
                <a:ext cx="633412" cy="373013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ector reto 87"/>
              <p:cNvCxnSpPr/>
              <p:nvPr/>
            </p:nvCxnSpPr>
            <p:spPr>
              <a:xfrm flipV="1">
                <a:off x="6986483" y="3176570"/>
                <a:ext cx="595313" cy="266665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ector reto 89"/>
              <p:cNvCxnSpPr/>
              <p:nvPr/>
            </p:nvCxnSpPr>
            <p:spPr>
              <a:xfrm>
                <a:off x="7581796" y="3138475"/>
                <a:ext cx="669925" cy="304760"/>
              </a:xfrm>
              <a:prstGeom prst="line">
                <a:avLst/>
              </a:prstGeom>
              <a:ln w="28575">
                <a:solidFill>
                  <a:srgbClr val="46464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upo 2048"/>
            <p:cNvGrpSpPr/>
            <p:nvPr/>
          </p:nvGrpSpPr>
          <p:grpSpPr>
            <a:xfrm>
              <a:off x="2641268" y="2303322"/>
              <a:ext cx="5724524" cy="1084119"/>
              <a:chOff x="2554184" y="2430319"/>
              <a:chExt cx="5724524" cy="1084119"/>
            </a:xfrm>
            <a:solidFill>
              <a:srgbClr val="464646"/>
            </a:solidFill>
          </p:grpSpPr>
          <p:sp>
            <p:nvSpPr>
              <p:cNvPr id="20" name="Retângulo 19"/>
              <p:cNvSpPr/>
              <p:nvPr/>
            </p:nvSpPr>
            <p:spPr>
              <a:xfrm>
                <a:off x="2554184" y="2430319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1" name="Retângulo 40"/>
              <p:cNvSpPr/>
              <p:nvPr/>
            </p:nvSpPr>
            <p:spPr>
              <a:xfrm>
                <a:off x="3188029" y="2586183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4" name="Retângulo 43"/>
              <p:cNvSpPr/>
              <p:nvPr/>
            </p:nvSpPr>
            <p:spPr>
              <a:xfrm>
                <a:off x="3811483" y="3095338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47" name="Retângulo 46"/>
              <p:cNvSpPr/>
              <p:nvPr/>
            </p:nvSpPr>
            <p:spPr>
              <a:xfrm>
                <a:off x="4446483" y="3028663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0" name="Retângulo 49"/>
              <p:cNvSpPr/>
              <p:nvPr/>
            </p:nvSpPr>
            <p:spPr>
              <a:xfrm>
                <a:off x="5059258" y="2714338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3" name="Retângulo 52"/>
              <p:cNvSpPr/>
              <p:nvPr/>
            </p:nvSpPr>
            <p:spPr>
              <a:xfrm>
                <a:off x="5687908" y="2666713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56" name="Retângulo 55"/>
              <p:cNvSpPr/>
              <p:nvPr/>
            </p:nvSpPr>
            <p:spPr>
              <a:xfrm>
                <a:off x="6307033" y="3025488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1" name="Retângulo 60"/>
              <p:cNvSpPr/>
              <p:nvPr/>
            </p:nvSpPr>
            <p:spPr>
              <a:xfrm>
                <a:off x="6926158" y="3400138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4" name="Retângulo 63"/>
              <p:cNvSpPr/>
              <p:nvPr/>
            </p:nvSpPr>
            <p:spPr>
              <a:xfrm>
                <a:off x="7554808" y="3098513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  <p:sp>
            <p:nvSpPr>
              <p:cNvPr id="67" name="Retângulo 66"/>
              <p:cNvSpPr/>
              <p:nvPr/>
            </p:nvSpPr>
            <p:spPr>
              <a:xfrm>
                <a:off x="8164408" y="3400138"/>
                <a:ext cx="114300" cy="1143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/>
              </a:p>
            </p:txBody>
          </p:sp>
        </p:grpSp>
      </p:grpSp>
      <p:sp>
        <p:nvSpPr>
          <p:cNvPr id="19" name="Retângulo 18"/>
          <p:cNvSpPr>
            <a:spLocks noChangeArrowheads="1"/>
          </p:cNvSpPr>
          <p:nvPr/>
        </p:nvSpPr>
        <p:spPr bwMode="auto">
          <a:xfrm>
            <a:off x="2506663" y="4119563"/>
            <a:ext cx="693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i="1" dirty="0">
                <a:solidFill>
                  <a:srgbClr val="464646"/>
                </a:solidFill>
                <a:latin typeface="+mj-lt"/>
              </a:rPr>
              <a:t>14%</a:t>
            </a:r>
            <a:endParaRPr lang="pt-BR" sz="2000" i="1" dirty="0">
              <a:solidFill>
                <a:srgbClr val="464646"/>
              </a:solidFill>
              <a:latin typeface="+mj-lt"/>
            </a:endParaRPr>
          </a:p>
        </p:txBody>
      </p:sp>
      <p:sp>
        <p:nvSpPr>
          <p:cNvPr id="33" name="Retângulo 32"/>
          <p:cNvSpPr>
            <a:spLocks noChangeArrowheads="1"/>
          </p:cNvSpPr>
          <p:nvPr/>
        </p:nvSpPr>
        <p:spPr bwMode="auto">
          <a:xfrm>
            <a:off x="2493963" y="3290888"/>
            <a:ext cx="693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i="1" dirty="0">
                <a:solidFill>
                  <a:srgbClr val="464646"/>
                </a:solidFill>
                <a:latin typeface="+mj-lt"/>
              </a:rPr>
              <a:t>29%</a:t>
            </a:r>
            <a:endParaRPr lang="pt-BR" sz="2000" i="1" dirty="0">
              <a:solidFill>
                <a:srgbClr val="464646"/>
              </a:solidFill>
              <a:latin typeface="+mj-lt"/>
            </a:endParaRPr>
          </a:p>
        </p:txBody>
      </p:sp>
      <p:sp>
        <p:nvSpPr>
          <p:cNvPr id="34" name="Retângulo 33"/>
          <p:cNvSpPr>
            <a:spLocks noChangeArrowheads="1"/>
          </p:cNvSpPr>
          <p:nvPr/>
        </p:nvSpPr>
        <p:spPr bwMode="auto">
          <a:xfrm>
            <a:off x="2493963" y="1760538"/>
            <a:ext cx="693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i="1" dirty="0">
                <a:solidFill>
                  <a:srgbClr val="464646"/>
                </a:solidFill>
                <a:latin typeface="+mj-lt"/>
              </a:rPr>
              <a:t>58%</a:t>
            </a:r>
            <a:endParaRPr lang="pt-BR" sz="2000" i="1" dirty="0">
              <a:solidFill>
                <a:srgbClr val="464646"/>
              </a:solidFill>
              <a:latin typeface="+mj-lt"/>
            </a:endParaRPr>
          </a:p>
        </p:txBody>
      </p:sp>
      <p:sp>
        <p:nvSpPr>
          <p:cNvPr id="35" name="Retângulo 34"/>
          <p:cNvSpPr>
            <a:spLocks noChangeArrowheads="1"/>
          </p:cNvSpPr>
          <p:nvPr/>
        </p:nvSpPr>
        <p:spPr bwMode="auto">
          <a:xfrm>
            <a:off x="8074025" y="2330450"/>
            <a:ext cx="693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i="1" dirty="0">
                <a:solidFill>
                  <a:srgbClr val="464646"/>
                </a:solidFill>
                <a:latin typeface="+mj-lt"/>
              </a:rPr>
              <a:t>47%</a:t>
            </a:r>
            <a:endParaRPr lang="pt-BR" sz="2000" i="1" dirty="0">
              <a:solidFill>
                <a:srgbClr val="464646"/>
              </a:solidFill>
              <a:latin typeface="+mj-lt"/>
            </a:endParaRPr>
          </a:p>
        </p:txBody>
      </p:sp>
      <p:sp>
        <p:nvSpPr>
          <p:cNvPr id="36" name="Retângulo 35"/>
          <p:cNvSpPr>
            <a:spLocks noChangeArrowheads="1"/>
          </p:cNvSpPr>
          <p:nvPr/>
        </p:nvSpPr>
        <p:spPr bwMode="auto">
          <a:xfrm>
            <a:off x="8074025" y="3265488"/>
            <a:ext cx="693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i="1" dirty="0">
                <a:solidFill>
                  <a:srgbClr val="464646"/>
                </a:solidFill>
                <a:latin typeface="+mj-lt"/>
              </a:rPr>
              <a:t>39%</a:t>
            </a:r>
            <a:endParaRPr lang="pt-BR" sz="2000" i="1" dirty="0">
              <a:solidFill>
                <a:srgbClr val="464646"/>
              </a:solidFill>
              <a:latin typeface="+mj-lt"/>
            </a:endParaRPr>
          </a:p>
        </p:txBody>
      </p:sp>
      <p:sp>
        <p:nvSpPr>
          <p:cNvPr id="38" name="Retângulo 37"/>
          <p:cNvSpPr>
            <a:spLocks noChangeArrowheads="1"/>
          </p:cNvSpPr>
          <p:nvPr/>
        </p:nvSpPr>
        <p:spPr bwMode="auto">
          <a:xfrm>
            <a:off x="8074025" y="4116388"/>
            <a:ext cx="693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i="1" dirty="0">
                <a:solidFill>
                  <a:srgbClr val="464646"/>
                </a:solidFill>
                <a:latin typeface="+mj-lt"/>
              </a:rPr>
              <a:t>14%</a:t>
            </a:r>
            <a:endParaRPr lang="pt-BR" sz="2000" i="1" dirty="0">
              <a:solidFill>
                <a:srgbClr val="464646"/>
              </a:solidFill>
              <a:latin typeface="+mj-lt"/>
            </a:endParaRPr>
          </a:p>
        </p:txBody>
      </p:sp>
      <p:pic>
        <p:nvPicPr>
          <p:cNvPr id="84" name="Imagem 83"/>
          <p:cNvPicPr>
            <a:picLocks noChangeAspect="1"/>
          </p:cNvPicPr>
          <p:nvPr/>
        </p:nvPicPr>
        <p:blipFill>
          <a:blip r:embed="rId6" cstate="print"/>
          <a:srcRect t="30476" r="61270" b="61058"/>
          <a:stretch>
            <a:fillRect/>
          </a:stretch>
        </p:blipFill>
        <p:spPr bwMode="auto">
          <a:xfrm>
            <a:off x="0" y="3536950"/>
            <a:ext cx="257492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" name="Imagem 141"/>
          <p:cNvPicPr>
            <a:picLocks noChangeAspect="1"/>
          </p:cNvPicPr>
          <p:nvPr/>
        </p:nvPicPr>
        <p:blipFill>
          <a:blip r:embed="rId6" cstate="print"/>
          <a:srcRect t="43597" r="61588" b="46878"/>
          <a:stretch>
            <a:fillRect/>
          </a:stretch>
        </p:blipFill>
        <p:spPr bwMode="auto">
          <a:xfrm>
            <a:off x="0" y="2017713"/>
            <a:ext cx="25542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" name="Imagem 142"/>
          <p:cNvPicPr>
            <a:picLocks noChangeAspect="1"/>
          </p:cNvPicPr>
          <p:nvPr/>
        </p:nvPicPr>
        <p:blipFill>
          <a:blip r:embed="rId6" cstate="print"/>
          <a:srcRect t="56720" r="61429" b="26137"/>
          <a:stretch>
            <a:fillRect/>
          </a:stretch>
        </p:blipFill>
        <p:spPr bwMode="auto">
          <a:xfrm>
            <a:off x="0" y="4192588"/>
            <a:ext cx="2565400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upo 153"/>
          <p:cNvGrpSpPr>
            <a:grpSpLocks/>
          </p:cNvGrpSpPr>
          <p:nvPr/>
        </p:nvGrpSpPr>
        <p:grpSpPr bwMode="auto">
          <a:xfrm>
            <a:off x="2201863" y="6013450"/>
            <a:ext cx="463550" cy="169863"/>
            <a:chOff x="478972" y="404037"/>
            <a:chExt cx="464457" cy="170121"/>
          </a:xfrm>
        </p:grpSpPr>
        <p:cxnSp>
          <p:nvCxnSpPr>
            <p:cNvPr id="155" name="Conector reto 154"/>
            <p:cNvCxnSpPr/>
            <p:nvPr/>
          </p:nvCxnSpPr>
          <p:spPr>
            <a:xfrm>
              <a:off x="478972" y="488303"/>
              <a:ext cx="464457" cy="0"/>
            </a:xfrm>
            <a:prstGeom prst="line">
              <a:avLst/>
            </a:prstGeom>
            <a:ln w="28575">
              <a:solidFill>
                <a:srgbClr val="4646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Retângulo 155"/>
            <p:cNvSpPr/>
            <p:nvPr/>
          </p:nvSpPr>
          <p:spPr>
            <a:xfrm>
              <a:off x="626898" y="404037"/>
              <a:ext cx="168604" cy="170121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grpSp>
        <p:nvGrpSpPr>
          <p:cNvPr id="32" name="Grupo 156"/>
          <p:cNvGrpSpPr>
            <a:grpSpLocks/>
          </p:cNvGrpSpPr>
          <p:nvPr/>
        </p:nvGrpSpPr>
        <p:grpSpPr bwMode="auto">
          <a:xfrm>
            <a:off x="4268788" y="6013450"/>
            <a:ext cx="465137" cy="169863"/>
            <a:chOff x="478972" y="404037"/>
            <a:chExt cx="464457" cy="170121"/>
          </a:xfrm>
        </p:grpSpPr>
        <p:cxnSp>
          <p:nvCxnSpPr>
            <p:cNvPr id="158" name="Conector reto 157"/>
            <p:cNvCxnSpPr/>
            <p:nvPr/>
          </p:nvCxnSpPr>
          <p:spPr>
            <a:xfrm>
              <a:off x="478972" y="488303"/>
              <a:ext cx="464457" cy="0"/>
            </a:xfrm>
            <a:prstGeom prst="line">
              <a:avLst/>
            </a:prstGeom>
            <a:ln w="28575">
              <a:solidFill>
                <a:srgbClr val="006E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Retângulo 158"/>
            <p:cNvSpPr/>
            <p:nvPr/>
          </p:nvSpPr>
          <p:spPr>
            <a:xfrm>
              <a:off x="626393" y="404037"/>
              <a:ext cx="169615" cy="170121"/>
            </a:xfrm>
            <a:prstGeom prst="rect">
              <a:avLst/>
            </a:prstGeom>
            <a:solidFill>
              <a:srgbClr val="006E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grpSp>
        <p:nvGrpSpPr>
          <p:cNvPr id="37" name="Grupo 159"/>
          <p:cNvGrpSpPr>
            <a:grpSpLocks/>
          </p:cNvGrpSpPr>
          <p:nvPr/>
        </p:nvGrpSpPr>
        <p:grpSpPr bwMode="auto">
          <a:xfrm>
            <a:off x="6337300" y="6013450"/>
            <a:ext cx="465138" cy="169863"/>
            <a:chOff x="478972" y="404037"/>
            <a:chExt cx="464457" cy="170121"/>
          </a:xfrm>
        </p:grpSpPr>
        <p:cxnSp>
          <p:nvCxnSpPr>
            <p:cNvPr id="161" name="Conector reto 160"/>
            <p:cNvCxnSpPr/>
            <p:nvPr/>
          </p:nvCxnSpPr>
          <p:spPr>
            <a:xfrm>
              <a:off x="478972" y="488303"/>
              <a:ext cx="464457" cy="0"/>
            </a:xfrm>
            <a:prstGeom prst="line">
              <a:avLst/>
            </a:prstGeom>
            <a:ln w="28575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Retângulo 161"/>
            <p:cNvSpPr/>
            <p:nvPr/>
          </p:nvSpPr>
          <p:spPr>
            <a:xfrm>
              <a:off x="626394" y="404037"/>
              <a:ext cx="169613" cy="170121"/>
            </a:xfrm>
            <a:prstGeom prst="rect">
              <a:avLst/>
            </a:prstGeom>
            <a:solidFill>
              <a:srgbClr val="DECC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163" name="Retângulo 162"/>
          <p:cNvSpPr>
            <a:spLocks noChangeArrowheads="1"/>
          </p:cNvSpPr>
          <p:nvPr/>
        </p:nvSpPr>
        <p:spPr bwMode="auto">
          <a:xfrm>
            <a:off x="2671763" y="5867400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1200" i="1" dirty="0">
                <a:solidFill>
                  <a:srgbClr val="464646"/>
                </a:solidFill>
                <a:latin typeface="+mj-lt"/>
              </a:rPr>
              <a:t>Primeiro grau completo</a:t>
            </a:r>
          </a:p>
        </p:txBody>
      </p:sp>
      <p:sp>
        <p:nvSpPr>
          <p:cNvPr id="164" name="Retângulo 163"/>
          <p:cNvSpPr>
            <a:spLocks noChangeArrowheads="1"/>
          </p:cNvSpPr>
          <p:nvPr/>
        </p:nvSpPr>
        <p:spPr bwMode="auto">
          <a:xfrm>
            <a:off x="4703763" y="5867400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1200" i="1" dirty="0">
                <a:solidFill>
                  <a:srgbClr val="464646"/>
                </a:solidFill>
                <a:latin typeface="+mj-lt"/>
              </a:rPr>
              <a:t>Segundo  grau completo</a:t>
            </a:r>
          </a:p>
        </p:txBody>
      </p:sp>
      <p:sp>
        <p:nvSpPr>
          <p:cNvPr id="165" name="Retângulo 164"/>
          <p:cNvSpPr>
            <a:spLocks noChangeArrowheads="1"/>
          </p:cNvSpPr>
          <p:nvPr/>
        </p:nvSpPr>
        <p:spPr bwMode="auto">
          <a:xfrm>
            <a:off x="6786563" y="5867400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1200" i="1" dirty="0">
                <a:solidFill>
                  <a:srgbClr val="464646"/>
                </a:solidFill>
                <a:latin typeface="+mj-lt"/>
              </a:rPr>
              <a:t>Nível superior ou mais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33" grpId="0"/>
      <p:bldP spid="34" grpId="0"/>
      <p:bldP spid="35" grpId="0"/>
      <p:bldP spid="3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/>
          <p:nvPr/>
        </p:nvSpPr>
        <p:spPr>
          <a:xfrm>
            <a:off x="180975" y="323850"/>
            <a:ext cx="46101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sz="36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3 RAZÕES</a:t>
            </a:r>
          </a:p>
        </p:txBody>
      </p:sp>
      <p:grpSp>
        <p:nvGrpSpPr>
          <p:cNvPr id="2" name="Grupo 5"/>
          <p:cNvGrpSpPr>
            <a:grpSpLocks/>
          </p:cNvGrpSpPr>
          <p:nvPr/>
        </p:nvGrpSpPr>
        <p:grpSpPr bwMode="auto">
          <a:xfrm>
            <a:off x="0" y="931863"/>
            <a:ext cx="6156325" cy="95250"/>
            <a:chOff x="1844030" y="6048376"/>
            <a:chExt cx="6156969" cy="95248"/>
          </a:xfrm>
        </p:grpSpPr>
        <p:cxnSp>
          <p:nvCxnSpPr>
            <p:cNvPr id="7" name="Conector reto 6"/>
            <p:cNvCxnSpPr/>
            <p:nvPr/>
          </p:nvCxnSpPr>
          <p:spPr>
            <a:xfrm>
              <a:off x="1844030" y="6096000"/>
              <a:ext cx="6071235" cy="0"/>
            </a:xfrm>
            <a:prstGeom prst="line">
              <a:avLst/>
            </a:prstGeom>
            <a:ln w="19050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redondar Retângulo em um Canto Diagonal 7"/>
            <p:cNvSpPr/>
            <p:nvPr/>
          </p:nvSpPr>
          <p:spPr>
            <a:xfrm>
              <a:off x="7905739" y="6048376"/>
              <a:ext cx="95260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DECC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9" name="Rectangle 7"/>
          <p:cNvSpPr/>
          <p:nvPr/>
        </p:nvSpPr>
        <p:spPr>
          <a:xfrm>
            <a:off x="180975" y="981075"/>
            <a:ext cx="5975350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sz="4400" b="1" i="1" spc="40" dirty="0">
                <a:solidFill>
                  <a:srgbClr val="0064C7"/>
                </a:solidFill>
                <a:latin typeface="Arial" pitchFamily="34" charset="0"/>
                <a:cs typeface="Arial" pitchFamily="34" charset="0"/>
              </a:rPr>
              <a:t>3ª AMBIENTE LEGAL</a:t>
            </a:r>
          </a:p>
        </p:txBody>
      </p:sp>
      <p:grpSp>
        <p:nvGrpSpPr>
          <p:cNvPr id="3" name="Grupo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8440" name="Imagem 12"/>
            <p:cNvPicPr>
              <a:picLocks noChangeAspect="1"/>
            </p:cNvPicPr>
            <p:nvPr/>
          </p:nvPicPr>
          <p:blipFill>
            <a:blip r:embed="rId4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1" name="Imagem 13"/>
            <p:cNvPicPr>
              <a:picLocks noChangeAspect="1"/>
            </p:cNvPicPr>
            <p:nvPr/>
          </p:nvPicPr>
          <p:blipFill>
            <a:blip r:embed="rId4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39"/>
          <p:cNvGrpSpPr/>
          <p:nvPr/>
        </p:nvGrpSpPr>
        <p:grpSpPr>
          <a:xfrm rot="16200000" flipH="1">
            <a:off x="-786992" y="4975085"/>
            <a:ext cx="2160240" cy="95231"/>
            <a:chOff x="5841134" y="6048376"/>
            <a:chExt cx="2159865" cy="95248"/>
          </a:xfrm>
          <a:solidFill>
            <a:srgbClr val="0064C7"/>
          </a:solidFill>
        </p:grpSpPr>
        <p:cxnSp>
          <p:nvCxnSpPr>
            <p:cNvPr id="41" name="Conector reto 40"/>
            <p:cNvCxnSpPr/>
            <p:nvPr/>
          </p:nvCxnSpPr>
          <p:spPr>
            <a:xfrm rot="16200000" flipH="1">
              <a:off x="6878205" y="5058929"/>
              <a:ext cx="0" cy="2074141"/>
            </a:xfrm>
            <a:prstGeom prst="line">
              <a:avLst/>
            </a:prstGeom>
            <a:grpFill/>
            <a:ln w="19050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Arredondar Retângulo em um Canto Diagonal 41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DECC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grpSp>
        <p:nvGrpSpPr>
          <p:cNvPr id="3" name="Grupo 43"/>
          <p:cNvGrpSpPr/>
          <p:nvPr/>
        </p:nvGrpSpPr>
        <p:grpSpPr>
          <a:xfrm rot="16200000" flipH="1">
            <a:off x="803667" y="4975085"/>
            <a:ext cx="2160240" cy="95231"/>
            <a:chOff x="5841134" y="6048376"/>
            <a:chExt cx="2159865" cy="95248"/>
          </a:xfrm>
          <a:solidFill>
            <a:srgbClr val="0064C7"/>
          </a:solidFill>
        </p:grpSpPr>
        <p:cxnSp>
          <p:nvCxnSpPr>
            <p:cNvPr id="45" name="Conector reto 44"/>
            <p:cNvCxnSpPr/>
            <p:nvPr/>
          </p:nvCxnSpPr>
          <p:spPr>
            <a:xfrm rot="16200000" flipH="1">
              <a:off x="6878205" y="5058929"/>
              <a:ext cx="0" cy="2074141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Arredondar Retângulo em um Canto Diagonal 45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0064C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grpSp>
        <p:nvGrpSpPr>
          <p:cNvPr id="4" name="Grupo 46"/>
          <p:cNvGrpSpPr/>
          <p:nvPr/>
        </p:nvGrpSpPr>
        <p:grpSpPr>
          <a:xfrm rot="16200000" flipH="1">
            <a:off x="2373949" y="4934318"/>
            <a:ext cx="2241772" cy="95231"/>
            <a:chOff x="5759616" y="6048376"/>
            <a:chExt cx="2241383" cy="95248"/>
          </a:xfrm>
          <a:solidFill>
            <a:srgbClr val="0064C7"/>
          </a:solidFill>
        </p:grpSpPr>
        <p:cxnSp>
          <p:nvCxnSpPr>
            <p:cNvPr id="48" name="Conector reto 47"/>
            <p:cNvCxnSpPr/>
            <p:nvPr/>
          </p:nvCxnSpPr>
          <p:spPr>
            <a:xfrm rot="16200000" flipH="1">
              <a:off x="6837446" y="5018170"/>
              <a:ext cx="0" cy="2155660"/>
            </a:xfrm>
            <a:prstGeom prst="line">
              <a:avLst/>
            </a:prstGeom>
            <a:grpFill/>
            <a:ln w="19050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rredondar Retângulo em um Canto Diagonal 4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DECC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grpSp>
        <p:nvGrpSpPr>
          <p:cNvPr id="5" name="Grupo 49"/>
          <p:cNvGrpSpPr/>
          <p:nvPr/>
        </p:nvGrpSpPr>
        <p:grpSpPr>
          <a:xfrm rot="16200000" flipH="1">
            <a:off x="3979460" y="4934320"/>
            <a:ext cx="2241775" cy="95231"/>
            <a:chOff x="5759614" y="6048376"/>
            <a:chExt cx="2241385" cy="95248"/>
          </a:xfrm>
          <a:solidFill>
            <a:srgbClr val="0064C7"/>
          </a:solidFill>
        </p:grpSpPr>
        <p:cxnSp>
          <p:nvCxnSpPr>
            <p:cNvPr id="51" name="Conector reto 50"/>
            <p:cNvCxnSpPr/>
            <p:nvPr/>
          </p:nvCxnSpPr>
          <p:spPr>
            <a:xfrm rot="16200000" flipH="1">
              <a:off x="6837445" y="5018170"/>
              <a:ext cx="0" cy="2155661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Arredondar Retângulo em um Canto Diagonal 51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0064C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grpSp>
        <p:nvGrpSpPr>
          <p:cNvPr id="6" name="Grupo 52"/>
          <p:cNvGrpSpPr/>
          <p:nvPr/>
        </p:nvGrpSpPr>
        <p:grpSpPr>
          <a:xfrm rot="16200000" flipH="1">
            <a:off x="5590525" y="4934318"/>
            <a:ext cx="2241772" cy="95231"/>
            <a:chOff x="5759616" y="6048376"/>
            <a:chExt cx="2241383" cy="95248"/>
          </a:xfrm>
          <a:solidFill>
            <a:srgbClr val="0064C7"/>
          </a:solidFill>
        </p:grpSpPr>
        <p:cxnSp>
          <p:nvCxnSpPr>
            <p:cNvPr id="54" name="Conector reto 53"/>
            <p:cNvCxnSpPr/>
            <p:nvPr/>
          </p:nvCxnSpPr>
          <p:spPr>
            <a:xfrm rot="16200000" flipH="1">
              <a:off x="6837446" y="5018171"/>
              <a:ext cx="0" cy="2155660"/>
            </a:xfrm>
            <a:prstGeom prst="line">
              <a:avLst/>
            </a:prstGeom>
            <a:grpFill/>
            <a:ln w="19050">
              <a:solidFill>
                <a:srgbClr val="DECC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Arredondar Retângulo em um Canto Diagonal 54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rgbClr val="DECC1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pic>
        <p:nvPicPr>
          <p:cNvPr id="60" name="Imagem 59"/>
          <p:cNvPicPr>
            <a:picLocks noChangeAspect="1"/>
          </p:cNvPicPr>
          <p:nvPr/>
        </p:nvPicPr>
        <p:blipFill>
          <a:blip r:embed="rId3" cstate="print"/>
          <a:srcRect l="9" t="30310" r="75266" b="39381"/>
          <a:stretch>
            <a:fillRect/>
          </a:stretch>
        </p:blipFill>
        <p:spPr bwMode="auto">
          <a:xfrm>
            <a:off x="1588" y="2078038"/>
            <a:ext cx="22606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Imagem 63"/>
          <p:cNvPicPr>
            <a:picLocks noChangeAspect="1"/>
          </p:cNvPicPr>
          <p:nvPr/>
        </p:nvPicPr>
        <p:blipFill>
          <a:blip r:embed="rId4" cstate="print"/>
          <a:srcRect l="17909" t="27354" r="59502" b="36324"/>
          <a:stretch>
            <a:fillRect/>
          </a:stretch>
        </p:blipFill>
        <p:spPr bwMode="auto">
          <a:xfrm>
            <a:off x="1638300" y="1876425"/>
            <a:ext cx="2065338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Imagem 65"/>
          <p:cNvPicPr>
            <a:picLocks noChangeAspect="1"/>
          </p:cNvPicPr>
          <p:nvPr/>
        </p:nvPicPr>
        <p:blipFill>
          <a:blip r:embed="rId3" cstate="print"/>
          <a:srcRect l="34210" t="30310" r="39914" b="39381"/>
          <a:stretch>
            <a:fillRect/>
          </a:stretch>
        </p:blipFill>
        <p:spPr bwMode="auto">
          <a:xfrm>
            <a:off x="3128963" y="2078038"/>
            <a:ext cx="236537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Imagem 58"/>
          <p:cNvPicPr>
            <a:picLocks noChangeAspect="1"/>
          </p:cNvPicPr>
          <p:nvPr/>
        </p:nvPicPr>
        <p:blipFill>
          <a:blip r:embed="rId4" cstate="print"/>
          <a:srcRect l="52451" t="27354" r="23700" b="36324"/>
          <a:stretch>
            <a:fillRect/>
          </a:stretch>
        </p:blipFill>
        <p:spPr bwMode="auto">
          <a:xfrm>
            <a:off x="4795838" y="1876425"/>
            <a:ext cx="2181225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Imagem 66"/>
          <p:cNvPicPr>
            <a:picLocks noChangeAspect="1"/>
          </p:cNvPicPr>
          <p:nvPr/>
        </p:nvPicPr>
        <p:blipFill>
          <a:blip r:embed="rId3" cstate="print"/>
          <a:srcRect l="69055" b="39381"/>
          <a:stretch>
            <a:fillRect/>
          </a:stretch>
        </p:blipFill>
        <p:spPr bwMode="auto">
          <a:xfrm>
            <a:off x="6315075" y="0"/>
            <a:ext cx="2828925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upo 1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483" name="Imagem 20"/>
            <p:cNvPicPr>
              <a:picLocks noChangeAspect="1"/>
            </p:cNvPicPr>
            <p:nvPr/>
          </p:nvPicPr>
          <p:blipFill>
            <a:blip r:embed="rId5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4" name="Imagem 21"/>
            <p:cNvPicPr>
              <a:picLocks noChangeAspect="1"/>
            </p:cNvPicPr>
            <p:nvPr/>
          </p:nvPicPr>
          <p:blipFill>
            <a:blip r:embed="rId5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Rectangle 7"/>
          <p:cNvSpPr/>
          <p:nvPr/>
        </p:nvSpPr>
        <p:spPr>
          <a:xfrm>
            <a:off x="274638" y="595313"/>
            <a:ext cx="61182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32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EVOLUÇÃO DA LEGISLAÇÃO</a:t>
            </a:r>
          </a:p>
        </p:txBody>
      </p:sp>
      <p:grpSp>
        <p:nvGrpSpPr>
          <p:cNvPr id="8" name="Grupo 23"/>
          <p:cNvGrpSpPr/>
          <p:nvPr/>
        </p:nvGrpSpPr>
        <p:grpSpPr>
          <a:xfrm>
            <a:off x="0" y="1149218"/>
            <a:ext cx="6483355" cy="95248"/>
            <a:chOff x="1517643" y="6048376"/>
            <a:chExt cx="6483356" cy="95248"/>
          </a:xfrm>
          <a:solidFill>
            <a:srgbClr val="0064C7"/>
          </a:solidFill>
        </p:grpSpPr>
        <p:cxnSp>
          <p:nvCxnSpPr>
            <p:cNvPr id="25" name="Conector reto 24"/>
            <p:cNvCxnSpPr/>
            <p:nvPr/>
          </p:nvCxnSpPr>
          <p:spPr>
            <a:xfrm>
              <a:off x="1517643" y="6095999"/>
              <a:ext cx="6397629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Arredondar Retângulo em um Canto Diagonal 25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27" name="Rectangle 7"/>
          <p:cNvSpPr/>
          <p:nvPr/>
        </p:nvSpPr>
        <p:spPr>
          <a:xfrm>
            <a:off x="274638" y="1209675"/>
            <a:ext cx="61817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32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PARA PEQUENOS NEGÓCIOS</a:t>
            </a:r>
          </a:p>
        </p:txBody>
      </p:sp>
      <p:sp>
        <p:nvSpPr>
          <p:cNvPr id="28" name="Rectangle 7"/>
          <p:cNvSpPr/>
          <p:nvPr/>
        </p:nvSpPr>
        <p:spPr>
          <a:xfrm>
            <a:off x="558800" y="2978150"/>
            <a:ext cx="10064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2006</a:t>
            </a:r>
          </a:p>
        </p:txBody>
      </p:sp>
      <p:sp>
        <p:nvSpPr>
          <p:cNvPr id="29" name="Rectangle 7"/>
          <p:cNvSpPr/>
          <p:nvPr/>
        </p:nvSpPr>
        <p:spPr>
          <a:xfrm>
            <a:off x="2192338" y="2978150"/>
            <a:ext cx="10064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b="1" i="1" spc="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2007</a:t>
            </a:r>
          </a:p>
        </p:txBody>
      </p:sp>
      <p:sp>
        <p:nvSpPr>
          <p:cNvPr id="30" name="Rectangle 7"/>
          <p:cNvSpPr/>
          <p:nvPr/>
        </p:nvSpPr>
        <p:spPr>
          <a:xfrm>
            <a:off x="3789363" y="2978150"/>
            <a:ext cx="10064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2009</a:t>
            </a:r>
          </a:p>
        </p:txBody>
      </p:sp>
      <p:sp>
        <p:nvSpPr>
          <p:cNvPr id="31" name="Rectangle 7"/>
          <p:cNvSpPr/>
          <p:nvPr/>
        </p:nvSpPr>
        <p:spPr>
          <a:xfrm>
            <a:off x="5403850" y="2978150"/>
            <a:ext cx="9810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b="1" i="1" spc="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2011</a:t>
            </a:r>
          </a:p>
        </p:txBody>
      </p:sp>
      <p:sp>
        <p:nvSpPr>
          <p:cNvPr id="32" name="Rectangle 7"/>
          <p:cNvSpPr/>
          <p:nvPr/>
        </p:nvSpPr>
        <p:spPr>
          <a:xfrm>
            <a:off x="6976957" y="2978150"/>
            <a:ext cx="10066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2014</a:t>
            </a:r>
            <a:endParaRPr lang="pt-BR" sz="28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290513" y="4562475"/>
            <a:ext cx="1347787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pt-BR" sz="1600" b="1" i="1">
                <a:solidFill>
                  <a:srgbClr val="454647"/>
                </a:solidFill>
              </a:rPr>
              <a:t>Lei Geral  </a:t>
            </a:r>
            <a:r>
              <a:rPr lang="pt-BR" sz="1600" i="1">
                <a:solidFill>
                  <a:srgbClr val="454647"/>
                </a:solidFill>
              </a:rPr>
              <a:t>da Micro e Pequena Empresa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1882775" y="4562475"/>
            <a:ext cx="1484313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pt-BR" sz="1600" b="1" i="1">
                <a:solidFill>
                  <a:srgbClr val="454647"/>
                </a:solidFill>
              </a:rPr>
              <a:t>Super Simples </a:t>
            </a:r>
          </a:p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pt-BR" sz="1600" i="1">
                <a:solidFill>
                  <a:srgbClr val="454647"/>
                </a:solidFill>
              </a:rPr>
              <a:t>Redução      de 40% dos impostos,    em média</a:t>
            </a:r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3476625" y="4562475"/>
            <a:ext cx="165258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pt-BR" sz="1600" b="1" i="1">
                <a:solidFill>
                  <a:srgbClr val="454647"/>
                </a:solidFill>
              </a:rPr>
              <a:t>Micro Empreendedor Individual (MEI)</a:t>
            </a: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5097463" y="4562475"/>
            <a:ext cx="1652587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pt-BR" sz="1600" b="1" i="1">
                <a:solidFill>
                  <a:srgbClr val="454647"/>
                </a:solidFill>
              </a:rPr>
              <a:t>Atualização   dos limites </a:t>
            </a:r>
            <a:r>
              <a:rPr lang="pt-BR" sz="1600" i="1">
                <a:solidFill>
                  <a:srgbClr val="454647"/>
                </a:solidFill>
              </a:rPr>
              <a:t>de faturamento   do Simples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6759575" y="4562475"/>
            <a:ext cx="2263775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pt-BR" sz="1600" i="1" dirty="0">
                <a:solidFill>
                  <a:srgbClr val="454647"/>
                </a:solidFill>
              </a:rPr>
              <a:t>Projeto para </a:t>
            </a:r>
            <a:r>
              <a:rPr lang="pt-BR" sz="1600" b="1" i="1" dirty="0">
                <a:solidFill>
                  <a:srgbClr val="454647"/>
                </a:solidFill>
              </a:rPr>
              <a:t>ampliar  o Supersimples </a:t>
            </a:r>
            <a:r>
              <a:rPr lang="pt-BR" sz="1600" i="1" dirty="0">
                <a:solidFill>
                  <a:srgbClr val="454647"/>
                </a:solidFill>
              </a:rPr>
              <a:t>para todas as categorias, </a:t>
            </a:r>
            <a:r>
              <a:rPr lang="pt-BR" sz="1600" i="1" dirty="0" smtClean="0">
                <a:solidFill>
                  <a:srgbClr val="454647"/>
                </a:solidFill>
              </a:rPr>
              <a:t>criar regime </a:t>
            </a:r>
            <a:r>
              <a:rPr lang="pt-BR" sz="1600" i="1" dirty="0">
                <a:solidFill>
                  <a:srgbClr val="454647"/>
                </a:solidFill>
              </a:rPr>
              <a:t>de </a:t>
            </a:r>
            <a:r>
              <a:rPr lang="pt-BR" sz="1600" i="1" dirty="0" smtClean="0">
                <a:solidFill>
                  <a:srgbClr val="454647"/>
                </a:solidFill>
              </a:rPr>
              <a:t>transição e </a:t>
            </a:r>
            <a:r>
              <a:rPr lang="pt-BR" sz="1600" i="1" dirty="0">
                <a:solidFill>
                  <a:srgbClr val="454647"/>
                </a:solidFill>
              </a:rPr>
              <a:t>disciplinar a substituição tributária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/>
          <a:srcRect l="41666" t="7362" r="41042" b="69305"/>
          <a:stretch>
            <a:fillRect/>
          </a:stretch>
        </p:blipFill>
        <p:spPr bwMode="auto">
          <a:xfrm>
            <a:off x="3810000" y="504825"/>
            <a:ext cx="15811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 cstate="print"/>
          <a:srcRect l="31978" t="17639" r="58334" b="69444"/>
          <a:stretch>
            <a:fillRect/>
          </a:stretch>
        </p:blipFill>
        <p:spPr bwMode="auto">
          <a:xfrm>
            <a:off x="2924175" y="1209675"/>
            <a:ext cx="8858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/>
          <a:srcRect l="17706" t="30556" r="72398" b="56113"/>
          <a:stretch>
            <a:fillRect/>
          </a:stretch>
        </p:blipFill>
        <p:spPr bwMode="auto">
          <a:xfrm>
            <a:off x="1619250" y="2095500"/>
            <a:ext cx="904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/>
          <a:srcRect l="27498" t="30415" r="44688" b="32503"/>
          <a:stretch>
            <a:fillRect/>
          </a:stretch>
        </p:blipFill>
        <p:spPr bwMode="auto">
          <a:xfrm>
            <a:off x="2514600" y="2085975"/>
            <a:ext cx="25431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/>
          <a:srcRect l="40103" t="67915" r="45834" b="13751"/>
          <a:stretch>
            <a:fillRect/>
          </a:stretch>
        </p:blipFill>
        <p:spPr bwMode="auto">
          <a:xfrm>
            <a:off x="3667125" y="4657725"/>
            <a:ext cx="12858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/>
          <a:srcRect l="54686" t="66525" r="33855" b="18196"/>
          <a:stretch>
            <a:fillRect/>
          </a:stretch>
        </p:blipFill>
        <p:spPr bwMode="auto">
          <a:xfrm>
            <a:off x="5000625" y="4562475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 cstate="print"/>
          <a:srcRect l="60625" t="81665" r="30106" b="5835"/>
          <a:stretch>
            <a:fillRect/>
          </a:stretch>
        </p:blipFill>
        <p:spPr bwMode="auto">
          <a:xfrm>
            <a:off x="5543550" y="5600700"/>
            <a:ext cx="847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ixaDeTexto 13"/>
          <p:cNvSpPr txBox="1"/>
          <p:nvPr/>
        </p:nvSpPr>
        <p:spPr>
          <a:xfrm>
            <a:off x="5376863" y="2382838"/>
            <a:ext cx="3475037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pt-BR"/>
            </a:defPPr>
            <a:lvl1pPr algn="r">
              <a:defRPr sz="3600"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pt-BR" sz="4400" dirty="0" smtClean="0"/>
              <a:t>OBRIGADO!</a:t>
            </a:r>
            <a:endParaRPr lang="pt-BR" sz="4400" dirty="0"/>
          </a:p>
        </p:txBody>
      </p:sp>
      <p:grpSp>
        <p:nvGrpSpPr>
          <p:cNvPr id="3" name="Grupo 14"/>
          <p:cNvGrpSpPr/>
          <p:nvPr/>
        </p:nvGrpSpPr>
        <p:grpSpPr>
          <a:xfrm flipH="1">
            <a:off x="5295900" y="3120289"/>
            <a:ext cx="3848100" cy="95248"/>
            <a:chOff x="4152899" y="6048376"/>
            <a:chExt cx="3848100" cy="95248"/>
          </a:xfrm>
          <a:solidFill>
            <a:srgbClr val="0064C7"/>
          </a:solidFill>
        </p:grpSpPr>
        <p:cxnSp>
          <p:nvCxnSpPr>
            <p:cNvPr id="16" name="Conector reto 15"/>
            <p:cNvCxnSpPr/>
            <p:nvPr/>
          </p:nvCxnSpPr>
          <p:spPr>
            <a:xfrm>
              <a:off x="4152899" y="6095999"/>
              <a:ext cx="3762374" cy="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Arredondar Retângulo em um Canto Diagonal 16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21" name="CaixaDeTexto 20"/>
          <p:cNvSpPr txBox="1"/>
          <p:nvPr/>
        </p:nvSpPr>
        <p:spPr>
          <a:xfrm>
            <a:off x="6189663" y="3246438"/>
            <a:ext cx="26336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BR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Luiz </a:t>
            </a:r>
            <a:r>
              <a:rPr lang="pt-BR" sz="2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Barretto</a:t>
            </a:r>
            <a:endParaRPr lang="pt-BR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pt-BR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Diretor presidente</a:t>
            </a:r>
          </a:p>
          <a:p>
            <a:pPr algn="r">
              <a:defRPr/>
            </a:pPr>
            <a:r>
              <a:rPr lang="pt-BR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Sebrae Nacional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6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6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6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6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2267744" y="392113"/>
            <a:ext cx="8251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PIB DOS PEQUENOS NEGÓCIOS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2105559" y="887131"/>
            <a:ext cx="6895566" cy="95248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20" name="Rectangle 7"/>
          <p:cNvSpPr/>
          <p:nvPr/>
        </p:nvSpPr>
        <p:spPr>
          <a:xfrm>
            <a:off x="3707904" y="912813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pt-BR" sz="32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BRASIL</a:t>
            </a:r>
          </a:p>
        </p:txBody>
      </p: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Fonte: Sebrae e FGV , a partir de dados do IBGE</a:t>
            </a:r>
            <a:endParaRPr lang="pt-BR" sz="1000" i="1" dirty="0">
              <a:solidFill>
                <a:srgbClr val="464646"/>
              </a:solidFill>
            </a:endParaRPr>
          </a:p>
        </p:txBody>
      </p:sp>
      <p:pic>
        <p:nvPicPr>
          <p:cNvPr id="54" name="Imagem 53"/>
          <p:cNvPicPr>
            <a:picLocks noChangeAspect="1"/>
          </p:cNvPicPr>
          <p:nvPr/>
        </p:nvPicPr>
        <p:blipFill>
          <a:blip r:embed="rId4" cstate="print"/>
          <a:srcRect l="69373" t="23230" r="7019" b="30859"/>
          <a:stretch>
            <a:fillRect/>
          </a:stretch>
        </p:blipFill>
        <p:spPr bwMode="auto">
          <a:xfrm>
            <a:off x="1115616" y="1593850"/>
            <a:ext cx="2157413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Imagem 58"/>
          <p:cNvPicPr>
            <a:picLocks noChangeAspect="1"/>
          </p:cNvPicPr>
          <p:nvPr/>
        </p:nvPicPr>
        <p:blipFill>
          <a:blip r:embed="rId4" cstate="print"/>
          <a:srcRect l="39992" t="36426" r="38806" b="30859"/>
          <a:stretch>
            <a:fillRect/>
          </a:stretch>
        </p:blipFill>
        <p:spPr bwMode="auto">
          <a:xfrm>
            <a:off x="-36512" y="2498725"/>
            <a:ext cx="1938338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Imagem 59"/>
          <p:cNvPicPr>
            <a:picLocks noChangeAspect="1"/>
          </p:cNvPicPr>
          <p:nvPr/>
        </p:nvPicPr>
        <p:blipFill>
          <a:blip r:embed="rId4" cstate="print"/>
          <a:srcRect l="10193" t="47009" r="69810" b="30859"/>
          <a:stretch>
            <a:fillRect/>
          </a:stretch>
        </p:blipFill>
        <p:spPr bwMode="auto">
          <a:xfrm>
            <a:off x="755576" y="3639542"/>
            <a:ext cx="18288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Gráfico 16"/>
          <p:cNvGraphicFramePr/>
          <p:nvPr/>
        </p:nvGraphicFramePr>
        <p:xfrm>
          <a:off x="2555776" y="1556792"/>
          <a:ext cx="626469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2267744" y="392113"/>
            <a:ext cx="8251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PIB DOS PEQUENOS NEGÓCIOS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2105559" y="887131"/>
            <a:ext cx="6895566" cy="95248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20" name="Rectangle 7"/>
          <p:cNvSpPr/>
          <p:nvPr/>
        </p:nvSpPr>
        <p:spPr>
          <a:xfrm>
            <a:off x="3707904" y="912813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pt-BR" sz="3200" b="1" i="1" spc="40" dirty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BRASIL</a:t>
            </a:r>
          </a:p>
        </p:txBody>
      </p: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Fonte: Sebrae e FGV , a partir de dados do IBGE</a:t>
            </a:r>
            <a:endParaRPr lang="pt-BR" sz="1000" i="1" dirty="0">
              <a:solidFill>
                <a:srgbClr val="464646"/>
              </a:solidFill>
            </a:endParaRPr>
          </a:p>
        </p:txBody>
      </p:sp>
      <p:pic>
        <p:nvPicPr>
          <p:cNvPr id="54" name="Imagem 53"/>
          <p:cNvPicPr>
            <a:picLocks noChangeAspect="1"/>
          </p:cNvPicPr>
          <p:nvPr/>
        </p:nvPicPr>
        <p:blipFill>
          <a:blip r:embed="rId4" cstate="print"/>
          <a:srcRect l="69373" t="23230" r="7019" b="30859"/>
          <a:stretch>
            <a:fillRect/>
          </a:stretch>
        </p:blipFill>
        <p:spPr bwMode="auto">
          <a:xfrm>
            <a:off x="1115616" y="1721147"/>
            <a:ext cx="2157413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Imagem 58"/>
          <p:cNvPicPr>
            <a:picLocks noChangeAspect="1"/>
          </p:cNvPicPr>
          <p:nvPr/>
        </p:nvPicPr>
        <p:blipFill>
          <a:blip r:embed="rId4" cstate="print"/>
          <a:srcRect l="39992" t="36426" r="38806" b="30859"/>
          <a:stretch>
            <a:fillRect/>
          </a:stretch>
        </p:blipFill>
        <p:spPr bwMode="auto">
          <a:xfrm>
            <a:off x="-36512" y="2626022"/>
            <a:ext cx="1938338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Imagem 59"/>
          <p:cNvPicPr>
            <a:picLocks noChangeAspect="1"/>
          </p:cNvPicPr>
          <p:nvPr/>
        </p:nvPicPr>
        <p:blipFill>
          <a:blip r:embed="rId4" cstate="print"/>
          <a:srcRect l="10193" t="47009" r="69810" b="30859"/>
          <a:stretch>
            <a:fillRect/>
          </a:stretch>
        </p:blipFill>
        <p:spPr bwMode="auto">
          <a:xfrm>
            <a:off x="755576" y="3999582"/>
            <a:ext cx="18288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Gráfico 26"/>
          <p:cNvGraphicFramePr/>
          <p:nvPr/>
        </p:nvGraphicFramePr>
        <p:xfrm>
          <a:off x="2627784" y="1772816"/>
          <a:ext cx="651621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CaixaDeTexto 27"/>
          <p:cNvSpPr txBox="1"/>
          <p:nvPr/>
        </p:nvSpPr>
        <p:spPr>
          <a:xfrm>
            <a:off x="3419872" y="3964994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tx2"/>
                </a:solidFill>
              </a:rPr>
              <a:t>R$ 144 bilhões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6588224" y="198884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tx2"/>
                </a:solidFill>
              </a:rPr>
              <a:t>R$ 599 bilhões</a:t>
            </a:r>
          </a:p>
        </p:txBody>
      </p:sp>
      <p:cxnSp>
        <p:nvCxnSpPr>
          <p:cNvPr id="23" name="Conector de seta reta 22"/>
          <p:cNvCxnSpPr/>
          <p:nvPr/>
        </p:nvCxnSpPr>
        <p:spPr>
          <a:xfrm flipV="1">
            <a:off x="4283968" y="2276872"/>
            <a:ext cx="2304256" cy="16561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ixaDeTexto 32"/>
          <p:cNvSpPr txBox="1"/>
          <p:nvPr/>
        </p:nvSpPr>
        <p:spPr>
          <a:xfrm rot="-2160000">
            <a:off x="4028913" y="270277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316% em dez anos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323528" y="392113"/>
            <a:ext cx="86409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MAIS DA METADE DO PIB DO COMÉRCIO É GERADO POR PEQUENOS NEGÓCIOS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323528" y="764703"/>
            <a:ext cx="8568952" cy="288033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Média 2009/2011. Fonte: </a:t>
            </a:r>
            <a:r>
              <a:rPr lang="pt-BR" sz="1000" i="1" dirty="0" err="1" smtClean="0">
                <a:solidFill>
                  <a:srgbClr val="464646"/>
                </a:solidFill>
              </a:rPr>
              <a:t>Sebrae</a:t>
            </a:r>
            <a:r>
              <a:rPr lang="pt-BR" sz="1000" i="1" dirty="0" smtClean="0">
                <a:solidFill>
                  <a:srgbClr val="464646"/>
                </a:solidFill>
              </a:rPr>
              <a:t> e FGV , a partir de dados do IBGE</a:t>
            </a:r>
          </a:p>
          <a:p>
            <a:pPr algn="r"/>
            <a:endParaRPr lang="pt-BR" sz="1000" i="1" dirty="0">
              <a:solidFill>
                <a:srgbClr val="464646"/>
              </a:solidFill>
            </a:endParaRPr>
          </a:p>
        </p:txBody>
      </p:sp>
      <p:graphicFrame>
        <p:nvGraphicFramePr>
          <p:cNvPr id="25" name="Gráfico 24"/>
          <p:cNvGraphicFramePr/>
          <p:nvPr/>
        </p:nvGraphicFramePr>
        <p:xfrm>
          <a:off x="-540568" y="2132856"/>
          <a:ext cx="3624064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Gráfico 25"/>
          <p:cNvGraphicFramePr/>
          <p:nvPr/>
        </p:nvGraphicFramePr>
        <p:xfrm>
          <a:off x="5364088" y="2132856"/>
          <a:ext cx="3624064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Gráfico 26"/>
          <p:cNvGraphicFramePr/>
          <p:nvPr/>
        </p:nvGraphicFramePr>
        <p:xfrm>
          <a:off x="2267744" y="2132856"/>
          <a:ext cx="3840088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Chave direita 27"/>
          <p:cNvSpPr/>
          <p:nvPr/>
        </p:nvSpPr>
        <p:spPr>
          <a:xfrm>
            <a:off x="2123728" y="2924944"/>
            <a:ext cx="360040" cy="1800200"/>
          </a:xfrm>
          <a:prstGeom prst="rightBrace">
            <a:avLst>
              <a:gd name="adj1" fmla="val 0"/>
              <a:gd name="adj2" fmla="val 50790"/>
            </a:avLst>
          </a:prstGeom>
          <a:noFill/>
          <a:ln w="22225" cap="rnd"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Chave direita 28"/>
          <p:cNvSpPr/>
          <p:nvPr/>
        </p:nvSpPr>
        <p:spPr>
          <a:xfrm>
            <a:off x="5148064" y="2924944"/>
            <a:ext cx="288032" cy="1440160"/>
          </a:xfrm>
          <a:prstGeom prst="rightBrace">
            <a:avLst>
              <a:gd name="adj1" fmla="val 0"/>
              <a:gd name="adj2" fmla="val 50790"/>
            </a:avLst>
          </a:prstGeom>
          <a:noFill/>
          <a:ln w="22225" cap="rnd"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have direita 29"/>
          <p:cNvSpPr/>
          <p:nvPr/>
        </p:nvSpPr>
        <p:spPr>
          <a:xfrm>
            <a:off x="8172400" y="3789040"/>
            <a:ext cx="288032" cy="936104"/>
          </a:xfrm>
          <a:prstGeom prst="rightBrace">
            <a:avLst>
              <a:gd name="adj1" fmla="val 0"/>
              <a:gd name="adj2" fmla="val 50790"/>
            </a:avLst>
          </a:prstGeom>
          <a:noFill/>
          <a:ln w="22225" cap="rnd">
            <a:solidFill>
              <a:srgbClr val="FF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CaixaDeTexto 30"/>
          <p:cNvSpPr txBox="1"/>
          <p:nvPr/>
        </p:nvSpPr>
        <p:spPr>
          <a:xfrm>
            <a:off x="2483768" y="36357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53,4%</a:t>
            </a:r>
          </a:p>
        </p:txBody>
      </p:sp>
      <p:sp>
        <p:nvSpPr>
          <p:cNvPr id="32" name="CaixaDeTexto 31"/>
          <p:cNvSpPr txBox="1"/>
          <p:nvPr/>
        </p:nvSpPr>
        <p:spPr>
          <a:xfrm>
            <a:off x="8388424" y="4077072"/>
            <a:ext cx="755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22,5%</a:t>
            </a:r>
          </a:p>
        </p:txBody>
      </p:sp>
      <p:sp>
        <p:nvSpPr>
          <p:cNvPr id="34" name="Fluxograma: Conector 33"/>
          <p:cNvSpPr/>
          <p:nvPr/>
        </p:nvSpPr>
        <p:spPr>
          <a:xfrm>
            <a:off x="683568" y="5877272"/>
            <a:ext cx="241176" cy="24117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Fluxograma: Conector 34"/>
          <p:cNvSpPr/>
          <p:nvPr/>
        </p:nvSpPr>
        <p:spPr>
          <a:xfrm>
            <a:off x="3563888" y="5852120"/>
            <a:ext cx="241176" cy="24117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Fluxograma: Conector 35"/>
          <p:cNvSpPr/>
          <p:nvPr/>
        </p:nvSpPr>
        <p:spPr>
          <a:xfrm>
            <a:off x="6347048" y="5877272"/>
            <a:ext cx="241176" cy="241176"/>
          </a:xfrm>
          <a:prstGeom prst="flowChartConnector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CaixaDeTexto 36"/>
          <p:cNvSpPr txBox="1"/>
          <p:nvPr/>
        </p:nvSpPr>
        <p:spPr>
          <a:xfrm>
            <a:off x="971600" y="5733256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Micro e Pequenas Empresas</a:t>
            </a:r>
          </a:p>
        </p:txBody>
      </p:sp>
      <p:sp>
        <p:nvSpPr>
          <p:cNvPr id="38" name="CaixaDeTexto 37"/>
          <p:cNvSpPr txBox="1"/>
          <p:nvPr/>
        </p:nvSpPr>
        <p:spPr>
          <a:xfrm>
            <a:off x="3851920" y="576519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Médias Empresas</a:t>
            </a:r>
          </a:p>
        </p:txBody>
      </p:sp>
      <p:sp>
        <p:nvSpPr>
          <p:cNvPr id="39" name="CaixaDeTexto 38"/>
          <p:cNvSpPr txBox="1"/>
          <p:nvPr/>
        </p:nvSpPr>
        <p:spPr>
          <a:xfrm>
            <a:off x="6588224" y="580526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Grandes Empresas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4211960" y="2996952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Micro</a:t>
            </a:r>
          </a:p>
        </p:txBody>
      </p:sp>
      <p:sp>
        <p:nvSpPr>
          <p:cNvPr id="40" name="CaixaDeTexto 39"/>
          <p:cNvSpPr txBox="1"/>
          <p:nvPr/>
        </p:nvSpPr>
        <p:spPr>
          <a:xfrm>
            <a:off x="1403648" y="3121223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Micro</a:t>
            </a:r>
          </a:p>
        </p:txBody>
      </p:sp>
      <p:sp>
        <p:nvSpPr>
          <p:cNvPr id="41" name="CaixaDeTexto 40"/>
          <p:cNvSpPr txBox="1"/>
          <p:nvPr/>
        </p:nvSpPr>
        <p:spPr>
          <a:xfrm>
            <a:off x="7596336" y="3697287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Micro</a:t>
            </a:r>
          </a:p>
        </p:txBody>
      </p:sp>
      <p:sp>
        <p:nvSpPr>
          <p:cNvPr id="42" name="CaixaDeTexto 41"/>
          <p:cNvSpPr txBox="1"/>
          <p:nvPr/>
        </p:nvSpPr>
        <p:spPr>
          <a:xfrm>
            <a:off x="1187624" y="4201343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Pequenas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4283968" y="393305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Pequenas</a:t>
            </a:r>
          </a:p>
        </p:txBody>
      </p:sp>
      <p:sp>
        <p:nvSpPr>
          <p:cNvPr id="44" name="CaixaDeTexto 43"/>
          <p:cNvSpPr txBox="1"/>
          <p:nvPr/>
        </p:nvSpPr>
        <p:spPr>
          <a:xfrm>
            <a:off x="7236296" y="443711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Pequenas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323528" y="392113"/>
            <a:ext cx="86409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SERVIÇOS E COMÉRCIO TÊM MAIOR PESO NOS PEQUENOS NEGÓCIOS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1331640" y="836713"/>
            <a:ext cx="7560840" cy="144016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Média 2009/2011. Fonte: </a:t>
            </a:r>
            <a:r>
              <a:rPr lang="pt-BR" sz="1000" i="1" dirty="0" err="1" smtClean="0">
                <a:solidFill>
                  <a:srgbClr val="464646"/>
                </a:solidFill>
              </a:rPr>
              <a:t>Sebrae</a:t>
            </a:r>
            <a:r>
              <a:rPr lang="pt-BR" sz="1000" i="1" dirty="0" smtClean="0">
                <a:solidFill>
                  <a:srgbClr val="464646"/>
                </a:solidFill>
              </a:rPr>
              <a:t> e FGV , a partir de dados do IBGE</a:t>
            </a:r>
          </a:p>
          <a:p>
            <a:pPr algn="r"/>
            <a:endParaRPr lang="pt-BR" sz="1000" i="1" dirty="0">
              <a:solidFill>
                <a:srgbClr val="464646"/>
              </a:solidFill>
            </a:endParaRPr>
          </a:p>
        </p:txBody>
      </p:sp>
      <p:graphicFrame>
        <p:nvGraphicFramePr>
          <p:cNvPr id="17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34119718"/>
              </p:ext>
            </p:extLst>
          </p:nvPr>
        </p:nvGraphicFramePr>
        <p:xfrm>
          <a:off x="323528" y="1628800"/>
          <a:ext cx="8424935" cy="4057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114"/>
                <a:gridCol w="1308728"/>
                <a:gridCol w="1273036"/>
                <a:gridCol w="1336730"/>
                <a:gridCol w="1440160"/>
                <a:gridCol w="1512167"/>
              </a:tblGrid>
              <a:tr h="7111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Atividade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Microempresas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Pequenas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Empresas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Micro e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Pequenas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E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mpresas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Médias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Empresas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Grandes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Empresas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4784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Serviços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37,8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27,7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32,4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13,0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33,7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</a:tr>
              <a:tr h="458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Comércio </a:t>
                      </a:r>
                      <a:r>
                        <a:rPr lang="en-US" sz="1400" b="1" i="0" u="none" strike="noStrike" dirty="0" err="1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Atacadista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10,0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11,7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10,9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5,8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7,4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</a:tr>
              <a:tr h="490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Comércio </a:t>
                      </a:r>
                      <a:r>
                        <a:rPr lang="en-US" sz="1400" b="1" i="0" u="none" strike="noStrike" dirty="0" err="1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Varejista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26,1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23,6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24,8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6,3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9,5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</a:tr>
              <a:tr h="63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Indústria Extrativa Mineral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1,5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1,7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1,6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3,4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10,3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</a:tr>
              <a:tr h="4741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Indústria de Transformação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16,2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24,3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20,5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57,0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32,3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</a:tr>
              <a:tr h="4069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Construção 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Civil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8,4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11,0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9,8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14,7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6,9</a:t>
                      </a:r>
                      <a:r>
                        <a:rPr lang="en-US" sz="1400" b="1" i="0" u="none" strike="noStrike" dirty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12700" marR="12700" marT="12700" marB="0" anchor="ctr"/>
                </a:tc>
              </a:tr>
              <a:tr h="4069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376092"/>
                          </a:solidFill>
                          <a:effectLst/>
                          <a:latin typeface="Arial"/>
                          <a:cs typeface="Arial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37609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  <p:sp>
        <p:nvSpPr>
          <p:cNvPr id="20" name="Elipse 19"/>
          <p:cNvSpPr/>
          <p:nvPr/>
        </p:nvSpPr>
        <p:spPr>
          <a:xfrm>
            <a:off x="4572000" y="2348880"/>
            <a:ext cx="108012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Elipse 20"/>
          <p:cNvSpPr/>
          <p:nvPr/>
        </p:nvSpPr>
        <p:spPr>
          <a:xfrm>
            <a:off x="4572000" y="3284984"/>
            <a:ext cx="108012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lipse 21"/>
          <p:cNvSpPr/>
          <p:nvPr/>
        </p:nvSpPr>
        <p:spPr>
          <a:xfrm>
            <a:off x="5940152" y="4365104"/>
            <a:ext cx="108012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22"/>
          <p:cNvSpPr/>
          <p:nvPr/>
        </p:nvSpPr>
        <p:spPr>
          <a:xfrm>
            <a:off x="7452320" y="2348880"/>
            <a:ext cx="108012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23"/>
          <p:cNvSpPr/>
          <p:nvPr/>
        </p:nvSpPr>
        <p:spPr>
          <a:xfrm>
            <a:off x="7452320" y="4365104"/>
            <a:ext cx="108012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1619672" y="392113"/>
            <a:ext cx="73448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COMÉRCIO – VAREJO E ATACADO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1835696" y="887131"/>
            <a:ext cx="7165429" cy="93597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Fonte: </a:t>
            </a:r>
            <a:r>
              <a:rPr lang="pt-BR" sz="1000" i="1" dirty="0" err="1" smtClean="0">
                <a:solidFill>
                  <a:srgbClr val="464646"/>
                </a:solidFill>
              </a:rPr>
              <a:t>Sebrae</a:t>
            </a:r>
            <a:r>
              <a:rPr lang="pt-BR" sz="1000" i="1" dirty="0" smtClean="0">
                <a:solidFill>
                  <a:srgbClr val="464646"/>
                </a:solidFill>
              </a:rPr>
              <a:t> e FGV , a partir de dados do IBGE</a:t>
            </a:r>
            <a:endParaRPr lang="pt-BR" sz="1000" i="1" dirty="0">
              <a:solidFill>
                <a:srgbClr val="464646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323528" y="980728"/>
            <a:ext cx="864096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Hipermercados e supermercados; Comércio especializado em produtos alimentícios, bebidas e fumo;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Tecidos, artigos de armarinho, vestuário, calçados e complementos; Artigos de couro e viagem;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Produtos farmacêuticos, perfumaria e cosméticos e artigos médicos, ópticos, ortopédicos, odontológicos e veterinários;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Eletrodomésticos, equipamentos de áudio e vídeo, instrumentos musicais e acessórios;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Móveis, artigos de iluminação, peças e acessórios e outros artigos de uso doméstico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Material de construção, madeira, ferragens, ferramentas e material elétrico;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Artigos culturais, recreativos e esportivos; Equipamentos e artigos de uso pessoal e doméstico;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Artigos de escritório e de papelaria; papel; papelão e seus artefatos; livros, jornais e outras publicações;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Produtos químicos, adubos e fertilizantes; Produtos siderúrgicos e metalúrgicos;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Comércio de matérias-primas agrícolas e animais vivos;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Comércio de máquinas, aparelhos e equipamentos;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Equipamentos e produtos de informática e comunicação;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Combustíveis e lubrificantes; Gás liquefeito de petróleo (GLP)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Comércio de veículos, peças e motocicletas;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Comércio de produtos intermediários, resíduos e sucatas;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Comércio de outros produtos em lojas especializadas; Comércio não especializado;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Outros produtos novos; Comércio de artigos usados.</a:t>
            </a:r>
          </a:p>
        </p:txBody>
      </p:sp>
      <p:pic>
        <p:nvPicPr>
          <p:cNvPr id="14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16632"/>
            <a:ext cx="853922" cy="843508"/>
          </a:xfrm>
          <a:prstGeom prst="rect">
            <a:avLst/>
          </a:prstGeom>
        </p:spPr>
      </p:pic>
      <p:pic>
        <p:nvPicPr>
          <p:cNvPr id="15" name="Content Placeholder 3" descr="Servico Foto Vânia Laranjeira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6372200" y="4221088"/>
            <a:ext cx="2568285" cy="192621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2267745" y="392113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INDÚSTRIA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2105559" y="887131"/>
            <a:ext cx="6895566" cy="95248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Fonte: </a:t>
            </a:r>
            <a:r>
              <a:rPr lang="pt-BR" sz="1000" i="1" dirty="0" err="1" smtClean="0">
                <a:solidFill>
                  <a:srgbClr val="464646"/>
                </a:solidFill>
              </a:rPr>
              <a:t>Sebrae</a:t>
            </a:r>
            <a:r>
              <a:rPr lang="pt-BR" sz="1000" i="1" dirty="0" smtClean="0">
                <a:solidFill>
                  <a:srgbClr val="464646"/>
                </a:solidFill>
              </a:rPr>
              <a:t> e FGV , a partir de dados do IBGE</a:t>
            </a:r>
            <a:endParaRPr lang="pt-BR" sz="1000" i="1" dirty="0">
              <a:solidFill>
                <a:srgbClr val="464646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755576" y="1196752"/>
            <a:ext cx="82089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Indústria Extrativa Mineral;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Extração de minerais </a:t>
            </a:r>
            <a:r>
              <a:rPr lang="pt-BR" sz="1200" b="1" dirty="0" err="1" smtClean="0">
                <a:latin typeface="Arial"/>
                <a:cs typeface="Arial"/>
              </a:rPr>
              <a:t>não-metálicos</a:t>
            </a:r>
            <a:r>
              <a:rPr lang="pt-BR" sz="1200" b="1" dirty="0" smtClean="0">
                <a:latin typeface="Arial"/>
                <a:cs typeface="Arial"/>
              </a:rPr>
              <a:t>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Indústria de Transformação;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Agroindústria;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produtos de madeira;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Impressão e reprodução de gravações;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Indústria da Construção (Edifícios, Obras de Infraestrutura; Serviços Especializados)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produtos têxteis; Confecção de artigos do vestuário e acessórios;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Preparação de couros e fabricação de artefatos de couro, artigos para viagem e calçados;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produtos químicos; Fabricação de produtos de borracha e material plástico;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produtos de minerais não metálicos;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produtos de metal exceto maquinas e equipamentos;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máquinas e equipamentos;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móveis;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Fabricação de produtos diversos;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200" b="1" dirty="0" smtClean="0">
                <a:latin typeface="Arial"/>
                <a:cs typeface="Arial"/>
              </a:rPr>
              <a:t>Manutenção, reparação e instalação de máquinas e equipamentos.   </a:t>
            </a:r>
          </a:p>
        </p:txBody>
      </p:sp>
      <p:pic>
        <p:nvPicPr>
          <p:cNvPr id="14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16632"/>
            <a:ext cx="822300" cy="822300"/>
          </a:xfrm>
          <a:prstGeom prst="rect">
            <a:avLst/>
          </a:prstGeom>
        </p:spPr>
      </p:pic>
      <p:pic>
        <p:nvPicPr>
          <p:cNvPr id="15" name="Content Placeholder 3" descr="LaboratorioTeste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367" r="13367"/>
          <a:stretch>
            <a:fillRect/>
          </a:stretch>
        </p:blipFill>
        <p:spPr>
          <a:xfrm>
            <a:off x="6012160" y="980728"/>
            <a:ext cx="2952327" cy="22142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o 2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25" name="Imagem 22"/>
            <p:cNvPicPr>
              <a:picLocks noChangeAspect="1"/>
            </p:cNvPicPr>
            <p:nvPr/>
          </p:nvPicPr>
          <p:blipFill>
            <a:blip r:embed="rId3" cstate="print"/>
            <a:srcRect l="96875"/>
            <a:stretch>
              <a:fillRect/>
            </a:stretch>
          </p:blipFill>
          <p:spPr bwMode="auto">
            <a:xfrm>
              <a:off x="8858250" y="0"/>
              <a:ext cx="2857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Imagem 23"/>
            <p:cNvPicPr>
              <a:picLocks noChangeAspect="1"/>
            </p:cNvPicPr>
            <p:nvPr/>
          </p:nvPicPr>
          <p:blipFill>
            <a:blip r:embed="rId3" cstate="print"/>
            <a:srcRect l="5" t="88611" r="-5"/>
            <a:stretch>
              <a:fillRect/>
            </a:stretch>
          </p:blipFill>
          <p:spPr bwMode="auto">
            <a:xfrm>
              <a:off x="0" y="6076950"/>
              <a:ext cx="914400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7"/>
          <p:cNvSpPr/>
          <p:nvPr/>
        </p:nvSpPr>
        <p:spPr>
          <a:xfrm>
            <a:off x="2267745" y="392113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3200" b="1" i="1" spc="40" dirty="0" smtClean="0">
                <a:solidFill>
                  <a:srgbClr val="454647"/>
                </a:solidFill>
                <a:latin typeface="Arial" pitchFamily="34" charset="0"/>
                <a:cs typeface="Arial" pitchFamily="34" charset="0"/>
              </a:rPr>
              <a:t>SERVIÇOS</a:t>
            </a:r>
            <a:endParaRPr lang="pt-BR" sz="3200" b="1" i="1" spc="40" dirty="0">
              <a:solidFill>
                <a:srgbClr val="45464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upo 16"/>
          <p:cNvGrpSpPr/>
          <p:nvPr/>
        </p:nvGrpSpPr>
        <p:grpSpPr>
          <a:xfrm flipH="1">
            <a:off x="2105559" y="887131"/>
            <a:ext cx="6895566" cy="95248"/>
            <a:chOff x="1105432" y="6048376"/>
            <a:chExt cx="6895567" cy="95248"/>
          </a:xfrm>
          <a:solidFill>
            <a:srgbClr val="0064C7"/>
          </a:solidFill>
        </p:grpSpPr>
        <p:cxnSp>
          <p:nvCxnSpPr>
            <p:cNvPr id="18" name="Conector reto 17"/>
            <p:cNvCxnSpPr/>
            <p:nvPr/>
          </p:nvCxnSpPr>
          <p:spPr>
            <a:xfrm>
              <a:off x="1105432" y="6095999"/>
              <a:ext cx="6809841" cy="0"/>
            </a:xfrm>
            <a:prstGeom prst="line">
              <a:avLst/>
            </a:prstGeom>
            <a:grpFill/>
            <a:ln w="19050">
              <a:solidFill>
                <a:srgbClr val="0064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redondar Retângulo em um Canto Diagonal 18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4103" name="CaixaDeTexto 27"/>
          <p:cNvSpPr txBox="1">
            <a:spLocks noChangeArrowheads="1"/>
          </p:cNvSpPr>
          <p:nvPr/>
        </p:nvSpPr>
        <p:spPr bwMode="auto">
          <a:xfrm>
            <a:off x="792163" y="6446838"/>
            <a:ext cx="75596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 i="1" dirty="0" smtClean="0">
                <a:solidFill>
                  <a:srgbClr val="464646"/>
                </a:solidFill>
              </a:rPr>
              <a:t>Fonte: </a:t>
            </a:r>
            <a:r>
              <a:rPr lang="pt-BR" sz="1000" i="1" dirty="0" err="1" smtClean="0">
                <a:solidFill>
                  <a:srgbClr val="464646"/>
                </a:solidFill>
              </a:rPr>
              <a:t>Sebrae</a:t>
            </a:r>
            <a:r>
              <a:rPr lang="pt-BR" sz="1000" i="1" dirty="0" smtClean="0">
                <a:solidFill>
                  <a:srgbClr val="464646"/>
                </a:solidFill>
              </a:rPr>
              <a:t> e FGV , a partir de dados do IBGE</a:t>
            </a:r>
            <a:endParaRPr lang="pt-BR" sz="1000" i="1" dirty="0">
              <a:solidFill>
                <a:srgbClr val="464646"/>
              </a:solidFill>
            </a:endParaRPr>
          </a:p>
        </p:txBody>
      </p:sp>
      <p:pic>
        <p:nvPicPr>
          <p:cNvPr id="25" name="Pictur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62156" y="116632"/>
            <a:ext cx="789564" cy="789564"/>
          </a:xfrm>
          <a:prstGeom prst="rect">
            <a:avLst/>
          </a:prstGeom>
        </p:spPr>
      </p:pic>
      <p:sp>
        <p:nvSpPr>
          <p:cNvPr id="26" name="CaixaDeTexto 25"/>
          <p:cNvSpPr txBox="1"/>
          <p:nvPr/>
        </p:nvSpPr>
        <p:spPr>
          <a:xfrm>
            <a:off x="4536465" y="1988840"/>
            <a:ext cx="44280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Serviços prestados às famílias;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Serviços de informação e comunicação;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Serviços profissionais, administrativos e complementares;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Transportes, serviços auxiliares aos transportes e correios;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Atividades imobiliárias;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Serviços de manutenção e reparação;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Serviços auxiliares da agricultura, pecuária e da produção florestal;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pt-BR" sz="1400" b="1" dirty="0" smtClean="0">
                <a:solidFill>
                  <a:srgbClr val="000000"/>
                </a:solidFill>
                <a:latin typeface="Arial"/>
                <a:cs typeface="Arial"/>
              </a:rPr>
              <a:t>Outras atividades de serviços.</a:t>
            </a:r>
            <a:endParaRPr lang="pt-BR" sz="14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132856"/>
            <a:ext cx="410355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88437" t="2777" r="1875" b="84306"/>
          <a:stretch>
            <a:fillRect/>
          </a:stretch>
        </p:blipFill>
        <p:spPr bwMode="auto">
          <a:xfrm>
            <a:off x="8086725" y="190500"/>
            <a:ext cx="8858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 l="80103" t="5145" r="11667" b="84300"/>
          <a:stretch>
            <a:fillRect/>
          </a:stretch>
        </p:blipFill>
        <p:spPr bwMode="auto">
          <a:xfrm>
            <a:off x="7324725" y="352425"/>
            <a:ext cx="7524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 l="88441" t="15834" r="3537" b="73610"/>
          <a:stretch>
            <a:fillRect/>
          </a:stretch>
        </p:blipFill>
        <p:spPr bwMode="auto">
          <a:xfrm>
            <a:off x="8086725" y="1085850"/>
            <a:ext cx="733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 l="67290" t="15974" r="11874" b="56525"/>
          <a:stretch>
            <a:fillRect/>
          </a:stretch>
        </p:blipFill>
        <p:spPr bwMode="auto">
          <a:xfrm>
            <a:off x="6153150" y="1095375"/>
            <a:ext cx="19050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 l="68546" t="43761" r="17912" b="38184"/>
          <a:stretch>
            <a:fillRect/>
          </a:stretch>
        </p:blipFill>
        <p:spPr bwMode="auto">
          <a:xfrm>
            <a:off x="6267450" y="3000375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 l="59428" t="15584" r="32655" b="73721"/>
          <a:stretch>
            <a:fillRect/>
          </a:stretch>
        </p:blipFill>
        <p:spPr bwMode="auto">
          <a:xfrm>
            <a:off x="5419725" y="1066800"/>
            <a:ext cx="7239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 l="55818" t="26665" r="32722" b="58195"/>
          <a:stretch>
            <a:fillRect/>
          </a:stretch>
        </p:blipFill>
        <p:spPr bwMode="auto">
          <a:xfrm>
            <a:off x="5114925" y="1828800"/>
            <a:ext cx="10477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 l="47832" t="42221" r="31543" b="30000"/>
          <a:stretch>
            <a:fillRect/>
          </a:stretch>
        </p:blipFill>
        <p:spPr bwMode="auto">
          <a:xfrm>
            <a:off x="4391025" y="2895600"/>
            <a:ext cx="1885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/>
          <a:srcRect l="68544" t="61891" r="22289" b="25887"/>
          <a:stretch>
            <a:fillRect/>
          </a:stretch>
        </p:blipFill>
        <p:spPr bwMode="auto">
          <a:xfrm>
            <a:off x="6267450" y="4249738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/>
          <a:srcRect l="34579" t="23888" r="51253" b="57224"/>
          <a:stretch>
            <a:fillRect/>
          </a:stretch>
        </p:blipFill>
        <p:spPr bwMode="auto">
          <a:xfrm>
            <a:off x="3162300" y="16383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/>
          <a:srcRect l="39365" t="42780" r="52512" b="46388"/>
          <a:stretch>
            <a:fillRect/>
          </a:stretch>
        </p:blipFill>
        <p:spPr bwMode="auto">
          <a:xfrm>
            <a:off x="3609975" y="2933700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CaixaDeTexto 20"/>
          <p:cNvSpPr txBox="1">
            <a:spLocks noChangeArrowheads="1"/>
          </p:cNvSpPr>
          <p:nvPr/>
        </p:nvSpPr>
        <p:spPr bwMode="auto">
          <a:xfrm>
            <a:off x="165100" y="4354513"/>
            <a:ext cx="5313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600" b="1" i="1">
                <a:solidFill>
                  <a:srgbClr val="454647"/>
                </a:solidFill>
              </a:rPr>
              <a:t>POR QUE O </a:t>
            </a:r>
            <a:br>
              <a:rPr lang="pt-BR" sz="3600" b="1" i="1">
                <a:solidFill>
                  <a:srgbClr val="454647"/>
                </a:solidFill>
              </a:rPr>
            </a:br>
            <a:r>
              <a:rPr lang="pt-BR" sz="3600" b="1" i="1">
                <a:solidFill>
                  <a:srgbClr val="454647"/>
                </a:solidFill>
              </a:rPr>
              <a:t>EMPREENDEDORISMO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165100" y="5589588"/>
            <a:ext cx="55943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CRESCE NO BRASIL?</a:t>
            </a:r>
          </a:p>
        </p:txBody>
      </p:sp>
      <p:grpSp>
        <p:nvGrpSpPr>
          <p:cNvPr id="2" name="Grupo 22"/>
          <p:cNvGrpSpPr/>
          <p:nvPr/>
        </p:nvGrpSpPr>
        <p:grpSpPr>
          <a:xfrm>
            <a:off x="0" y="5493992"/>
            <a:ext cx="5696141" cy="95248"/>
            <a:chOff x="2304858" y="6048376"/>
            <a:chExt cx="5696141" cy="95248"/>
          </a:xfrm>
          <a:solidFill>
            <a:srgbClr val="0064C7"/>
          </a:solidFill>
        </p:grpSpPr>
        <p:cxnSp>
          <p:nvCxnSpPr>
            <p:cNvPr id="24" name="Conector reto 23"/>
            <p:cNvCxnSpPr/>
            <p:nvPr/>
          </p:nvCxnSpPr>
          <p:spPr>
            <a:xfrm>
              <a:off x="2304858" y="6095999"/>
              <a:ext cx="5610416" cy="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Arredondar Retângulo em um Canto Diagonal 24"/>
            <p:cNvSpPr/>
            <p:nvPr/>
          </p:nvSpPr>
          <p:spPr>
            <a:xfrm>
              <a:off x="7905751" y="6048376"/>
              <a:ext cx="95248" cy="95248"/>
            </a:xfrm>
            <a:prstGeom prst="round2DiagRect">
              <a:avLst>
                <a:gd name="adj1" fmla="val 23841"/>
                <a:gd name="adj2" fmla="val 0"/>
              </a:avLst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69061" t="36389"/>
          <a:stretch>
            <a:fillRect/>
          </a:stretch>
        </p:blipFill>
        <p:spPr bwMode="auto">
          <a:xfrm>
            <a:off x="6316663" y="2495550"/>
            <a:ext cx="28289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 r="65417" b="45416"/>
          <a:stretch>
            <a:fillRect/>
          </a:stretch>
        </p:blipFill>
        <p:spPr bwMode="auto">
          <a:xfrm>
            <a:off x="0" y="0"/>
            <a:ext cx="31623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b="1" dirty="0" smtClean="0">
            <a:solidFill>
              <a:schemeClr val="tx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12294</TotalTime>
  <Words>879</Words>
  <Application>Microsoft Office PowerPoint</Application>
  <PresentationFormat>Apresentação na tela (4:3)</PresentationFormat>
  <Paragraphs>198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6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bruno.monsanto</dc:creator>
  <cp:lastModifiedBy>bianca.brasil</cp:lastModifiedBy>
  <cp:revision>564</cp:revision>
  <cp:lastPrinted>2014-05-08T17:12:33Z</cp:lastPrinted>
  <dcterms:created xsi:type="dcterms:W3CDTF">2014-01-29T16:11:30Z</dcterms:created>
  <dcterms:modified xsi:type="dcterms:W3CDTF">2014-07-22T21:22:24Z</dcterms:modified>
</cp:coreProperties>
</file>