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950" r:id="rId2"/>
    <p:sldId id="949" r:id="rId3"/>
    <p:sldId id="952" r:id="rId4"/>
    <p:sldId id="829" r:id="rId5"/>
    <p:sldId id="842" r:id="rId6"/>
    <p:sldId id="954" r:id="rId7"/>
    <p:sldId id="848" r:id="rId8"/>
    <p:sldId id="824" r:id="rId9"/>
    <p:sldId id="744" r:id="rId10"/>
    <p:sldId id="849" r:id="rId11"/>
    <p:sldId id="684" r:id="rId12"/>
    <p:sldId id="689" r:id="rId13"/>
    <p:sldId id="692" r:id="rId14"/>
    <p:sldId id="852" r:id="rId15"/>
    <p:sldId id="854" r:id="rId16"/>
    <p:sldId id="962" r:id="rId17"/>
    <p:sldId id="963" r:id="rId18"/>
    <p:sldId id="964" r:id="rId19"/>
    <p:sldId id="965" r:id="rId20"/>
    <p:sldId id="901" r:id="rId21"/>
    <p:sldId id="749" r:id="rId22"/>
    <p:sldId id="751" r:id="rId23"/>
    <p:sldId id="961" r:id="rId24"/>
    <p:sldId id="857" r:id="rId25"/>
    <p:sldId id="716" r:id="rId26"/>
    <p:sldId id="717" r:id="rId27"/>
    <p:sldId id="718" r:id="rId28"/>
    <p:sldId id="719" r:id="rId29"/>
    <p:sldId id="862" r:id="rId30"/>
    <p:sldId id="902" r:id="rId31"/>
    <p:sldId id="955" r:id="rId32"/>
    <p:sldId id="868" r:id="rId33"/>
    <p:sldId id="919" r:id="rId34"/>
    <p:sldId id="921" r:id="rId35"/>
    <p:sldId id="923" r:id="rId36"/>
    <p:sldId id="924" r:id="rId37"/>
    <p:sldId id="925" r:id="rId38"/>
    <p:sldId id="926" r:id="rId39"/>
    <p:sldId id="927" r:id="rId40"/>
    <p:sldId id="928" r:id="rId41"/>
    <p:sldId id="932" r:id="rId42"/>
    <p:sldId id="933" r:id="rId43"/>
    <p:sldId id="934" r:id="rId44"/>
    <p:sldId id="935" r:id="rId45"/>
    <p:sldId id="938" r:id="rId46"/>
    <p:sldId id="939" r:id="rId47"/>
    <p:sldId id="966" r:id="rId48"/>
    <p:sldId id="905" r:id="rId49"/>
    <p:sldId id="942" r:id="rId50"/>
    <p:sldId id="946" r:id="rId51"/>
    <p:sldId id="956" r:id="rId52"/>
    <p:sldId id="957" r:id="rId53"/>
    <p:sldId id="947" r:id="rId54"/>
    <p:sldId id="948" r:id="rId55"/>
    <p:sldId id="874" r:id="rId56"/>
    <p:sldId id="827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3300"/>
    <a:srgbClr val="0066FF"/>
    <a:srgbClr val="006600"/>
    <a:srgbClr val="669900"/>
    <a:srgbClr val="000000"/>
    <a:srgbClr val="008000"/>
    <a:srgbClr val="005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94400" autoAdjust="0"/>
  </p:normalViewPr>
  <p:slideViewPr>
    <p:cSldViewPr snapToGrid="0">
      <p:cViewPr>
        <p:scale>
          <a:sx n="95" d="100"/>
          <a:sy n="95" d="100"/>
        </p:scale>
        <p:origin x="-102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BF02B9-9135-4B20-B544-E7BD9FA40DFD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5EAD6F-F5B6-4B50-B5A3-606BFF864E6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431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E3EF3D-634A-40F8-B812-A758EE3FBC4A}" type="slidenum">
              <a:rPr lang="pt-BR" smtClean="0">
                <a:latin typeface="Arial" charset="0"/>
                <a:cs typeface="Arial" charset="0"/>
              </a:rPr>
              <a:pPr/>
              <a:t>1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55B47-9997-4C8A-830C-DF424BF1E96C}" type="slidenum">
              <a:rPr lang="pt-BR" smtClean="0">
                <a:latin typeface="Arial" charset="0"/>
                <a:cs typeface="Arial" charset="0"/>
              </a:rPr>
              <a:pPr/>
              <a:t>19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C42AD-8E29-40FC-B8D1-C2129294D5FF}" type="slidenum">
              <a:rPr lang="pt-BR" smtClean="0">
                <a:latin typeface="Arial" charset="0"/>
                <a:cs typeface="Arial" charset="0"/>
              </a:rPr>
              <a:pPr/>
              <a:t>32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05C60-24EA-4D97-A974-E0866228E1CB}" type="slidenum">
              <a:rPr lang="pt-BR" smtClean="0">
                <a:latin typeface="Arial" charset="0"/>
                <a:cs typeface="Arial" charset="0"/>
              </a:rPr>
              <a:pPr/>
              <a:t>48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A83768-1231-483C-8840-21615A7F883D}" type="slidenum">
              <a:rPr lang="pt-BR" smtClean="0">
                <a:latin typeface="Arial" charset="0"/>
                <a:cs typeface="Arial" charset="0"/>
              </a:rPr>
              <a:pPr/>
              <a:t>56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5E2A-9E6D-4D09-BB1A-8A9FC5899653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03B1-0797-446B-8F8E-B4CD75ECE60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8172-2A96-4B7E-B0B8-54F587900894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8C374-6DFC-4455-A515-406F21DCFCF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8344-F825-4BC9-BC18-92FC7908AF1C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517E-D633-4B81-8C73-A3D2BEAB986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1028-B0A2-4D2D-B015-025938B716CF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A709A-7861-4BFB-B697-6440915A24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10A4-906D-40AE-8135-FA0D4D59F860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0FC4-C1B6-4A29-A439-88061072601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D54B-DA3B-48A3-9BF0-D5FC9A09F758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6607-0745-425D-A8F6-DD4F03F0E87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F480-016F-4630-9297-2DBC99654C13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FDBC-408E-4906-A061-D8EBB777E45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0027-D055-4973-8B6B-488DC2041D7C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DDC7-49C1-4E8D-B6C1-86F1F8D4631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4D9F-D229-4A6F-B62C-077FCF81CAEF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9AA5-69FE-41A9-8DAF-25BE21D982E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6F91-2A4C-4F91-946B-9F422EEA31DE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FB84-722A-4A40-99EF-F7A00BA095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8273-5A02-4EAD-AC97-7B0BA5751FAE}" type="datetimeFigureOut">
              <a:rPr lang="pt-BR"/>
              <a:pPr>
                <a:defRPr/>
              </a:pPr>
              <a:t>09/06/12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6233-5185-4DC1-8473-45DE0CD980B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slid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90"/>
            <a:ext cx="9361040" cy="70207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95536" y="116632"/>
            <a:ext cx="2376934" cy="67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4"/>
          <a:srcRect l="-53006" t="-1" r="53006" b="-16210"/>
          <a:stretch/>
        </p:blipFill>
        <p:spPr bwMode="auto">
          <a:xfrm>
            <a:off x="6732240" y="6453336"/>
            <a:ext cx="1438330" cy="47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hyperlink" Target="http://arquivos.grupoinforme.com.br/clientes/sebrae/publicacoes/5_menos_mais/video_2_5_menos_mais.wmv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25731" y="1920173"/>
            <a:ext cx="91902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dirty="0"/>
              <a:t>OFICINA</a:t>
            </a:r>
          </a:p>
          <a:p>
            <a:pPr algn="ctr"/>
            <a:endParaRPr lang="en-US" sz="3600" b="1" dirty="0">
              <a:solidFill>
                <a:srgbClr val="006600"/>
              </a:solidFill>
            </a:endParaRPr>
          </a:p>
          <a:p>
            <a:pPr algn="ctr"/>
            <a:r>
              <a:rPr lang="it-IT" sz="3600" b="1" dirty="0">
                <a:solidFill>
                  <a:srgbClr val="006600"/>
                </a:solidFill>
              </a:rPr>
              <a:t>Metodologia </a:t>
            </a:r>
            <a:r>
              <a:rPr lang="it-IT" sz="3600" b="1" dirty="0" err="1" smtClean="0">
                <a:solidFill>
                  <a:srgbClr val="006600"/>
                </a:solidFill>
              </a:rPr>
              <a:t>Sebrae</a:t>
            </a:r>
            <a:r>
              <a:rPr lang="it-IT" sz="3600" b="1" dirty="0">
                <a:solidFill>
                  <a:srgbClr val="006600"/>
                </a:solidFill>
              </a:rPr>
              <a:t/>
            </a:r>
            <a:br>
              <a:rPr lang="it-IT" sz="3600" b="1" dirty="0">
                <a:solidFill>
                  <a:srgbClr val="006600"/>
                </a:solidFill>
              </a:rPr>
            </a:br>
            <a:r>
              <a:rPr lang="pt-BR" sz="3600" b="1" dirty="0" smtClean="0">
                <a:solidFill>
                  <a:srgbClr val="006600"/>
                </a:solidFill>
              </a:rPr>
              <a:t>5 </a:t>
            </a:r>
            <a:r>
              <a:rPr lang="pt-BR" sz="3600" b="1" dirty="0">
                <a:solidFill>
                  <a:srgbClr val="006600"/>
                </a:solidFill>
              </a:rPr>
              <a:t>Menos que São </a:t>
            </a:r>
            <a:r>
              <a:rPr lang="pt-BR" sz="3600" b="1" dirty="0" smtClean="0">
                <a:solidFill>
                  <a:srgbClr val="006600"/>
                </a:solidFill>
              </a:rPr>
              <a:t>Mais</a:t>
            </a:r>
          </a:p>
          <a:p>
            <a:pPr algn="ctr"/>
            <a:endParaRPr lang="pt-BR" sz="3600" b="1" dirty="0">
              <a:solidFill>
                <a:srgbClr val="006600"/>
              </a:solidFill>
            </a:endParaRPr>
          </a:p>
          <a:p>
            <a:pPr algn="ctr"/>
            <a:r>
              <a:rPr lang="pt-BR" sz="3600" b="1" dirty="0">
                <a:solidFill>
                  <a:srgbClr val="669900"/>
                </a:solidFill>
              </a:rPr>
              <a:t>Redução de Desperdício©®</a:t>
            </a:r>
          </a:p>
          <a:p>
            <a:pPr algn="ctr"/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2055" name="Espaço Reservado para Número de Slide 2"/>
          <p:cNvSpPr txBox="1">
            <a:spLocks/>
          </p:cNvSpPr>
          <p:nvPr/>
        </p:nvSpPr>
        <p:spPr bwMode="auto">
          <a:xfrm>
            <a:off x="6974697" y="6492875"/>
            <a:ext cx="1845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A2270291-837D-44B2-B4A6-E5F699622EFC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455737" y="2852936"/>
            <a:ext cx="82207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36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COMO aumentar a </a:t>
            </a:r>
            <a:endParaRPr lang="pt-BR" sz="3600" b="1" dirty="0" smtClean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6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competitividade</a:t>
            </a:r>
            <a:r>
              <a:rPr lang="pt-BR" sz="36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melhorar a capacidade produtiva e ainda reduzir impactos ambientais negativos?</a:t>
            </a:r>
          </a:p>
          <a:p>
            <a:pPr algn="ctr">
              <a:defRPr/>
            </a:pPr>
            <a:endParaRPr lang="pt-BR" sz="36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278" name="Espaço Reservado para Número de Slide 2"/>
          <p:cNvSpPr txBox="1">
            <a:spLocks/>
          </p:cNvSpPr>
          <p:nvPr/>
        </p:nvSpPr>
        <p:spPr bwMode="auto">
          <a:xfrm>
            <a:off x="6948488" y="64847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ADD20664-66FF-4351-8EDC-D72C6741DD16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10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7544" y="2780928"/>
            <a:ext cx="0" cy="309634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808BD0A8-0AFE-4653-95F9-A7E73450B42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1841919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569382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Sistemas e Ferramentas de Gestão Ambiental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402169"/>
            <a:ext cx="7488832" cy="104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/>
              <a:t>Existem </a:t>
            </a:r>
            <a:r>
              <a:rPr lang="pt-BR" sz="3000" b="1" dirty="0"/>
              <a:t>vários Procedimentos, Normas e  Ferramentas de Gestão Ambiental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3"/>
          <p:cNvSpPr txBox="1">
            <a:spLocks noChangeArrowheads="1"/>
          </p:cNvSpPr>
          <p:nvPr/>
        </p:nvSpPr>
        <p:spPr bwMode="auto">
          <a:xfrm rot="-5400000">
            <a:off x="-507205" y="2355056"/>
            <a:ext cx="2449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669900"/>
                </a:solidFill>
              </a:rPr>
              <a:t>PROCEDIMENTOS</a:t>
            </a:r>
          </a:p>
          <a:p>
            <a:r>
              <a:rPr lang="pt-BR" sz="2000" b="1" dirty="0">
                <a:solidFill>
                  <a:srgbClr val="669900"/>
                </a:solidFill>
              </a:rPr>
              <a:t>NORMAS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331913" y="1889125"/>
            <a:ext cx="2480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Gestão da Qualidade</a:t>
            </a:r>
          </a:p>
          <a:p>
            <a:r>
              <a:rPr lang="pt-BR" b="1" dirty="0"/>
              <a:t>ISO 9000/2000</a:t>
            </a: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1331913" y="2852738"/>
            <a:ext cx="2051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/>
              <a:t>Gestão</a:t>
            </a:r>
            <a:r>
              <a:rPr lang="pt-BR" b="1" dirty="0"/>
              <a:t> Ambiental</a:t>
            </a:r>
          </a:p>
          <a:p>
            <a:r>
              <a:rPr lang="pt-BR" b="1" dirty="0"/>
              <a:t>ISO 14001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4140200" y="1866900"/>
            <a:ext cx="4392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/>
              <a:t>Gestão da Segurança  e Saúde no Trabalho - OHSAS 18001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4206875" y="2852738"/>
            <a:ext cx="2160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Responsabilidade</a:t>
            </a:r>
          </a:p>
          <a:p>
            <a:r>
              <a:rPr lang="pt-BR" b="1" dirty="0"/>
              <a:t>Social AS 8000</a:t>
            </a:r>
          </a:p>
        </p:txBody>
      </p:sp>
      <p:sp>
        <p:nvSpPr>
          <p:cNvPr id="13323" name="Text Box 8"/>
          <p:cNvSpPr txBox="1">
            <a:spLocks noChangeArrowheads="1"/>
          </p:cNvSpPr>
          <p:nvPr/>
        </p:nvSpPr>
        <p:spPr bwMode="auto">
          <a:xfrm rot="-5400000">
            <a:off x="-561975" y="5113338"/>
            <a:ext cx="213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669900"/>
                </a:solidFill>
              </a:rPr>
              <a:t>FERRAMENTAS</a:t>
            </a:r>
          </a:p>
        </p:txBody>
      </p:sp>
      <p:sp>
        <p:nvSpPr>
          <p:cNvPr id="13324" name="Text Box 9"/>
          <p:cNvSpPr txBox="1">
            <a:spLocks noChangeArrowheads="1"/>
          </p:cNvSpPr>
          <p:nvPr/>
        </p:nvSpPr>
        <p:spPr bwMode="auto">
          <a:xfrm>
            <a:off x="1116013" y="4071938"/>
            <a:ext cx="14164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BPF </a:t>
            </a:r>
          </a:p>
          <a:p>
            <a:r>
              <a:rPr lang="pt-BR" b="1" dirty="0"/>
              <a:t>Boas</a:t>
            </a:r>
          </a:p>
          <a:p>
            <a:r>
              <a:rPr lang="pt-BR" b="1" dirty="0"/>
              <a:t>Práticas de </a:t>
            </a:r>
          </a:p>
          <a:p>
            <a:r>
              <a:rPr lang="pt-BR" b="1" dirty="0"/>
              <a:t>Fabricação</a:t>
            </a:r>
          </a:p>
          <a:p>
            <a:endParaRPr lang="pt-BR" b="1" dirty="0"/>
          </a:p>
        </p:txBody>
      </p:sp>
      <p:sp>
        <p:nvSpPr>
          <p:cNvPr id="13325" name="Text Box 10"/>
          <p:cNvSpPr txBox="1">
            <a:spLocks noChangeArrowheads="1"/>
          </p:cNvSpPr>
          <p:nvPr/>
        </p:nvSpPr>
        <p:spPr bwMode="auto">
          <a:xfrm>
            <a:off x="3363913" y="4071938"/>
            <a:ext cx="13005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PAS</a:t>
            </a:r>
          </a:p>
          <a:p>
            <a:r>
              <a:rPr lang="pt-BR" b="1" dirty="0"/>
              <a:t>Programa</a:t>
            </a:r>
          </a:p>
          <a:p>
            <a:r>
              <a:rPr lang="pt-BR" b="1" dirty="0"/>
              <a:t>Alimentos</a:t>
            </a:r>
          </a:p>
          <a:p>
            <a:r>
              <a:rPr lang="pt-BR" b="1" dirty="0"/>
              <a:t>Seguros</a:t>
            </a:r>
          </a:p>
        </p:txBody>
      </p:sp>
      <p:sp>
        <p:nvSpPr>
          <p:cNvPr id="13326" name="Text Box 11"/>
          <p:cNvSpPr txBox="1">
            <a:spLocks noChangeArrowheads="1"/>
          </p:cNvSpPr>
          <p:nvPr/>
        </p:nvSpPr>
        <p:spPr bwMode="auto">
          <a:xfrm>
            <a:off x="5068888" y="4071938"/>
            <a:ext cx="1839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/>
              <a:t>P</a:t>
            </a:r>
            <a:r>
              <a:rPr lang="pt-BR" b="1" dirty="0"/>
              <a:t> + L</a:t>
            </a:r>
          </a:p>
          <a:p>
            <a:r>
              <a:rPr lang="pt-BR" b="1" dirty="0"/>
              <a:t>Produção mais</a:t>
            </a:r>
          </a:p>
          <a:p>
            <a:r>
              <a:rPr lang="pt-BR" b="1" dirty="0"/>
              <a:t>Limpa</a:t>
            </a:r>
          </a:p>
        </p:txBody>
      </p:sp>
      <p:sp>
        <p:nvSpPr>
          <p:cNvPr id="13327" name="Text Box 12"/>
          <p:cNvSpPr txBox="1">
            <a:spLocks noChangeArrowheads="1"/>
          </p:cNvSpPr>
          <p:nvPr/>
        </p:nvSpPr>
        <p:spPr bwMode="auto">
          <a:xfrm>
            <a:off x="7235825" y="4071938"/>
            <a:ext cx="1698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/>
              <a:t>SIGs</a:t>
            </a:r>
            <a:endParaRPr lang="pt-BR" b="1" dirty="0"/>
          </a:p>
          <a:p>
            <a:r>
              <a:rPr lang="pt-BR" b="1" dirty="0"/>
              <a:t>Sistemas</a:t>
            </a:r>
          </a:p>
          <a:p>
            <a:r>
              <a:rPr lang="pt-BR" b="1" dirty="0"/>
              <a:t>Integrados de </a:t>
            </a:r>
          </a:p>
          <a:p>
            <a:r>
              <a:rPr lang="pt-BR" b="1" dirty="0"/>
              <a:t>Gestão</a:t>
            </a:r>
          </a:p>
        </p:txBody>
      </p:sp>
      <p:sp>
        <p:nvSpPr>
          <p:cNvPr id="13328" name="Text Box 13"/>
          <p:cNvSpPr txBox="1">
            <a:spLocks noChangeArrowheads="1"/>
          </p:cNvSpPr>
          <p:nvPr/>
        </p:nvSpPr>
        <p:spPr bwMode="auto">
          <a:xfrm>
            <a:off x="6473825" y="5497611"/>
            <a:ext cx="505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5 </a:t>
            </a:r>
            <a:r>
              <a:rPr lang="pt-BR" b="1" dirty="0" err="1"/>
              <a:t>s</a:t>
            </a:r>
            <a:endParaRPr lang="pt-BR" b="1" dirty="0"/>
          </a:p>
        </p:txBody>
      </p:sp>
      <p:sp>
        <p:nvSpPr>
          <p:cNvPr id="13329" name="Text Box 14"/>
          <p:cNvSpPr txBox="1">
            <a:spLocks noChangeArrowheads="1"/>
          </p:cNvSpPr>
          <p:nvPr/>
        </p:nvSpPr>
        <p:spPr bwMode="auto">
          <a:xfrm>
            <a:off x="1116013" y="5445224"/>
            <a:ext cx="2262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5 Menos que são </a:t>
            </a:r>
          </a:p>
          <a:p>
            <a:r>
              <a:rPr lang="pt-BR" b="1" dirty="0"/>
              <a:t>Mais – Redução de</a:t>
            </a:r>
          </a:p>
          <a:p>
            <a:r>
              <a:rPr lang="pt-BR" b="1" dirty="0"/>
              <a:t>Desperdício</a:t>
            </a:r>
          </a:p>
        </p:txBody>
      </p:sp>
      <p:sp>
        <p:nvSpPr>
          <p:cNvPr id="13330" name="Text Box 15"/>
          <p:cNvSpPr txBox="1">
            <a:spLocks noChangeArrowheads="1"/>
          </p:cNvSpPr>
          <p:nvPr/>
        </p:nvSpPr>
        <p:spPr bwMode="auto">
          <a:xfrm>
            <a:off x="3505200" y="5472211"/>
            <a:ext cx="1172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Normas </a:t>
            </a:r>
          </a:p>
          <a:p>
            <a:r>
              <a:rPr lang="pt-BR" b="1" dirty="0"/>
              <a:t>Técnicas</a:t>
            </a:r>
          </a:p>
        </p:txBody>
      </p:sp>
      <p:sp>
        <p:nvSpPr>
          <p:cNvPr id="13331" name="Text Box 16"/>
          <p:cNvSpPr txBox="1">
            <a:spLocks noChangeArrowheads="1"/>
          </p:cNvSpPr>
          <p:nvPr/>
        </p:nvSpPr>
        <p:spPr bwMode="auto">
          <a:xfrm>
            <a:off x="5076825" y="5472211"/>
            <a:ext cx="954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Design</a:t>
            </a:r>
          </a:p>
        </p:txBody>
      </p:sp>
      <p:sp>
        <p:nvSpPr>
          <p:cNvPr id="13332" name="Text Box 17"/>
          <p:cNvSpPr txBox="1">
            <a:spLocks noChangeArrowheads="1"/>
          </p:cNvSpPr>
          <p:nvPr/>
        </p:nvSpPr>
        <p:spPr bwMode="auto">
          <a:xfrm>
            <a:off x="7308850" y="5488086"/>
            <a:ext cx="1364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Eficiência</a:t>
            </a:r>
          </a:p>
          <a:p>
            <a:r>
              <a:rPr lang="pt-BR" b="1" dirty="0"/>
              <a:t>Energética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395288" y="3983038"/>
            <a:ext cx="8497887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334" name="Espaço Reservado para Número de Slide 2"/>
          <p:cNvSpPr txBox="1">
            <a:spLocks/>
          </p:cNvSpPr>
          <p:nvPr/>
        </p:nvSpPr>
        <p:spPr bwMode="auto">
          <a:xfrm>
            <a:off x="675888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11B213C6-F0AC-4239-BB26-872DF88C0AA6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12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  <p:bldP spid="13331" grpId="0"/>
      <p:bldP spid="133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7AEE6511-D93C-461C-A8A2-86789F2C22CB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 rot="16200000">
            <a:off x="-507205" y="2355056"/>
            <a:ext cx="2449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PROCEDIMENTOS</a:t>
            </a:r>
          </a:p>
          <a:p>
            <a:r>
              <a:rPr lang="pt-B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NORMAS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331913" y="1889125"/>
            <a:ext cx="24808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 da Qualidade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ISO 9000/2000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331913" y="2852738"/>
            <a:ext cx="2051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Ambiental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ISO 14001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140200" y="1866900"/>
            <a:ext cx="4392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 da Segurança  e Saúde no Trabalho - OHSAS 18001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06875" y="2852738"/>
            <a:ext cx="2160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Responsabilidade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Social AS 8000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 rot="16200000">
            <a:off x="-561975" y="5113338"/>
            <a:ext cx="213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FERRAMENTAS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116013" y="4071938"/>
            <a:ext cx="14164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BPF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Boas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Práticas de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Fabricação</a:t>
            </a:r>
          </a:p>
          <a:p>
            <a:endParaRPr lang="pt-B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3363913" y="4071938"/>
            <a:ext cx="13005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Programa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Alimentos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Seguros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068888" y="4071938"/>
            <a:ext cx="1839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</a:t>
            </a:r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+ L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Produção mais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Limpa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235825" y="4071938"/>
            <a:ext cx="1698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SIGs</a:t>
            </a:r>
            <a:endParaRPr lang="pt-B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Sistemas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Integrados de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Gestão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6473825" y="5497611"/>
            <a:ext cx="505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 </a:t>
            </a:r>
            <a:r>
              <a:rPr lang="pt-BR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</a:t>
            </a:r>
            <a:endParaRPr lang="pt-B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116013" y="5445224"/>
            <a:ext cx="22628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/>
              <a:t>5 Menos que são </a:t>
            </a:r>
          </a:p>
          <a:p>
            <a:r>
              <a:rPr lang="pt-BR" b="1" dirty="0"/>
              <a:t>Mais – Redução de</a:t>
            </a:r>
          </a:p>
          <a:p>
            <a:r>
              <a:rPr lang="pt-BR" b="1" dirty="0"/>
              <a:t>Desperdício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505200" y="5472211"/>
            <a:ext cx="11726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Normas 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Técnicas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076825" y="5472211"/>
            <a:ext cx="954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Design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7308850" y="5488086"/>
            <a:ext cx="1364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Eficiência</a:t>
            </a:r>
          </a:p>
          <a:p>
            <a:r>
              <a:rPr lang="pt-B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Energética</a:t>
            </a:r>
          </a:p>
        </p:txBody>
      </p:sp>
      <p:cxnSp>
        <p:nvCxnSpPr>
          <p:cNvPr id="43" name="Conector reto 27"/>
          <p:cNvCxnSpPr/>
          <p:nvPr/>
        </p:nvCxnSpPr>
        <p:spPr>
          <a:xfrm>
            <a:off x="395288" y="3983038"/>
            <a:ext cx="8497887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780928"/>
            <a:ext cx="8688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COMO funciona a </a:t>
            </a:r>
            <a:endParaRPr lang="pt-BR" sz="4000" b="1" dirty="0" smtClean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 Sebrae de</a:t>
            </a: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Redução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Desperdício?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398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6219B873-7FAF-4E83-9FD1-7F380759C68D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14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_slides_ofici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505056" cy="705678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/>
          <a:srcRect l="2184" t="1600" r="2371" b="2600"/>
          <a:stretch/>
        </p:blipFill>
        <p:spPr bwMode="auto">
          <a:xfrm>
            <a:off x="869202" y="188642"/>
            <a:ext cx="7159182" cy="6480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411" name="Espaço Reservado para Número de Slide 2"/>
          <p:cNvSpPr txBox="1">
            <a:spLocks/>
          </p:cNvSpPr>
          <p:nvPr/>
        </p:nvSpPr>
        <p:spPr bwMode="auto">
          <a:xfrm>
            <a:off x="6660232" y="630932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D899F214-10DB-498D-A10D-BBFEF5E678A7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15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tângulo 14"/>
          <p:cNvSpPr>
            <a:spLocks noChangeArrowheads="1"/>
          </p:cNvSpPr>
          <p:nvPr/>
        </p:nvSpPr>
        <p:spPr bwMode="auto">
          <a:xfrm>
            <a:off x="179512" y="2348880"/>
            <a:ext cx="867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A empresa é analisada a partir de um modelo:</a:t>
            </a:r>
            <a:endParaRPr lang="pt-BR" sz="10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1700808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669900"/>
                </a:solidFill>
              </a:rPr>
              <a:t>5 Menos que São </a:t>
            </a:r>
            <a:r>
              <a:rPr lang="pt-BR" sz="26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600" dirty="0">
              <a:solidFill>
                <a:srgbClr val="6699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3068960"/>
            <a:ext cx="8865810" cy="3749501"/>
            <a:chOff x="0" y="3068960"/>
            <a:chExt cx="8865810" cy="3749501"/>
          </a:xfrm>
        </p:grpSpPr>
        <p:sp>
          <p:nvSpPr>
            <p:cNvPr id="18444" name="Espaço Reservado para Número de Slide 2"/>
            <p:cNvSpPr txBox="1">
              <a:spLocks/>
            </p:cNvSpPr>
            <p:nvPr/>
          </p:nvSpPr>
          <p:spPr bwMode="auto">
            <a:xfrm>
              <a:off x="6660232" y="6453336"/>
              <a:ext cx="21336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pt-BR" sz="2000" dirty="0" err="1">
                  <a:solidFill>
                    <a:srgbClr val="FFFFFF"/>
                  </a:solidFill>
                  <a:latin typeface="Calibri" pitchFamily="34" charset="0"/>
                </a:rPr>
                <a:t>S</a:t>
              </a:r>
              <a:fld id="{DA935CEC-0650-4101-B108-C4F9BA19CD72}" type="slidenum">
                <a:rPr lang="pt-BR" sz="2000">
                  <a:solidFill>
                    <a:srgbClr val="FFFFFF"/>
                  </a:solidFill>
                  <a:latin typeface="Calibri" pitchFamily="34" charset="0"/>
                </a:rPr>
                <a:pPr algn="r"/>
                <a:t>16</a:t>
              </a:fld>
              <a:endParaRPr lang="pt-BR" sz="20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4" name="Picture 3" descr="grafico1.ps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" r="5783"/>
            <a:stretch/>
          </p:blipFill>
          <p:spPr>
            <a:xfrm>
              <a:off x="0" y="3068960"/>
              <a:ext cx="8865810" cy="3335264"/>
            </a:xfrm>
            <a:prstGeom prst="rect">
              <a:avLst/>
            </a:prstGeom>
          </p:spPr>
        </p:pic>
        <p:sp>
          <p:nvSpPr>
            <p:cNvPr id="10" name="Retângulo 14"/>
            <p:cNvSpPr>
              <a:spLocks noChangeArrowheads="1"/>
            </p:cNvSpPr>
            <p:nvPr/>
          </p:nvSpPr>
          <p:spPr bwMode="auto">
            <a:xfrm>
              <a:off x="3419872" y="3284984"/>
              <a:ext cx="27363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 smtClean="0"/>
                <a:t>SISTEMA EMPRESA</a:t>
              </a:r>
            </a:p>
            <a:p>
              <a:pPr algn="ctr"/>
              <a:r>
                <a:rPr lang="en-US" sz="1400" b="1" dirty="0" smtClean="0"/>
                <a:t>(</a:t>
              </a:r>
              <a:r>
                <a:rPr lang="pt-BR" sz="1400" b="1" dirty="0" smtClean="0"/>
                <a:t>conforme delimitada)</a:t>
              </a:r>
              <a:endParaRPr lang="pt-BR" sz="1400" b="1" dirty="0"/>
            </a:p>
          </p:txBody>
        </p:sp>
        <p:sp>
          <p:nvSpPr>
            <p:cNvPr id="11" name="Retângulo 14"/>
            <p:cNvSpPr>
              <a:spLocks noChangeArrowheads="1"/>
            </p:cNvSpPr>
            <p:nvPr/>
          </p:nvSpPr>
          <p:spPr bwMode="auto">
            <a:xfrm>
              <a:off x="7308305" y="5157192"/>
              <a:ext cx="12961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</a:t>
              </a:r>
            </a:p>
            <a:p>
              <a:pPr algn="ctr"/>
              <a:r>
                <a:rPr lang="en-US" sz="1300" b="1" dirty="0" smtClean="0"/>
                <a:t>DE SAÍDA</a:t>
              </a:r>
              <a:endParaRPr lang="pt-BR" sz="1300" b="1" dirty="0"/>
            </a:p>
          </p:txBody>
        </p:sp>
        <p:sp>
          <p:nvSpPr>
            <p:cNvPr id="12" name="Retângulo 14"/>
            <p:cNvSpPr>
              <a:spLocks noChangeArrowheads="1"/>
            </p:cNvSpPr>
            <p:nvPr/>
          </p:nvSpPr>
          <p:spPr bwMode="auto">
            <a:xfrm>
              <a:off x="5148064" y="5805264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FORÇA DE ENERGIA</a:t>
              </a:r>
              <a:endParaRPr lang="pt-BR" sz="1300" b="1" dirty="0"/>
            </a:p>
          </p:txBody>
        </p:sp>
        <p:sp>
          <p:nvSpPr>
            <p:cNvPr id="13" name="Retângulo 14"/>
            <p:cNvSpPr>
              <a:spLocks noChangeArrowheads="1"/>
            </p:cNvSpPr>
            <p:nvPr/>
          </p:nvSpPr>
          <p:spPr bwMode="auto">
            <a:xfrm>
              <a:off x="683568" y="5157192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 </a:t>
              </a:r>
            </a:p>
            <a:p>
              <a:pPr algn="ctr"/>
              <a:r>
                <a:rPr lang="en-US" sz="1300" b="1" dirty="0" smtClean="0"/>
                <a:t>DE ENTRADA</a:t>
              </a:r>
              <a:endParaRPr lang="pt-BR" sz="13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51520" y="2092846"/>
            <a:ext cx="8677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006600"/>
                </a:solidFill>
              </a:rPr>
              <a:t>A empresa é analisada a partir de um modelo:</a:t>
            </a:r>
            <a:endParaRPr lang="pt-BR" sz="1000" b="1" dirty="0">
              <a:solidFill>
                <a:srgbClr val="006600"/>
              </a:solidFill>
            </a:endParaRPr>
          </a:p>
        </p:txBody>
      </p:sp>
      <p:sp>
        <p:nvSpPr>
          <p:cNvPr id="19470" name="Retângulo 15"/>
          <p:cNvSpPr>
            <a:spLocks noChangeArrowheads="1"/>
          </p:cNvSpPr>
          <p:nvPr/>
        </p:nvSpPr>
        <p:spPr bwMode="auto">
          <a:xfrm>
            <a:off x="251520" y="2625818"/>
            <a:ext cx="867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Entra e energia em forma de matérias-primas ou recursos (e) </a:t>
            </a:r>
            <a:endParaRPr lang="en-US" sz="2000" b="1" dirty="0"/>
          </a:p>
        </p:txBody>
      </p:sp>
      <p:sp>
        <p:nvSpPr>
          <p:cNvPr id="19471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13DBC4AB-1454-4E92-8DC7-62E373AA886B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17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1626424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669900"/>
                </a:solidFill>
              </a:rPr>
              <a:t>5 Menos que São </a:t>
            </a:r>
            <a:r>
              <a:rPr lang="pt-BR" sz="26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600" dirty="0">
              <a:solidFill>
                <a:srgbClr val="6699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3146332"/>
            <a:ext cx="8672287" cy="3307004"/>
            <a:chOff x="179512" y="3146332"/>
            <a:chExt cx="8672287" cy="3307004"/>
          </a:xfrm>
        </p:grpSpPr>
        <p:pic>
          <p:nvPicPr>
            <p:cNvPr id="3" name="Picture 2" descr="grafico2.ps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1" r="5319"/>
            <a:stretch/>
          </p:blipFill>
          <p:spPr>
            <a:xfrm>
              <a:off x="179512" y="3146332"/>
              <a:ext cx="8672287" cy="3307004"/>
            </a:xfrm>
            <a:prstGeom prst="rect">
              <a:avLst/>
            </a:prstGeom>
          </p:spPr>
        </p:pic>
        <p:sp>
          <p:nvSpPr>
            <p:cNvPr id="21" name="Retângulo 14"/>
            <p:cNvSpPr>
              <a:spLocks noChangeArrowheads="1"/>
            </p:cNvSpPr>
            <p:nvPr/>
          </p:nvSpPr>
          <p:spPr bwMode="auto">
            <a:xfrm>
              <a:off x="3419872" y="3356992"/>
              <a:ext cx="27363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 smtClean="0"/>
                <a:t>SISTEMA EMPRESA</a:t>
              </a:r>
            </a:p>
            <a:p>
              <a:pPr algn="ctr"/>
              <a:r>
                <a:rPr lang="en-US" sz="1400" b="1" dirty="0" smtClean="0"/>
                <a:t>(</a:t>
              </a:r>
              <a:r>
                <a:rPr lang="pt-BR" sz="1400" b="1" dirty="0" smtClean="0"/>
                <a:t>conforme delimitada)</a:t>
              </a:r>
              <a:endParaRPr lang="pt-BR" sz="1400" b="1" dirty="0"/>
            </a:p>
          </p:txBody>
        </p:sp>
        <p:sp>
          <p:nvSpPr>
            <p:cNvPr id="22" name="Retângulo 14"/>
            <p:cNvSpPr>
              <a:spLocks noChangeArrowheads="1"/>
            </p:cNvSpPr>
            <p:nvPr/>
          </p:nvSpPr>
          <p:spPr bwMode="auto">
            <a:xfrm>
              <a:off x="7308305" y="5157192"/>
              <a:ext cx="12961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</a:t>
              </a:r>
            </a:p>
            <a:p>
              <a:pPr algn="ctr"/>
              <a:r>
                <a:rPr lang="en-US" sz="1300" b="1" dirty="0" smtClean="0"/>
                <a:t>DE SAÍDA</a:t>
              </a:r>
              <a:endParaRPr lang="pt-BR" sz="1300" b="1" dirty="0"/>
            </a:p>
          </p:txBody>
        </p:sp>
        <p:sp>
          <p:nvSpPr>
            <p:cNvPr id="23" name="Retângulo 14"/>
            <p:cNvSpPr>
              <a:spLocks noChangeArrowheads="1"/>
            </p:cNvSpPr>
            <p:nvPr/>
          </p:nvSpPr>
          <p:spPr bwMode="auto">
            <a:xfrm>
              <a:off x="5004048" y="5733256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FORÇA DE ENERGIA</a:t>
              </a:r>
              <a:endParaRPr lang="pt-BR" sz="1300" b="1" dirty="0"/>
            </a:p>
          </p:txBody>
        </p:sp>
        <p:sp>
          <p:nvSpPr>
            <p:cNvPr id="24" name="Retângulo 14"/>
            <p:cNvSpPr>
              <a:spLocks noChangeArrowheads="1"/>
            </p:cNvSpPr>
            <p:nvPr/>
          </p:nvSpPr>
          <p:spPr bwMode="auto">
            <a:xfrm>
              <a:off x="683568" y="5157192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 </a:t>
              </a:r>
            </a:p>
            <a:p>
              <a:pPr algn="ctr"/>
              <a:r>
                <a:rPr lang="en-US" sz="1300" b="1" dirty="0" smtClean="0"/>
                <a:t>DE ENTRADA</a:t>
              </a:r>
              <a:endParaRPr lang="pt-BR" sz="1300" b="1" dirty="0"/>
            </a:p>
          </p:txBody>
        </p:sp>
        <p:sp>
          <p:nvSpPr>
            <p:cNvPr id="25" name="Retângulo 14"/>
            <p:cNvSpPr>
              <a:spLocks noChangeArrowheads="1"/>
            </p:cNvSpPr>
            <p:nvPr/>
          </p:nvSpPr>
          <p:spPr bwMode="auto">
            <a:xfrm>
              <a:off x="539552" y="4221088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300" b="1" dirty="0" smtClean="0"/>
                <a:t>Matérias-primas</a:t>
              </a:r>
            </a:p>
            <a:p>
              <a:pPr algn="ctr"/>
              <a:r>
                <a:rPr lang="pt-BR" sz="1300" b="1" dirty="0" smtClean="0"/>
                <a:t>ou recursos</a:t>
              </a:r>
              <a:endParaRPr lang="pt-BR" sz="13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470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tângulo 15"/>
          <p:cNvSpPr>
            <a:spLocks noChangeArrowheads="1"/>
          </p:cNvSpPr>
          <p:nvPr/>
        </p:nvSpPr>
        <p:spPr bwMode="auto">
          <a:xfrm>
            <a:off x="18257" y="2204864"/>
            <a:ext cx="915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São convertidos em produtos ou serviços (p) </a:t>
            </a:r>
            <a:endParaRPr lang="en-US" sz="2000" b="1"/>
          </a:p>
        </p:txBody>
      </p:sp>
      <p:sp>
        <p:nvSpPr>
          <p:cNvPr id="20495" name="Retângulo 3"/>
          <p:cNvSpPr>
            <a:spLocks noChangeArrowheads="1"/>
          </p:cNvSpPr>
          <p:nvPr/>
        </p:nvSpPr>
        <p:spPr bwMode="auto">
          <a:xfrm>
            <a:off x="0" y="2584277"/>
            <a:ext cx="919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/>
              <a:t>Sempre vão existir perdas e/ou geração de resíduos (</a:t>
            </a:r>
            <a:r>
              <a:rPr lang="pt-BR" sz="2000" b="1" dirty="0" err="1"/>
              <a:t>r</a:t>
            </a:r>
            <a:r>
              <a:rPr lang="pt-BR" sz="2000" b="1" dirty="0"/>
              <a:t>)!</a:t>
            </a:r>
            <a:endParaRPr lang="en-US" sz="2000" b="1" dirty="0"/>
          </a:p>
        </p:txBody>
      </p:sp>
      <p:sp>
        <p:nvSpPr>
          <p:cNvPr id="20497" name="Espaço Reservado para Número de Slide 2"/>
          <p:cNvSpPr txBox="1">
            <a:spLocks/>
          </p:cNvSpPr>
          <p:nvPr/>
        </p:nvSpPr>
        <p:spPr bwMode="auto">
          <a:xfrm>
            <a:off x="6758880" y="645333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574AB0E2-E4F6-40DE-B872-FC066E796FE0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18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1626424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669900"/>
                </a:solidFill>
              </a:rPr>
              <a:t>5 Menos que São </a:t>
            </a:r>
            <a:r>
              <a:rPr lang="pt-BR" sz="26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600" dirty="0">
              <a:solidFill>
                <a:srgbClr val="6699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068960"/>
            <a:ext cx="8865810" cy="3335264"/>
            <a:chOff x="0" y="3068960"/>
            <a:chExt cx="8865810" cy="3335264"/>
          </a:xfrm>
        </p:grpSpPr>
        <p:pic>
          <p:nvPicPr>
            <p:cNvPr id="13" name="Picture 12" descr="grafico1.ps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" r="5783"/>
            <a:stretch/>
          </p:blipFill>
          <p:spPr>
            <a:xfrm>
              <a:off x="0" y="3068960"/>
              <a:ext cx="8865810" cy="3335264"/>
            </a:xfrm>
            <a:prstGeom prst="rect">
              <a:avLst/>
            </a:prstGeom>
          </p:spPr>
        </p:pic>
        <p:sp>
          <p:nvSpPr>
            <p:cNvPr id="15" name="Retângulo 5"/>
            <p:cNvSpPr/>
            <p:nvPr/>
          </p:nvSpPr>
          <p:spPr>
            <a:xfrm>
              <a:off x="7524328" y="4077072"/>
              <a:ext cx="1295971" cy="864096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CaixaDeTexto 16"/>
            <p:cNvSpPr txBox="1">
              <a:spLocks noChangeArrowheads="1"/>
            </p:cNvSpPr>
            <p:nvPr/>
          </p:nvSpPr>
          <p:spPr bwMode="auto">
            <a:xfrm>
              <a:off x="7596336" y="4221088"/>
              <a:ext cx="1095375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Produtos Serviços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e 4"/>
            <p:cNvSpPr/>
            <p:nvPr/>
          </p:nvSpPr>
          <p:spPr>
            <a:xfrm>
              <a:off x="5659090" y="4437112"/>
              <a:ext cx="1025525" cy="6480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CaixaDeTexto 16"/>
            <p:cNvSpPr txBox="1">
              <a:spLocks noChangeArrowheads="1"/>
            </p:cNvSpPr>
            <p:nvPr/>
          </p:nvSpPr>
          <p:spPr bwMode="auto">
            <a:xfrm>
              <a:off x="5652120" y="4581128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FFFFFF"/>
                  </a:solidFill>
                </a:rPr>
                <a:t>Resíduos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Retângulo 14"/>
            <p:cNvSpPr>
              <a:spLocks noChangeArrowheads="1"/>
            </p:cNvSpPr>
            <p:nvPr/>
          </p:nvSpPr>
          <p:spPr bwMode="auto">
            <a:xfrm>
              <a:off x="3419872" y="3356992"/>
              <a:ext cx="27363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 smtClean="0"/>
                <a:t>SISTEMA EMPRESA</a:t>
              </a:r>
            </a:p>
            <a:p>
              <a:pPr algn="ctr"/>
              <a:r>
                <a:rPr lang="en-US" sz="1400" b="1" dirty="0" smtClean="0"/>
                <a:t>(</a:t>
              </a:r>
              <a:r>
                <a:rPr lang="pt-BR" sz="1400" b="1" dirty="0" smtClean="0"/>
                <a:t>conforme delimitada)</a:t>
              </a:r>
              <a:endParaRPr lang="pt-BR" sz="1400" b="1" dirty="0"/>
            </a:p>
          </p:txBody>
        </p:sp>
        <p:sp>
          <p:nvSpPr>
            <p:cNvPr id="22" name="Retângulo 14"/>
            <p:cNvSpPr>
              <a:spLocks noChangeArrowheads="1"/>
            </p:cNvSpPr>
            <p:nvPr/>
          </p:nvSpPr>
          <p:spPr bwMode="auto">
            <a:xfrm>
              <a:off x="7308305" y="5157192"/>
              <a:ext cx="12961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</a:t>
              </a:r>
            </a:p>
            <a:p>
              <a:pPr algn="ctr"/>
              <a:r>
                <a:rPr lang="en-US" sz="1300" b="1" dirty="0" smtClean="0"/>
                <a:t>DE SAÍDA</a:t>
              </a:r>
              <a:endParaRPr lang="pt-BR" sz="1300" b="1" dirty="0"/>
            </a:p>
          </p:txBody>
        </p:sp>
        <p:sp>
          <p:nvSpPr>
            <p:cNvPr id="23" name="Retângulo 14"/>
            <p:cNvSpPr>
              <a:spLocks noChangeArrowheads="1"/>
            </p:cNvSpPr>
            <p:nvPr/>
          </p:nvSpPr>
          <p:spPr bwMode="auto">
            <a:xfrm>
              <a:off x="5004048" y="5733256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FORÇA DE ENERGIA</a:t>
              </a:r>
              <a:endParaRPr lang="pt-BR" sz="1300" b="1" dirty="0"/>
            </a:p>
          </p:txBody>
        </p:sp>
        <p:sp>
          <p:nvSpPr>
            <p:cNvPr id="24" name="Retângulo 14"/>
            <p:cNvSpPr>
              <a:spLocks noChangeArrowheads="1"/>
            </p:cNvSpPr>
            <p:nvPr/>
          </p:nvSpPr>
          <p:spPr bwMode="auto">
            <a:xfrm>
              <a:off x="683568" y="5157192"/>
              <a:ext cx="165618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/>
                <a:t>AMBIENTE </a:t>
              </a:r>
            </a:p>
            <a:p>
              <a:pPr algn="ctr"/>
              <a:r>
                <a:rPr lang="en-US" sz="1300" b="1" dirty="0" smtClean="0"/>
                <a:t>DE ENTRADA</a:t>
              </a:r>
              <a:endParaRPr lang="pt-BR" sz="13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5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tângulo 15"/>
          <p:cNvSpPr>
            <a:spLocks noChangeArrowheads="1"/>
          </p:cNvSpPr>
          <p:nvPr/>
        </p:nvSpPr>
        <p:spPr bwMode="auto">
          <a:xfrm>
            <a:off x="-108519" y="2312017"/>
            <a:ext cx="925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Reduzindo o gasto energético e a saída de resíduos do sistema (empresa).</a:t>
            </a:r>
          </a:p>
        </p:txBody>
      </p:sp>
      <p:sp>
        <p:nvSpPr>
          <p:cNvPr id="21521" name="Espaço Reservado para Número de Slide 2"/>
          <p:cNvSpPr txBox="1">
            <a:spLocks/>
          </p:cNvSpPr>
          <p:nvPr/>
        </p:nvSpPr>
        <p:spPr bwMode="auto">
          <a:xfrm>
            <a:off x="6686872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6AEDD3DC-30C3-430A-ACCA-5183F0B9BFA8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19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497" y="1784429"/>
            <a:ext cx="8964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669900"/>
                </a:solidFill>
              </a:rPr>
              <a:t>5 Menos que São </a:t>
            </a:r>
            <a:r>
              <a:rPr lang="pt-BR" sz="26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600" dirty="0">
              <a:solidFill>
                <a:srgbClr val="669900"/>
              </a:solidFill>
            </a:endParaRPr>
          </a:p>
        </p:txBody>
      </p:sp>
      <p:grpSp>
        <p:nvGrpSpPr>
          <p:cNvPr id="21511" name="Group 21510"/>
          <p:cNvGrpSpPr/>
          <p:nvPr/>
        </p:nvGrpSpPr>
        <p:grpSpPr>
          <a:xfrm>
            <a:off x="0" y="3068960"/>
            <a:ext cx="8865810" cy="3335264"/>
            <a:chOff x="0" y="3068960"/>
            <a:chExt cx="8865810" cy="3335264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3068960"/>
              <a:ext cx="8865810" cy="3335264"/>
              <a:chOff x="0" y="3068960"/>
              <a:chExt cx="8865810" cy="3335264"/>
            </a:xfrm>
          </p:grpSpPr>
          <p:pic>
            <p:nvPicPr>
              <p:cNvPr id="24" name="Picture 23" descr="grafico1.psd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5" r="5783"/>
              <a:stretch/>
            </p:blipFill>
            <p:spPr>
              <a:xfrm>
                <a:off x="0" y="3068960"/>
                <a:ext cx="8865810" cy="3335264"/>
              </a:xfrm>
              <a:prstGeom prst="rect">
                <a:avLst/>
              </a:prstGeom>
            </p:spPr>
          </p:pic>
          <p:sp>
            <p:nvSpPr>
              <p:cNvPr id="25" name="Retângulo 14"/>
              <p:cNvSpPr>
                <a:spLocks noChangeArrowheads="1"/>
              </p:cNvSpPr>
              <p:nvPr/>
            </p:nvSpPr>
            <p:spPr bwMode="auto">
              <a:xfrm>
                <a:off x="3419872" y="3284984"/>
                <a:ext cx="273630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 b="1" dirty="0" smtClean="0"/>
                  <a:t>SISTEMA EMPRESA</a:t>
                </a:r>
              </a:p>
              <a:p>
                <a:pPr algn="ctr"/>
                <a:r>
                  <a:rPr lang="en-US" sz="1400" b="1" dirty="0" smtClean="0"/>
                  <a:t>(</a:t>
                </a:r>
                <a:r>
                  <a:rPr lang="pt-BR" sz="1400" b="1" dirty="0" smtClean="0"/>
                  <a:t>conforme delimitada)</a:t>
                </a:r>
                <a:endParaRPr lang="pt-BR" sz="1400" b="1" dirty="0"/>
              </a:p>
            </p:txBody>
          </p:sp>
          <p:sp>
            <p:nvSpPr>
              <p:cNvPr id="26" name="Retângulo 14"/>
              <p:cNvSpPr>
                <a:spLocks noChangeArrowheads="1"/>
              </p:cNvSpPr>
              <p:nvPr/>
            </p:nvSpPr>
            <p:spPr bwMode="auto">
              <a:xfrm>
                <a:off x="7308305" y="5157192"/>
                <a:ext cx="129614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AMBIENTE</a:t>
                </a:r>
              </a:p>
              <a:p>
                <a:pPr algn="ctr"/>
                <a:r>
                  <a:rPr lang="en-US" sz="1300" b="1" dirty="0" smtClean="0"/>
                  <a:t>DE SAÍDA</a:t>
                </a:r>
                <a:endParaRPr lang="pt-BR" sz="1300" b="1" dirty="0"/>
              </a:p>
            </p:txBody>
          </p:sp>
          <p:sp>
            <p:nvSpPr>
              <p:cNvPr id="27" name="Retângulo 14"/>
              <p:cNvSpPr>
                <a:spLocks noChangeArrowheads="1"/>
              </p:cNvSpPr>
              <p:nvPr/>
            </p:nvSpPr>
            <p:spPr bwMode="auto">
              <a:xfrm>
                <a:off x="5148064" y="5805264"/>
                <a:ext cx="165618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FORÇA DE ENERGIA</a:t>
                </a:r>
                <a:endParaRPr lang="pt-BR" sz="1300" b="1" dirty="0"/>
              </a:p>
            </p:txBody>
          </p:sp>
          <p:sp>
            <p:nvSpPr>
              <p:cNvPr id="28" name="Retângulo 14"/>
              <p:cNvSpPr>
                <a:spLocks noChangeArrowheads="1"/>
              </p:cNvSpPr>
              <p:nvPr/>
            </p:nvSpPr>
            <p:spPr bwMode="auto">
              <a:xfrm>
                <a:off x="683568" y="5157192"/>
                <a:ext cx="165618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00" b="1" dirty="0" smtClean="0"/>
                  <a:t>AMBIENTE </a:t>
                </a:r>
              </a:p>
              <a:p>
                <a:pPr algn="ctr"/>
                <a:r>
                  <a:rPr lang="en-US" sz="1300" b="1" dirty="0" smtClean="0"/>
                  <a:t>DE ENTRADA</a:t>
                </a:r>
                <a:endParaRPr lang="pt-BR" sz="1300" b="1" dirty="0"/>
              </a:p>
            </p:txBody>
          </p:sp>
        </p:grpSp>
        <p:cxnSp>
          <p:nvCxnSpPr>
            <p:cNvPr id="14" name="Conector reto 13"/>
            <p:cNvCxnSpPr/>
            <p:nvPr/>
          </p:nvCxnSpPr>
          <p:spPr>
            <a:xfrm flipH="1">
              <a:off x="3381772" y="5335149"/>
              <a:ext cx="2615803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3397250" y="4730750"/>
              <a:ext cx="0" cy="615951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3375025" y="4740003"/>
              <a:ext cx="497979" cy="6622"/>
            </a:xfrm>
            <a:prstGeom prst="straightConnector1">
              <a:avLst/>
            </a:prstGeom>
            <a:ln w="38100" cmpd="sng">
              <a:solidFill>
                <a:srgbClr val="FFC000"/>
              </a:solidFill>
              <a:headEnd type="none"/>
              <a:tailEnd type="none"/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3833810" y="4656139"/>
              <a:ext cx="203200" cy="18097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ector reto 15"/>
            <p:cNvCxnSpPr>
              <a:stCxn id="37" idx="3"/>
            </p:cNvCxnSpPr>
            <p:nvPr/>
          </p:nvCxnSpPr>
          <p:spPr>
            <a:xfrm flipV="1">
              <a:off x="4814885" y="5314954"/>
              <a:ext cx="4766" cy="628644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 rot="10800000">
              <a:off x="4702174" y="5943598"/>
              <a:ext cx="225423" cy="19843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ector reto 15"/>
            <p:cNvCxnSpPr/>
            <p:nvPr/>
          </p:nvCxnSpPr>
          <p:spPr>
            <a:xfrm flipV="1">
              <a:off x="5975350" y="4956175"/>
              <a:ext cx="0" cy="390527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Espaço Reservado para Número de Slide 2"/>
          <p:cNvSpPr txBox="1">
            <a:spLocks/>
          </p:cNvSpPr>
          <p:nvPr/>
        </p:nvSpPr>
        <p:spPr bwMode="auto">
          <a:xfrm>
            <a:off x="6948488" y="6470650"/>
            <a:ext cx="187198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ACBA54E0-45CC-4BA8-990B-689BB16BB701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179512" y="2924944"/>
            <a:ext cx="8688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ATIVIDADE DE ABERTURA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chemeClr val="bg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780928"/>
            <a:ext cx="8688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QUAL o foco da </a:t>
            </a:r>
            <a:endParaRPr lang="pt-BR" sz="4000" b="1" dirty="0" smtClean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Metodologia Sebrae de</a:t>
            </a: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Redução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Desperdício?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542" name="Espaço Reservado para Número de Slide 2"/>
          <p:cNvSpPr txBox="1">
            <a:spLocks/>
          </p:cNvSpPr>
          <p:nvPr/>
        </p:nvSpPr>
        <p:spPr bwMode="auto">
          <a:xfrm>
            <a:off x="6804248" y="647420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87FECD98-C48F-4DBC-B256-AFEA870EFCE0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20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733549" y="3687936"/>
            <a:ext cx="866298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/>
              <a:t>Resíduo é gerado!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/>
              <a:t>O que devo fazer com ele?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/>
              <a:t>O foco principal é a reciclagem e/ou destinação correta dos resíduos, efluentes e emissões. 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endParaRPr lang="pt-BR" sz="2500"/>
          </a:p>
        </p:txBody>
      </p:sp>
      <p:cxnSp>
        <p:nvCxnSpPr>
          <p:cNvPr id="9" name="Conector de seta reta 15"/>
          <p:cNvCxnSpPr>
            <a:cxnSpLocks noChangeShapeType="1"/>
          </p:cNvCxnSpPr>
          <p:nvPr/>
        </p:nvCxnSpPr>
        <p:spPr bwMode="auto">
          <a:xfrm>
            <a:off x="466725" y="3212976"/>
            <a:ext cx="0" cy="300367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F017635E-6D99-465E-8289-A4A2C57DE9A7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21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3482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49" y="3068439"/>
            <a:ext cx="4633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6600"/>
                </a:solidFill>
              </a:rPr>
              <a:t>Abordagem Convencional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3549" y="5661248"/>
            <a:ext cx="229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Metodologia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allAtOnce"/>
      <p:bldP spid="12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3"/>
          <p:cNvSpPr txBox="1">
            <a:spLocks noChangeArrowheads="1"/>
          </p:cNvSpPr>
          <p:nvPr/>
        </p:nvSpPr>
        <p:spPr bwMode="auto">
          <a:xfrm>
            <a:off x="733549" y="3615928"/>
            <a:ext cx="820948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Resíduo é gerado!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Como? Por </a:t>
            </a:r>
            <a:r>
              <a:rPr lang="pt-BR" sz="2500" dirty="0" err="1"/>
              <a:t>qu</a:t>
            </a:r>
            <a:r>
              <a:rPr lang="en-US" sz="2500" dirty="0" err="1"/>
              <a:t>ê</a:t>
            </a:r>
            <a:r>
              <a:rPr lang="pt-BR" sz="2500" dirty="0"/>
              <a:t>? De onde? 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Como minimizar a geração?</a:t>
            </a:r>
          </a:p>
          <a:p>
            <a:pPr marL="342900" indent="-342900" eaLnBrk="0" hangingPunct="0">
              <a:buClr>
                <a:srgbClr val="000000"/>
              </a:buClr>
              <a:buSzPct val="90000"/>
              <a:buFont typeface="Arial" charset="0"/>
              <a:buChar char="•"/>
            </a:pPr>
            <a:r>
              <a:rPr lang="pt-BR" sz="2500" dirty="0"/>
              <a:t>O foco principal é a abordagem preventiva! </a:t>
            </a:r>
          </a:p>
        </p:txBody>
      </p:sp>
      <p:cxnSp>
        <p:nvCxnSpPr>
          <p:cNvPr id="9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21969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Espaço Reservado para Número de Slide 2"/>
          <p:cNvSpPr txBox="1">
            <a:spLocks/>
          </p:cNvSpPr>
          <p:nvPr/>
        </p:nvSpPr>
        <p:spPr bwMode="auto">
          <a:xfrm>
            <a:off x="6732240" y="649661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2B63457-D98D-458F-A5C7-7CC167670169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49" y="2924944"/>
            <a:ext cx="4574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6600"/>
                </a:solidFill>
              </a:rPr>
              <a:t>Abordagem </a:t>
            </a:r>
            <a:r>
              <a:rPr lang="pt-BR" sz="2600" b="1" dirty="0" smtClean="0">
                <a:solidFill>
                  <a:srgbClr val="006600"/>
                </a:solidFill>
              </a:rPr>
              <a:t>da Metodologia</a:t>
            </a:r>
            <a:endParaRPr lang="pt-BR" sz="2600" b="1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3482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3549" y="5661248"/>
            <a:ext cx="21479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 smtClean="0">
                <a:solidFill>
                  <a:srgbClr val="006600"/>
                </a:solidFill>
              </a:rPr>
              <a:t>Metodologia</a:t>
            </a:r>
            <a:endParaRPr lang="pt-BR" sz="2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allAtOnce"/>
      <p:bldP spid="2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15"/>
          <p:cNvCxnSpPr>
            <a:cxnSpLocks noChangeShapeType="1"/>
          </p:cNvCxnSpPr>
          <p:nvPr/>
        </p:nvCxnSpPr>
        <p:spPr bwMode="auto">
          <a:xfrm>
            <a:off x="466725" y="2996952"/>
            <a:ext cx="0" cy="3024336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Retângulo 1"/>
          <p:cNvSpPr>
            <a:spLocks noChangeArrowheads="1"/>
          </p:cNvSpPr>
          <p:nvPr/>
        </p:nvSpPr>
        <p:spPr bwMode="auto">
          <a:xfrm>
            <a:off x="608013" y="3954463"/>
            <a:ext cx="8491537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Prioridade de Atuação:</a:t>
            </a:r>
          </a:p>
          <a:p>
            <a:endParaRPr lang="pt-BR" sz="1500" b="1" dirty="0"/>
          </a:p>
          <a:p>
            <a:r>
              <a:rPr lang="pt-BR" sz="2000" dirty="0" smtClean="0"/>
              <a:t>1 - </a:t>
            </a:r>
            <a:r>
              <a:rPr lang="pt-BR" sz="2000" dirty="0"/>
              <a:t>Redução do desperdício na fonte</a:t>
            </a:r>
            <a:r>
              <a:rPr lang="pt-BR" sz="2000" dirty="0" smtClean="0"/>
              <a:t>;</a:t>
            </a:r>
            <a:endParaRPr lang="pt-BR" sz="1500" dirty="0"/>
          </a:p>
          <a:p>
            <a:r>
              <a:rPr lang="pt-BR" sz="2000" dirty="0" smtClean="0"/>
              <a:t>2 - </a:t>
            </a:r>
            <a:r>
              <a:rPr lang="pt-BR" sz="2000" dirty="0"/>
              <a:t>Reciclagem interna e externa dos resíduos</a:t>
            </a:r>
            <a:r>
              <a:rPr lang="pt-BR" sz="2000" dirty="0" smtClean="0"/>
              <a:t>;</a:t>
            </a:r>
            <a:endParaRPr lang="pt-BR" sz="1500" dirty="0"/>
          </a:p>
          <a:p>
            <a:r>
              <a:rPr lang="pt-BR" sz="2000" dirty="0"/>
              <a:t>3 - Tratamento de </a:t>
            </a:r>
            <a:r>
              <a:rPr lang="pt-BR" sz="2000" dirty="0" smtClean="0"/>
              <a:t>resíduos (fim </a:t>
            </a:r>
            <a:r>
              <a:rPr lang="pt-BR" sz="2000" dirty="0"/>
              <a:t>de </a:t>
            </a:r>
            <a:r>
              <a:rPr lang="pt-BR" sz="2000" dirty="0" smtClean="0"/>
              <a:t>tubo).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5611" name="Espaço Reservado para Número de Slide 2"/>
          <p:cNvSpPr txBox="1">
            <a:spLocks/>
          </p:cNvSpPr>
          <p:nvPr/>
        </p:nvSpPr>
        <p:spPr bwMode="auto">
          <a:xfrm>
            <a:off x="6732240" y="648250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7311FC0-9812-4FCE-BB4B-CE8B64510FC2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23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549" y="5661248"/>
            <a:ext cx="1996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6600"/>
                </a:solidFill>
              </a:rPr>
              <a:t>Metodologia</a:t>
            </a:r>
            <a:endParaRPr lang="pt-BR" sz="2400" b="1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3482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3549" y="2870884"/>
            <a:ext cx="4262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6600"/>
                </a:solidFill>
              </a:rPr>
              <a:t>Foco da Metodologia</a:t>
            </a:r>
          </a:p>
          <a:p>
            <a:r>
              <a:rPr lang="pt-BR" sz="2400" b="1" dirty="0" smtClean="0">
                <a:solidFill>
                  <a:srgbClr val="669900"/>
                </a:solidFill>
              </a:rPr>
              <a:t>ABORDAGEM PREVENTIVA</a:t>
            </a:r>
            <a:endParaRPr lang="pt-BR" sz="2400" b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build="allAtOnce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o_slides_ofici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505056" cy="7056784"/>
          </a:xfrm>
          <a:prstGeom prst="rect">
            <a:avLst/>
          </a:prstGeom>
        </p:spPr>
      </p:pic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786" y="55466"/>
            <a:ext cx="7152106" cy="6802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7" name="Espaço Reservado para Número de Slide 2"/>
          <p:cNvSpPr txBox="1">
            <a:spLocks/>
          </p:cNvSpPr>
          <p:nvPr/>
        </p:nvSpPr>
        <p:spPr bwMode="auto">
          <a:xfrm>
            <a:off x="6804248" y="642603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A381598-B638-4ECD-8094-CF36CAE19CF4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24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ângulo 4"/>
          <p:cNvSpPr>
            <a:spLocks noChangeArrowheads="1"/>
          </p:cNvSpPr>
          <p:nvPr/>
        </p:nvSpPr>
        <p:spPr bwMode="auto">
          <a:xfrm>
            <a:off x="899592" y="4306888"/>
            <a:ext cx="6337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400" b="1" dirty="0"/>
              <a:t>MINIMIZAÇÃO DO DESPERDÍCIO </a:t>
            </a:r>
            <a:endParaRPr lang="tr-TR" sz="2400" b="1" dirty="0" smtClean="0"/>
          </a:p>
          <a:p>
            <a:r>
              <a:rPr lang="tr-TR" sz="2400" b="1" dirty="0" smtClean="0"/>
              <a:t>DE </a:t>
            </a:r>
            <a:r>
              <a:rPr lang="tr-TR" sz="3600" b="1" dirty="0">
                <a:solidFill>
                  <a:srgbClr val="669900"/>
                </a:solidFill>
              </a:rPr>
              <a:t>ÁGUA </a:t>
            </a:r>
            <a:r>
              <a:rPr lang="tr-TR" sz="2400" b="1" dirty="0"/>
              <a:t>NA PRODUÇÃO.</a:t>
            </a:r>
          </a:p>
        </p:txBody>
      </p:sp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o explicativo em elipse 13"/>
          <p:cNvSpPr/>
          <p:nvPr/>
        </p:nvSpPr>
        <p:spPr>
          <a:xfrm>
            <a:off x="827584" y="2780928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1192635" y="3090987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662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1B9907EF-124A-4D94-9495-7FAF49D350A4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25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3482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4" grpId="0" animBg="1"/>
      <p:bldP spid="15" grpId="0"/>
      <p:bldP spid="1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o explicativo em elipse 9"/>
          <p:cNvSpPr/>
          <p:nvPr/>
        </p:nvSpPr>
        <p:spPr>
          <a:xfrm>
            <a:off x="827584" y="2780928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3090987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686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9DD063F1-44A2-43D1-9DA3-6BD40392186E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26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3482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43711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MINIMIZAÇÃO DO DESPERDÍCIO DE </a:t>
            </a:r>
            <a:r>
              <a:rPr lang="tr-TR" sz="3600" b="1" dirty="0">
                <a:solidFill>
                  <a:srgbClr val="669900"/>
                </a:solidFill>
              </a:rPr>
              <a:t>ENERGIA </a:t>
            </a:r>
            <a:r>
              <a:rPr lang="tr-TR" sz="2400" b="1" dirty="0"/>
              <a:t>POR UNIDADE DE PRODUÇÃO.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4" grpId="0"/>
      <p:bldP spid="1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o explicativo em elipse 9"/>
          <p:cNvSpPr/>
          <p:nvPr/>
        </p:nvSpPr>
        <p:spPr>
          <a:xfrm>
            <a:off x="827584" y="2492896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2802955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710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2BF90837-6F1B-4ADB-B5E6-BEA057BE3A33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27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3482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028" y="4077072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MINIMIZAÇÃO DAS PERDAS DE </a:t>
            </a:r>
            <a:endParaRPr lang="tr-TR" sz="2400" b="1" dirty="0" smtClean="0"/>
          </a:p>
          <a:p>
            <a:r>
              <a:rPr lang="tr-TR" sz="3600" b="1" dirty="0" smtClean="0">
                <a:solidFill>
                  <a:srgbClr val="669900"/>
                </a:solidFill>
              </a:rPr>
              <a:t>MATÉRIA</a:t>
            </a:r>
            <a:r>
              <a:rPr lang="tr-TR" sz="3600" b="1" dirty="0">
                <a:solidFill>
                  <a:srgbClr val="669900"/>
                </a:solidFill>
              </a:rPr>
              <a:t>-PRIMA </a:t>
            </a:r>
            <a:r>
              <a:rPr lang="tr-TR" sz="2400" b="1" dirty="0"/>
              <a:t>POR UNIDADE DE PRODUÇÃO.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840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4" grpId="0"/>
      <p:bldP spid="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 explicativo em elipse 9"/>
          <p:cNvSpPr/>
          <p:nvPr/>
        </p:nvSpPr>
        <p:spPr>
          <a:xfrm>
            <a:off x="827584" y="2887875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3197934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734" name="Espaço Reservado para Número de Slide 2"/>
          <p:cNvSpPr txBox="1">
            <a:spLocks/>
          </p:cNvSpPr>
          <p:nvPr/>
        </p:nvSpPr>
        <p:spPr bwMode="auto">
          <a:xfrm>
            <a:off x="6660232" y="648250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3F3DC0A5-3C0E-4FFF-B7FD-DC36E2B07E9A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28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678697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313482" y="1807755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40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028" y="4472051"/>
            <a:ext cx="6424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MINIMIZAÇÃO DA GERAÇÃO DE </a:t>
            </a:r>
            <a:r>
              <a:rPr lang="tr-TR" sz="3600" b="1" dirty="0">
                <a:solidFill>
                  <a:srgbClr val="669900"/>
                </a:solidFill>
              </a:rPr>
              <a:t>RESÍDUOS</a:t>
            </a:r>
            <a:r>
              <a:rPr lang="tr-TR" sz="2400" b="1" dirty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5" grpId="0"/>
      <p:bldP spid="1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 explicativo em elipse 9"/>
          <p:cNvSpPr/>
          <p:nvPr/>
        </p:nvSpPr>
        <p:spPr>
          <a:xfrm>
            <a:off x="827584" y="2780928"/>
            <a:ext cx="1085198" cy="1080120"/>
          </a:xfrm>
          <a:prstGeom prst="wedgeEllipseCallout">
            <a:avLst>
              <a:gd name="adj1" fmla="val 48988"/>
              <a:gd name="adj2" fmla="val 88350"/>
            </a:avLst>
          </a:prstGeom>
          <a:solidFill>
            <a:srgbClr val="006600"/>
          </a:solidFill>
          <a:ln>
            <a:solidFill>
              <a:srgbClr val="6699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1192635" y="3090987"/>
            <a:ext cx="4270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lang="en-US" sz="3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58" name="Espaço Reservado para Número de Slide 2"/>
          <p:cNvSpPr txBox="1">
            <a:spLocks/>
          </p:cNvSpPr>
          <p:nvPr/>
        </p:nvSpPr>
        <p:spPr bwMode="auto">
          <a:xfrm>
            <a:off x="6732240" y="649661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E5791281-636F-48F8-B333-DAD9B4743C9C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29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365104"/>
            <a:ext cx="5396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MINIMIZAÇÃO DA </a:t>
            </a:r>
            <a:r>
              <a:rPr lang="tr-TR" sz="3600" b="1" dirty="0">
                <a:solidFill>
                  <a:srgbClr val="669900"/>
                </a:solidFill>
              </a:rPr>
              <a:t>POLUIÇÃO</a:t>
            </a:r>
            <a:r>
              <a:rPr lang="tr-TR" sz="2400" b="1" dirty="0"/>
              <a:t>.</a:t>
            </a: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313482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4028" y="573325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Foco </a:t>
            </a:r>
            <a:r>
              <a:rPr lang="pt-BR" sz="2800" b="1" dirty="0">
                <a:solidFill>
                  <a:srgbClr val="006600"/>
                </a:solidFill>
              </a:rPr>
              <a:t>das ações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51520" y="1988840"/>
            <a:ext cx="868826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3400" b="1" dirty="0">
                <a:ln w="50800"/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ATIVIDADE 01:</a:t>
            </a:r>
          </a:p>
          <a:p>
            <a:pPr algn="ctr">
              <a:defRPr/>
            </a:pPr>
            <a:endParaRPr lang="pt-BR" sz="34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4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FOCANDO O OLHAR NO </a:t>
            </a:r>
            <a:endParaRPr lang="pt-BR" sz="3400" b="1" dirty="0" smtClean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4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DESPERDÍCIO </a:t>
            </a:r>
            <a:r>
              <a:rPr lang="pt-BR" sz="34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GERADO NA EMPRESA COM AUXÍLIO DA METODOLOGIA</a:t>
            </a:r>
          </a:p>
          <a:p>
            <a:pPr algn="ctr">
              <a:defRPr/>
            </a:pPr>
            <a:endParaRPr lang="pt-BR" sz="34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06" name="Espaço Reservado para Número de Slide 2"/>
          <p:cNvSpPr txBox="1">
            <a:spLocks/>
          </p:cNvSpPr>
          <p:nvPr/>
        </p:nvSpPr>
        <p:spPr bwMode="auto">
          <a:xfrm>
            <a:off x="6732240" y="648250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D5166ED3-B3AF-4A97-934A-57867962A2A2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348880"/>
            <a:ext cx="86882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ATIVIDADE 02: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IDENTIFICANDO AS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FONTES </a:t>
            </a: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DESPERDÍCIO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MINHA EMPRESA</a:t>
            </a:r>
          </a:p>
        </p:txBody>
      </p:sp>
      <p:sp>
        <p:nvSpPr>
          <p:cNvPr id="32778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84984888-0FCA-4D81-9CC0-179B7452D7B1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30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348880"/>
            <a:ext cx="8688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ATIVIDADE 03: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6699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EXEMPLIFICANDO AS AÇÕES DE REDUÇÃO DE DESPERDÍCIO</a:t>
            </a:r>
          </a:p>
        </p:txBody>
      </p:sp>
      <p:sp>
        <p:nvSpPr>
          <p:cNvPr id="33802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DE59E19F-CEF1-4A5A-B157-B6E9F56A2B3F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852936"/>
            <a:ext cx="8688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QUAIS os RESULTADOS da aplicação desta Metodologia?</a:t>
            </a:r>
          </a:p>
        </p:txBody>
      </p:sp>
      <p:sp>
        <p:nvSpPr>
          <p:cNvPr id="34830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3936E382-6C93-4EE5-B4C7-BA774C3AF5A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tângulo de cantos arredondados 2"/>
          <p:cNvSpPr/>
          <p:nvPr/>
        </p:nvSpPr>
        <p:spPr>
          <a:xfrm>
            <a:off x="683568" y="2872857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70" name="Retângulo 3"/>
          <p:cNvSpPr>
            <a:spLocks noChangeArrowheads="1"/>
          </p:cNvSpPr>
          <p:nvPr/>
        </p:nvSpPr>
        <p:spPr bwMode="auto">
          <a:xfrm>
            <a:off x="827088" y="3016427"/>
            <a:ext cx="43926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Implementação de incentivos aos funcionários que conseguiram gerenciar o buffet com menos desperdício.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65% do de alimentos</a:t>
            </a:r>
            <a:r>
              <a:rPr lang="pt-BR" sz="2000" b="1" dirty="0"/>
              <a:t>, ou seja, 4.326kg de alimentos por dia.</a:t>
            </a:r>
          </a:p>
        </p:txBody>
      </p:sp>
      <p:pic>
        <p:nvPicPr>
          <p:cNvPr id="35855" name="Imagem 14" descr="revista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787" y="3283350"/>
            <a:ext cx="3383814" cy="225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Espaço Reservado para Número de Slide 2"/>
          <p:cNvSpPr txBox="1">
            <a:spLocks/>
          </p:cNvSpPr>
          <p:nvPr/>
        </p:nvSpPr>
        <p:spPr bwMode="auto">
          <a:xfrm>
            <a:off x="6876256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2CF04090-DEC6-4BC0-B922-11ACCC36F923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440809"/>
            <a:ext cx="4835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Alimentos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55576" y="5973558"/>
            <a:ext cx="394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>
                <a:solidFill>
                  <a:srgbClr val="006600"/>
                </a:solidFill>
              </a:rPr>
              <a:t>RESTAURANTES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070" grpId="0"/>
      <p:bldP spid="14" grpId="0"/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3140968"/>
            <a:ext cx="8064896" cy="27363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827584" y="3284984"/>
            <a:ext cx="4465141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Padronização dos principais ingredientes utilizados nos recheios das pizzas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R$ 6.500,00/mês</a:t>
            </a:r>
            <a:endParaRPr lang="en-US" sz="2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ea typeface="Times New Roman" pitchFamily="18" charset="0"/>
            </a:endParaRPr>
          </a:p>
        </p:txBody>
      </p:sp>
      <p:pic>
        <p:nvPicPr>
          <p:cNvPr id="36879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221" y="3346450"/>
            <a:ext cx="2916591" cy="234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Espaço Reservado para Número de Slide 2"/>
          <p:cNvSpPr txBox="1">
            <a:spLocks/>
          </p:cNvSpPr>
          <p:nvPr/>
        </p:nvSpPr>
        <p:spPr bwMode="auto">
          <a:xfrm>
            <a:off x="6660232" y="645333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F33A0EF9-C73E-4167-A52E-6643BA56CFD9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34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5629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de perdas com recheios das pizzas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6" y="5973558"/>
            <a:ext cx="32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PIZZARIAS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827583" y="3068960"/>
            <a:ext cx="4485779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</a:rPr>
              <a:t>Início da implantação de sistema para padronização dos ingredientes dos pães recheados. 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Times New Roman"/>
              </a:rPr>
              <a:t>13,19%</a:t>
            </a:r>
            <a:r>
              <a:rPr lang="pt-BR" sz="2000" dirty="0"/>
              <a:t> </a:t>
            </a:r>
            <a:endParaRPr lang="pt-BR" sz="2000" b="1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defRPr/>
            </a:pPr>
            <a:endParaRPr lang="pt-BR" sz="2000" b="1" dirty="0">
              <a:ea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R$ 546,16/mês</a:t>
            </a:r>
            <a:endParaRPr lang="en-US" sz="2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ea typeface="Times New Roman" pitchFamily="18" charset="0"/>
            </a:endParaRPr>
          </a:p>
        </p:txBody>
      </p:sp>
      <p:pic>
        <p:nvPicPr>
          <p:cNvPr id="37903" name="Picture 2" descr="DSC07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363" y="3205039"/>
            <a:ext cx="32908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6774CB74-1B31-434B-B6FB-96FC45A06324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35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5586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matérias-primas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6" y="5973558"/>
            <a:ext cx="3172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PADARIAS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90" name="Retângulo 3"/>
          <p:cNvSpPr>
            <a:spLocks noChangeArrowheads="1"/>
          </p:cNvSpPr>
          <p:nvPr/>
        </p:nvSpPr>
        <p:spPr bwMode="auto">
          <a:xfrm>
            <a:off x="827088" y="3068514"/>
            <a:ext cx="43926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Melhor planejamento das compras;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Realização de controle por meio de medições e indicadores de desperdício dos hortifrútis. 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10%</a:t>
            </a:r>
          </a:p>
        </p:txBody>
      </p:sp>
      <p:pic>
        <p:nvPicPr>
          <p:cNvPr id="38927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913" y="3141539"/>
            <a:ext cx="33909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5076056" y="4784301"/>
            <a:ext cx="352839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  <a:cs typeface="Times New Roman" pitchFamily="18" charset="0"/>
              </a:rPr>
              <a:t>Dono de Mercadinho da </a:t>
            </a:r>
            <a:r>
              <a:rPr lang="pt-BR" sz="1400" b="1" dirty="0" smtClean="0">
                <a:solidFill>
                  <a:srgbClr val="000000"/>
                </a:solidFill>
                <a:cs typeface="Times New Roman" pitchFamily="18" charset="0"/>
              </a:rPr>
              <a:t>Ceilândia-DF </a:t>
            </a:r>
            <a:r>
              <a:rPr lang="pt-BR" sz="1400" b="1" dirty="0">
                <a:solidFill>
                  <a:srgbClr val="000000"/>
                </a:solidFill>
                <a:cs typeface="Times New Roman" pitchFamily="18" charset="0"/>
              </a:rPr>
              <a:t>adotou práticas diárias que ajudaram a reduzir 10% dos custos. Fonte: Jornal Correio </a:t>
            </a:r>
            <a:r>
              <a:rPr lang="pt-BR" sz="1400" b="1" dirty="0" smtClean="0">
                <a:solidFill>
                  <a:srgbClr val="000000"/>
                </a:solidFill>
                <a:cs typeface="Times New Roman" pitchFamily="18" charset="0"/>
              </a:rPr>
              <a:t>Braziliense </a:t>
            </a:r>
            <a:r>
              <a:rPr lang="pt-BR" sz="1400" b="1" dirty="0">
                <a:solidFill>
                  <a:srgbClr val="000000"/>
                </a:solidFill>
                <a:cs typeface="Times New Roman" pitchFamily="18" charset="0"/>
              </a:rPr>
              <a:t>(20/09/2011)</a:t>
            </a:r>
            <a:endParaRPr lang="en-US" sz="2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57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29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0872D50D-6789-492B-8568-11ACEE747D14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36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7584" y="2440809"/>
            <a:ext cx="4474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Hortifrútis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3619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MERCADINHO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190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01080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4" name="Retângulo 14"/>
          <p:cNvSpPr>
            <a:spLocks noChangeArrowheads="1"/>
          </p:cNvSpPr>
          <p:nvPr/>
        </p:nvSpPr>
        <p:spPr bwMode="auto">
          <a:xfrm>
            <a:off x="827088" y="3044650"/>
            <a:ext cx="4286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Pequena redução das quantidades dos alimentos mais desperdiçados servidos no buffet;</a:t>
            </a:r>
          </a:p>
          <a:p>
            <a:pPr>
              <a:defRPr/>
            </a:pP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Substituição dos recipientes, por recipientes menores.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10%</a:t>
            </a:r>
          </a:p>
        </p:txBody>
      </p:sp>
      <p:pic>
        <p:nvPicPr>
          <p:cNvPr id="39951" name="Picture 2" descr="DSC06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3101800"/>
            <a:ext cx="34512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2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F6B85187-12A2-4AD1-83B0-D0962B15F5F8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37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36371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4802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alimentos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3305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POUSADAS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214" grpId="0"/>
      <p:bldP spid="15" grpId="0"/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3090620"/>
            <a:ext cx="8064896" cy="285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4" name="Retângulo 14"/>
          <p:cNvSpPr>
            <a:spLocks noChangeArrowheads="1"/>
          </p:cNvSpPr>
          <p:nvPr/>
        </p:nvSpPr>
        <p:spPr bwMode="auto">
          <a:xfrm>
            <a:off x="827584" y="3356992"/>
            <a:ext cx="43926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Compra e a utilização de 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dosadores/medidores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Estabelecimento de metas aos funcionários com gratificações.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- Elaboradas instruções normativas de padronização.</a:t>
            </a:r>
          </a:p>
        </p:txBody>
      </p:sp>
      <p:pic>
        <p:nvPicPr>
          <p:cNvPr id="40975" name="Picture 2" descr="DSC069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319" y="3329440"/>
            <a:ext cx="3204099" cy="240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9930182F-315C-4CE3-A83F-59F4EA3AE553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38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671596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609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produtos de limpeza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4355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BUFFET DE FESTAS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974" grpId="0"/>
      <p:bldP spid="15" grpId="0"/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827089" y="3068514"/>
            <a:ext cx="388892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 smtClean="0">
                <a:solidFill>
                  <a:srgbClr val="000000"/>
                </a:solidFill>
                <a:cs typeface="Times New Roman" pitchFamily="18" charset="0"/>
              </a:rPr>
              <a:t>38,32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% de produtos de limpeza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R$ 334,00/mês</a:t>
            </a:r>
          </a:p>
        </p:txBody>
      </p:sp>
      <p:pic>
        <p:nvPicPr>
          <p:cNvPr id="41998" name="Imagem 15" descr="revista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046289"/>
            <a:ext cx="38338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4716016" y="5641503"/>
            <a:ext cx="3818979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dirty="0">
                <a:solidFill>
                  <a:srgbClr val="000000"/>
                </a:solidFill>
                <a:cs typeface="Times New Roman" pitchFamily="18" charset="0"/>
              </a:rPr>
              <a:t>Revista Passo-a-Passo. Sebrae MG.</a:t>
            </a:r>
            <a:endParaRPr lang="en-US" sz="1200" dirty="0">
              <a:ln w="1905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57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001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D831ACD8-A443-494C-8C26-B77A7C0072B6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39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6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618122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2440809"/>
            <a:ext cx="609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produtos de limpeza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576" y="5973558"/>
            <a:ext cx="4355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BUFFET DE FESTAS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4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_slides_ofici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505056" cy="7056784"/>
          </a:xfrm>
          <a:prstGeom prst="rect">
            <a:avLst/>
          </a:prstGeom>
        </p:spPr>
      </p:pic>
      <p:sp>
        <p:nvSpPr>
          <p:cNvPr id="10" name="Espaço Reservado para Número de Slide 2"/>
          <p:cNvSpPr txBox="1">
            <a:spLocks/>
          </p:cNvSpPr>
          <p:nvPr/>
        </p:nvSpPr>
        <p:spPr bwMode="auto">
          <a:xfrm>
            <a:off x="7092280" y="6458005"/>
            <a:ext cx="187275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20C29128-19AB-4439-8EA9-A13A24B8937D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4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 t="-2" b="2"/>
          <a:stretch>
            <a:fillRect/>
          </a:stretch>
        </p:blipFill>
        <p:spPr bwMode="auto">
          <a:xfrm>
            <a:off x="611559" y="-69753"/>
            <a:ext cx="7841935" cy="70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683568" y="294660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827584" y="3090620"/>
            <a:ext cx="439248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defRPr/>
            </a:pPr>
            <a:r>
              <a:rPr lang="pt-BR" sz="2000" b="1" dirty="0"/>
              <a:t>A adoção do sistema de reuso de água em máquinas de lapidação.</a:t>
            </a: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70,5%, </a:t>
            </a:r>
            <a:r>
              <a:rPr lang="pt-BR" sz="2000" b="1" dirty="0"/>
              <a:t>ou seja,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168.000 litros </a:t>
            </a:r>
            <a:r>
              <a:rPr lang="pt-BR" sz="2000" b="1" dirty="0"/>
              <a:t>de água mensalmente.</a:t>
            </a:r>
            <a:endParaRPr lang="en-US" sz="2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57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23" name="Picture 2" descr="sistema de decant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210824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Espaço Reservado para Número de Slide 2"/>
          <p:cNvSpPr txBox="1">
            <a:spLocks/>
          </p:cNvSpPr>
          <p:nvPr/>
        </p:nvSpPr>
        <p:spPr bwMode="auto">
          <a:xfrm>
            <a:off x="6660232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A0B392C5-BDFE-4FD2-A2A4-60D6C8CE35EF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40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65822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4203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água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576" y="5973558"/>
            <a:ext cx="3452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VIDRAÇARIA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683567" y="3086958"/>
            <a:ext cx="4500413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Padronização do uso de xampu e condicionador para lavagem de cabelos de diferentes tamanhos. </a:t>
            </a:r>
            <a:endParaRPr lang="en-US" sz="2000" b="1" dirty="0"/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/>
              <a:t>15,75l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R$832,00/mês</a:t>
            </a:r>
            <a:endParaRPr lang="en-US" sz="2000" b="1" spc="1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50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122489"/>
            <a:ext cx="35766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2" name="Espaço Reservado para Número de Slide 2"/>
          <p:cNvSpPr txBox="1">
            <a:spLocks/>
          </p:cNvSpPr>
          <p:nvPr/>
        </p:nvSpPr>
        <p:spPr bwMode="auto">
          <a:xfrm>
            <a:off x="6732240" y="646839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C4FB61C6-2BF9-4C4B-BFB3-C01BCE3821F7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41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73843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6019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das perdas de xampu e condicionador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4265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SALÃO DE BELEZA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43388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827088" y="3086958"/>
            <a:ext cx="446001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Principal Ação: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-Redução de informativos copiados com uso de e-mails.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/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Desperdício:</a:t>
            </a:r>
            <a:r>
              <a:rPr lang="pt-BR" sz="2000" b="1" dirty="0"/>
              <a:t> 118Kg  de papéis.</a:t>
            </a: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R$1.025,93/mês</a:t>
            </a:r>
          </a:p>
        </p:txBody>
      </p:sp>
      <p:pic>
        <p:nvPicPr>
          <p:cNvPr id="46095" name="Picture 16" descr="DSC06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3212370"/>
            <a:ext cx="327183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Espaço Reservado para Número de Slide 2"/>
          <p:cNvSpPr txBox="1">
            <a:spLocks/>
          </p:cNvSpPr>
          <p:nvPr/>
        </p:nvSpPr>
        <p:spPr bwMode="auto">
          <a:xfrm>
            <a:off x="6732240" y="648250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F1B02F9B-BAD2-4A54-9EB3-CDDA77AE92DC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631491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427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de papel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3092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ESCOLAS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871440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8" name="Retângulo 14"/>
          <p:cNvSpPr>
            <a:spLocks noChangeArrowheads="1"/>
          </p:cNvSpPr>
          <p:nvPr/>
        </p:nvSpPr>
        <p:spPr bwMode="auto">
          <a:xfrm>
            <a:off x="827088" y="3015010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r>
              <a:rPr lang="pt-BR" sz="2000" dirty="0"/>
              <a:t>- </a:t>
            </a:r>
            <a:r>
              <a:rPr lang="pt-BR" sz="2000" b="1" dirty="0"/>
              <a:t>Maior controle na manipulação do THINER;</a:t>
            </a:r>
          </a:p>
          <a:p>
            <a:r>
              <a:rPr lang="pt-BR" sz="2000" b="1" dirty="0"/>
              <a:t>-Redução no volume de</a:t>
            </a:r>
          </a:p>
          <a:p>
            <a:r>
              <a:rPr lang="pt-BR" sz="2000" b="1" dirty="0"/>
              <a:t>THINER utilizado na limpeza pessoal.</a:t>
            </a:r>
          </a:p>
          <a:p>
            <a:r>
              <a:rPr lang="pt-BR" sz="2000" b="1" dirty="0"/>
              <a:t>-Reutilizar do THINER na</a:t>
            </a:r>
          </a:p>
          <a:p>
            <a:r>
              <a:rPr lang="pt-BR" sz="2000" b="1" dirty="0"/>
              <a:t>primeira limpeza dos</a:t>
            </a:r>
          </a:p>
          <a:p>
            <a:r>
              <a:rPr lang="pt-BR" sz="2000" b="1" dirty="0"/>
              <a:t>equipamentos.</a:t>
            </a:r>
          </a:p>
        </p:txBody>
      </p:sp>
      <p:pic>
        <p:nvPicPr>
          <p:cNvPr id="47119" name="Picture 2"/>
          <p:cNvPicPr>
            <a:picLocks noChangeAspect="1" noChangeArrowheads="1"/>
          </p:cNvPicPr>
          <p:nvPr/>
        </p:nvPicPr>
        <p:blipFill>
          <a:blip r:embed="rId2"/>
          <a:srcRect l="29105" t="24939" r="28658" b="21725"/>
          <a:stretch>
            <a:fillRect/>
          </a:stretch>
        </p:blipFill>
        <p:spPr bwMode="auto">
          <a:xfrm>
            <a:off x="4716463" y="3015010"/>
            <a:ext cx="38623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20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4E4BB582-888F-4289-9E00-ADCC941F7F9E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644859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440809"/>
            <a:ext cx="4189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THINER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973558"/>
            <a:ext cx="4340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OFICINA MECÂNICA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118" grpId="0"/>
      <p:bldP spid="15" grpId="0"/>
      <p:bldP spid="16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142" name="Picture 3" descr="DSC04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128839"/>
            <a:ext cx="341788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827090" y="3068514"/>
            <a:ext cx="424973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Redução do Desperdício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dirty="0"/>
              <a:t>32,5%, ou seja, 58,56 litros de THINER deixariam de ser comprados.</a:t>
            </a:r>
            <a:endParaRPr lang="pt-BR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endParaRPr 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R$ 351,36/mês</a:t>
            </a:r>
          </a:p>
        </p:txBody>
      </p:sp>
      <p:sp>
        <p:nvSpPr>
          <p:cNvPr id="48144" name="Espaço Reservado para Número de Slide 2"/>
          <p:cNvSpPr txBox="1">
            <a:spLocks/>
          </p:cNvSpPr>
          <p:nvPr/>
        </p:nvSpPr>
        <p:spPr bwMode="auto">
          <a:xfrm>
            <a:off x="6804248" y="649661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6C650709-3D60-4E54-84B5-EA00D64C708D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44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68496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4189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THINER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4340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>
                <a:solidFill>
                  <a:srgbClr val="006600"/>
                </a:solidFill>
              </a:rPr>
              <a:t>OFICINA MECÂNICA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5" grpId="0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683568" y="2924944"/>
            <a:ext cx="8064896" cy="30026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827088" y="3068514"/>
            <a:ext cx="439298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0000"/>
                </a:solidFill>
                <a:cs typeface="Times New Roman" pitchFamily="18" charset="0"/>
              </a:rPr>
              <a:t>Principais Ações: </a:t>
            </a:r>
          </a:p>
          <a:p>
            <a:pPr>
              <a:defRPr/>
            </a:pPr>
            <a:r>
              <a:rPr lang="pt-BR" b="1" dirty="0"/>
              <a:t>- Incentivos para a priorização do reaproveitamento dos retalhos de alumínio;</a:t>
            </a:r>
          </a:p>
          <a:p>
            <a:pPr>
              <a:defRPr/>
            </a:pPr>
            <a:r>
              <a:rPr lang="pt-BR" b="1" dirty="0"/>
              <a:t>- Reutilização dos retalhos, com a</a:t>
            </a:r>
          </a:p>
          <a:p>
            <a:pPr>
              <a:defRPr/>
            </a:pPr>
            <a:r>
              <a:rPr lang="pt-BR" b="1" dirty="0"/>
              <a:t>criação de um subproduto de retalhos de perfis.</a:t>
            </a:r>
          </a:p>
          <a:p>
            <a:pPr>
              <a:defRPr/>
            </a:pPr>
            <a:endParaRPr lang="pt-BR" sz="1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cs typeface="Times New Roman" pitchFamily="18" charset="0"/>
              </a:rPr>
              <a:t>Ganho econômico </a:t>
            </a:r>
            <a:r>
              <a:rPr lang="pt-BR" sz="20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t-BR" sz="2000" b="1" spc="1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R$3.953,75/mês</a:t>
            </a:r>
            <a:endParaRPr lang="pt-BR" sz="2500" b="1" dirty="0">
              <a:ln w="1905">
                <a:solidFill>
                  <a:srgbClr val="00660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67" name="Picture 2" descr="Sucata-Rajas-3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3160589"/>
            <a:ext cx="3363913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8" name="Espaço Reservado para Número de Slide 2"/>
          <p:cNvSpPr txBox="1">
            <a:spLocks/>
          </p:cNvSpPr>
          <p:nvPr/>
        </p:nvSpPr>
        <p:spPr bwMode="auto">
          <a:xfrm>
            <a:off x="6732240" y="645333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0A82CF89-E099-405B-B74C-1942182601D6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45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Conector de seta reta 15"/>
          <p:cNvCxnSpPr>
            <a:cxnSpLocks noChangeShapeType="1"/>
          </p:cNvCxnSpPr>
          <p:nvPr/>
        </p:nvCxnSpPr>
        <p:spPr bwMode="auto">
          <a:xfrm>
            <a:off x="466725" y="2584825"/>
            <a:ext cx="0" cy="368496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3528" y="1772816"/>
            <a:ext cx="8640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669900"/>
                </a:solidFill>
              </a:rPr>
              <a:t>5 Menos que São </a:t>
            </a:r>
            <a:r>
              <a:rPr lang="pt-BR" sz="2500" b="1" dirty="0" smtClean="0">
                <a:solidFill>
                  <a:srgbClr val="669900"/>
                </a:solidFill>
              </a:rPr>
              <a:t>Mais – Redução de Desperdício©®</a:t>
            </a:r>
            <a:endParaRPr lang="en-US" sz="2500" dirty="0">
              <a:solidFill>
                <a:srgbClr val="6699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2440809"/>
            <a:ext cx="5956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Redução do desperdício dos perfis de alumínio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576" y="5973558"/>
            <a:ext cx="3533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/>
              <a:t>Resultados – </a:t>
            </a:r>
            <a:r>
              <a:rPr lang="es-ES_tradnl" sz="2000" b="1" dirty="0" smtClean="0">
                <a:solidFill>
                  <a:srgbClr val="006600"/>
                </a:solidFill>
              </a:rPr>
              <a:t>METALURGIA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383" y="3429000"/>
            <a:ext cx="6235202" cy="29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F143E2B-0E2C-46D3-8C5A-316D0BC7D7F7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46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113" y="1700808"/>
            <a:ext cx="5029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Filme Didático da Metodologia SEBRAE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187624" y="220486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3" name="Isosceles Triangle 2">
            <a:hlinkClick r:id="rId3"/>
          </p:cNvPr>
          <p:cNvSpPr/>
          <p:nvPr/>
        </p:nvSpPr>
        <p:spPr>
          <a:xfrm rot="5400000">
            <a:off x="4577884" y="4719056"/>
            <a:ext cx="629918" cy="50799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276226" y="2348880"/>
            <a:ext cx="857367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ATIVIDADE 04:</a:t>
            </a:r>
            <a:endParaRPr lang="pt-BR" sz="4000" b="1" dirty="0">
              <a:ln w="50800"/>
              <a:solidFill>
                <a:srgbClr val="6699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pt-BR" sz="38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8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PROPONDO AÇÕES DE </a:t>
            </a:r>
          </a:p>
          <a:p>
            <a:pPr algn="ctr">
              <a:defRPr/>
            </a:pPr>
            <a:r>
              <a:rPr lang="pt-BR" sz="38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REDUÇÃO DE DESPERDÍCIO </a:t>
            </a:r>
          </a:p>
          <a:p>
            <a:pPr algn="ctr">
              <a:defRPr/>
            </a:pPr>
            <a:r>
              <a:rPr lang="pt-BR" sz="38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 MINHA EMPRESA</a:t>
            </a: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 bwMode="auto">
          <a:xfrm>
            <a:off x="6692136" y="646613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42787782-E669-4B2C-B29A-4F0F281C6B50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47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0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explicativo em elipse 10"/>
          <p:cNvSpPr/>
          <p:nvPr/>
        </p:nvSpPr>
        <p:spPr>
          <a:xfrm>
            <a:off x="6660232" y="1052736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251337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662896" y="2839568"/>
            <a:ext cx="77521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 que é </a:t>
            </a: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preciso fazer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para obter sucesso com aplicação da Metodologia?</a:t>
            </a:r>
          </a:p>
        </p:txBody>
      </p:sp>
      <p:sp>
        <p:nvSpPr>
          <p:cNvPr id="51214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42787782-E669-4B2C-B29A-4F0F281C6B50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48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62857" y="2134992"/>
            <a:ext cx="8688263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ATIVIDADE </a:t>
            </a:r>
            <a:r>
              <a:rPr lang="pt-BR" sz="4000" b="1" dirty="0">
                <a:ln w="50800"/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05: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38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QUAIS BARREIRAS DEVO ENFRENTAR PARA OBTER SUCESSO COM A METODOLOGIA? </a:t>
            </a:r>
          </a:p>
        </p:txBody>
      </p:sp>
      <p:sp>
        <p:nvSpPr>
          <p:cNvPr id="52234" name="Espaço Reservado para Número de Slide 2"/>
          <p:cNvSpPr txBox="1">
            <a:spLocks/>
          </p:cNvSpPr>
          <p:nvPr/>
        </p:nvSpPr>
        <p:spPr bwMode="auto">
          <a:xfrm>
            <a:off x="6732240" y="647565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C2B2C121-5F60-4F91-A571-C429510AA718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49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ângulo 4"/>
          <p:cNvSpPr>
            <a:spLocks noChangeArrowheads="1"/>
          </p:cNvSpPr>
          <p:nvPr/>
        </p:nvSpPr>
        <p:spPr bwMode="auto">
          <a:xfrm>
            <a:off x="276225" y="3411577"/>
            <a:ext cx="86882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QUAL o objetivo da Metodologia?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Texto explicativo em elipse 10"/>
          <p:cNvSpPr/>
          <p:nvPr/>
        </p:nvSpPr>
        <p:spPr>
          <a:xfrm>
            <a:off x="6660232" y="1484784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683385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158" name="Espaço Reservado para Número de Slide 2"/>
          <p:cNvSpPr txBox="1">
            <a:spLocks/>
          </p:cNvSpPr>
          <p:nvPr/>
        </p:nvSpPr>
        <p:spPr bwMode="auto">
          <a:xfrm>
            <a:off x="6614864" y="645333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FB481A88-413D-4AC9-ABF9-F27C1E1AE663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276225" y="2348880"/>
            <a:ext cx="86882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ATIVIDADE DE ENCERRAMENTO</a:t>
            </a:r>
          </a:p>
          <a:p>
            <a:pPr algn="ctr">
              <a:defRPr/>
            </a:pPr>
            <a:endParaRPr lang="pt-BR" sz="4000" b="1" dirty="0">
              <a:ln w="50800"/>
              <a:solidFill>
                <a:srgbClr val="6699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>
                <a:ln w="50800"/>
                <a:solidFill>
                  <a:srgbClr val="66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EM SÍNTESE...</a:t>
            </a:r>
          </a:p>
        </p:txBody>
      </p:sp>
      <p:sp>
        <p:nvSpPr>
          <p:cNvPr id="53258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73386568-4106-410F-8F9F-038BA6FABC24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50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tângulo 4"/>
          <p:cNvSpPr>
            <a:spLocks noChangeArrowheads="1"/>
          </p:cNvSpPr>
          <p:nvPr/>
        </p:nvSpPr>
        <p:spPr bwMode="auto">
          <a:xfrm>
            <a:off x="611561" y="3140968"/>
            <a:ext cx="47525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200" dirty="0"/>
              <a:t>A conta é simples: </a:t>
            </a:r>
          </a:p>
          <a:p>
            <a:endParaRPr lang="pt-BR" sz="2200" dirty="0"/>
          </a:p>
          <a:p>
            <a:r>
              <a:rPr lang="pt-BR" sz="2200" dirty="0"/>
              <a:t>1- Identificar e quantificar as perdas e os ganhos que </a:t>
            </a:r>
            <a:r>
              <a:rPr lang="pt-BR" sz="2200" dirty="0" smtClean="0"/>
              <a:t>se pode </a:t>
            </a:r>
            <a:r>
              <a:rPr lang="pt-BR" sz="2200" dirty="0"/>
              <a:t>obter; </a:t>
            </a:r>
            <a:endParaRPr lang="en-US" sz="2200" dirty="0"/>
          </a:p>
        </p:txBody>
      </p:sp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3212976"/>
            <a:ext cx="0" cy="3003674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282" name="Picture 2"/>
          <p:cNvPicPr>
            <a:picLocks noChangeAspect="1" noChangeArrowheads="1"/>
          </p:cNvPicPr>
          <p:nvPr/>
        </p:nvPicPr>
        <p:blipFill rotWithShape="1">
          <a:blip r:embed="rId2"/>
          <a:srcRect l="61365" t="1779" r="10226" b="50000"/>
          <a:stretch/>
        </p:blipFill>
        <p:spPr bwMode="auto">
          <a:xfrm>
            <a:off x="5815971" y="2369246"/>
            <a:ext cx="3194346" cy="40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Espaço Reservado para Número de Slide 2"/>
          <p:cNvSpPr txBox="1">
            <a:spLocks/>
          </p:cNvSpPr>
          <p:nvPr/>
        </p:nvSpPr>
        <p:spPr bwMode="auto">
          <a:xfrm>
            <a:off x="6804248" y="649661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F781534A-E75B-4638-A819-B7C6753A6294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51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5973558"/>
            <a:ext cx="1282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rgbClr val="006600"/>
                </a:solidFill>
              </a:rPr>
              <a:t>SÍNTESE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10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tângulo 4"/>
          <p:cNvSpPr>
            <a:spLocks noChangeArrowheads="1"/>
          </p:cNvSpPr>
          <p:nvPr/>
        </p:nvSpPr>
        <p:spPr bwMode="auto">
          <a:xfrm>
            <a:off x="683568" y="3068960"/>
            <a:ext cx="48245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A conta é simples: </a:t>
            </a:r>
          </a:p>
          <a:p>
            <a:endParaRPr lang="pt-BR" dirty="0"/>
          </a:p>
          <a:p>
            <a:r>
              <a:rPr lang="pt-BR" dirty="0"/>
              <a:t>2- Elaborar um plano de ação ambiental com as sugestões de redução de desperdício e impactos ambientais negativos;</a:t>
            </a:r>
          </a:p>
          <a:p>
            <a:endParaRPr lang="pt-BR" dirty="0"/>
          </a:p>
          <a:p>
            <a:r>
              <a:rPr lang="pt-BR" dirty="0"/>
              <a:t>3- Implementar as ações: aumentando a produtividade </a:t>
            </a:r>
            <a:r>
              <a:rPr lang="pt-BR" dirty="0" smtClean="0"/>
              <a:t>e o </a:t>
            </a:r>
            <a:r>
              <a:rPr lang="pt-BR" dirty="0"/>
              <a:t>lucro e reduzindo os impactos ambientais negativos.</a:t>
            </a:r>
            <a:endParaRPr lang="en-US" dirty="0"/>
          </a:p>
        </p:txBody>
      </p:sp>
      <p:pic>
        <p:nvPicPr>
          <p:cNvPr id="55306" name="Picture 2"/>
          <p:cNvPicPr>
            <a:picLocks noChangeAspect="1" noChangeArrowheads="1"/>
          </p:cNvPicPr>
          <p:nvPr/>
        </p:nvPicPr>
        <p:blipFill>
          <a:blip r:embed="rId2"/>
          <a:srcRect l="34659" t="54915" r="15909" b="4408"/>
          <a:stretch>
            <a:fillRect/>
          </a:stretch>
        </p:blipFill>
        <p:spPr bwMode="auto">
          <a:xfrm>
            <a:off x="5508104" y="3068960"/>
            <a:ext cx="3750028" cy="26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Espaço Reservado para Número de Slide 2"/>
          <p:cNvSpPr txBox="1">
            <a:spLocks/>
          </p:cNvSpPr>
          <p:nvPr/>
        </p:nvSpPr>
        <p:spPr bwMode="auto">
          <a:xfrm>
            <a:off x="6732240" y="649661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C4433CA2-6E0B-4B8B-93C6-9587BD0C4057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52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" name="Conector de seta reta 15"/>
          <p:cNvCxnSpPr>
            <a:cxnSpLocks noChangeShapeType="1"/>
          </p:cNvCxnSpPr>
          <p:nvPr/>
        </p:nvCxnSpPr>
        <p:spPr bwMode="auto">
          <a:xfrm flipH="1">
            <a:off x="466725" y="3140968"/>
            <a:ext cx="819" cy="3075682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611560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5973558"/>
            <a:ext cx="1282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rgbClr val="006600"/>
                </a:solidFill>
              </a:rPr>
              <a:t>SÍNTESE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build="allAtOnce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tângulo 4"/>
          <p:cNvSpPr>
            <a:spLocks noChangeArrowheads="1"/>
          </p:cNvSpPr>
          <p:nvPr/>
        </p:nvSpPr>
        <p:spPr bwMode="auto">
          <a:xfrm>
            <a:off x="34445" y="3284984"/>
            <a:ext cx="8640960" cy="246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ts val="25"/>
              </a:spcBef>
              <a:buFont typeface="Arial"/>
              <a:buChar char="•"/>
            </a:pPr>
            <a:r>
              <a:rPr lang="pt-BR" sz="2200" dirty="0"/>
              <a:t>Agora está mais claro como podemos </a:t>
            </a:r>
            <a:r>
              <a:rPr lang="pt-BR" sz="2200" dirty="0" smtClean="0"/>
              <a:t>relacionar </a:t>
            </a:r>
            <a:r>
              <a:rPr lang="pt-BR" sz="2200" dirty="0"/>
              <a:t>economia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err="1" smtClean="0"/>
              <a:t>x</a:t>
            </a:r>
            <a:r>
              <a:rPr lang="pt-BR" sz="2200" dirty="0" smtClean="0"/>
              <a:t> </a:t>
            </a:r>
            <a:r>
              <a:rPr lang="pt-BR" sz="2200" dirty="0"/>
              <a:t>meio ambiente, gerando mais competitividade, lucro e redução de impactos ambienteis negativos para a empresa?</a:t>
            </a:r>
            <a:r>
              <a:rPr lang="pt-BR" sz="2200" b="1" dirty="0"/>
              <a:t> </a:t>
            </a:r>
          </a:p>
          <a:p>
            <a:pPr marL="800100" lvl="1" indent="-342900">
              <a:spcBef>
                <a:spcPts val="25"/>
              </a:spcBef>
              <a:buFont typeface="Arial"/>
              <a:buChar char="•"/>
            </a:pPr>
            <a:endParaRPr lang="pt-BR" sz="2200" b="1" dirty="0"/>
          </a:p>
          <a:p>
            <a:pPr marL="800100" lvl="1" indent="-342900">
              <a:spcBef>
                <a:spcPts val="25"/>
              </a:spcBef>
              <a:buFont typeface="Arial"/>
              <a:buChar char="•"/>
            </a:pPr>
            <a:r>
              <a:rPr lang="pt-BR" sz="2200" dirty="0"/>
              <a:t>Conseguiram compreender melhor a Metodologia e o processo produtivo da empresa, como foco nos desperdícios, bem como os impactos positivos e negativos gerados?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1412776"/>
            <a:ext cx="223312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1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2082E33C-BCCB-4C55-824C-2C992B7C7B58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53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" name="Conector de seta reta 15"/>
          <p:cNvCxnSpPr>
            <a:cxnSpLocks noChangeShapeType="1"/>
          </p:cNvCxnSpPr>
          <p:nvPr/>
        </p:nvCxnSpPr>
        <p:spPr bwMode="auto">
          <a:xfrm>
            <a:off x="466725" y="3356992"/>
            <a:ext cx="1" cy="285965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611560" y="1988840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5949280"/>
            <a:ext cx="2374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rgbClr val="006600"/>
                </a:solidFill>
              </a:rPr>
              <a:t>ENCERRAMENTO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allAtOnce"/>
      <p:bldP spid="11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tângulo 4"/>
          <p:cNvSpPr>
            <a:spLocks noChangeArrowheads="1"/>
          </p:cNvSpPr>
          <p:nvPr/>
        </p:nvSpPr>
        <p:spPr bwMode="auto">
          <a:xfrm>
            <a:off x="107504" y="3284984"/>
            <a:ext cx="7884938" cy="25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ts val="25"/>
              </a:spcBef>
              <a:buFont typeface="Arial"/>
              <a:buChar char="•"/>
            </a:pPr>
            <a:r>
              <a:rPr lang="pt-BR" sz="2200" dirty="0"/>
              <a:t>Conseguiram </a:t>
            </a:r>
            <a:r>
              <a:rPr lang="pt-BR" sz="2200" dirty="0" smtClean="0"/>
              <a:t>refletir/criar </a:t>
            </a:r>
            <a:r>
              <a:rPr lang="pt-BR" sz="2200" dirty="0"/>
              <a:t>novas alternativas para redução de custos e impactos ambientais na Empresa? </a:t>
            </a:r>
          </a:p>
          <a:p>
            <a:pPr marL="800100" lvl="1" indent="-342900">
              <a:spcBef>
                <a:spcPts val="25"/>
              </a:spcBef>
              <a:buFont typeface="Arial"/>
              <a:buChar char="•"/>
            </a:pPr>
            <a:endParaRPr lang="pt-BR" sz="2200" b="1" dirty="0"/>
          </a:p>
          <a:p>
            <a:pPr marL="800100" lvl="1" indent="-342900">
              <a:spcBef>
                <a:spcPts val="25"/>
              </a:spcBef>
              <a:buFont typeface="Arial"/>
              <a:buChar char="•"/>
            </a:pPr>
            <a:r>
              <a:rPr lang="pt-BR" sz="2200" dirty="0"/>
              <a:t> </a:t>
            </a:r>
            <a:r>
              <a:rPr lang="pt-BR" sz="2400" dirty="0"/>
              <a:t>Acreditam que v</a:t>
            </a:r>
            <a:r>
              <a:rPr lang="pt-BR" sz="2200" dirty="0"/>
              <a:t>ão incorporar o gerenciamento ambiental responsável, implementado as ações para minimização do desperdício nas Empresas? </a:t>
            </a:r>
          </a:p>
          <a:p>
            <a:pPr marL="800100" lvl="1" indent="-342900">
              <a:spcBef>
                <a:spcPts val="25"/>
              </a:spcBef>
              <a:buFont typeface="Arial"/>
              <a:buChar char="•"/>
            </a:pPr>
            <a:endParaRPr lang="pt-BR" sz="2200" dirty="0"/>
          </a:p>
        </p:txBody>
      </p:sp>
      <p:sp>
        <p:nvSpPr>
          <p:cNvPr id="57355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42B1DCF3-2E7C-4475-98CE-15717AE22751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54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1412776"/>
            <a:ext cx="223312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ector de seta reta 15"/>
          <p:cNvCxnSpPr>
            <a:cxnSpLocks noChangeShapeType="1"/>
          </p:cNvCxnSpPr>
          <p:nvPr/>
        </p:nvCxnSpPr>
        <p:spPr bwMode="auto">
          <a:xfrm>
            <a:off x="466725" y="3356992"/>
            <a:ext cx="1" cy="2859658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611560" y="1988840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5949280"/>
            <a:ext cx="2374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rgbClr val="006600"/>
                </a:solidFill>
              </a:rPr>
              <a:t>ENCERRAMENTO</a:t>
            </a:r>
            <a:endParaRPr lang="es-ES_tradnl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77848"/>
            <a:ext cx="91090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1" name="Espaço Reservado para Número de Slide 2"/>
          <p:cNvSpPr txBox="1">
            <a:spLocks/>
          </p:cNvSpPr>
          <p:nvPr/>
        </p:nvSpPr>
        <p:spPr bwMode="auto">
          <a:xfrm>
            <a:off x="6804248" y="649661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7FE642F6-957F-4872-9699-8E5C5810A951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55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Espaço Reservado para Número de Slide 2"/>
          <p:cNvSpPr txBox="1">
            <a:spLocks/>
          </p:cNvSpPr>
          <p:nvPr/>
        </p:nvSpPr>
        <p:spPr bwMode="auto">
          <a:xfrm>
            <a:off x="673224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20D85197-D195-4E23-BE76-513EBEFDBB00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56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1355" y="3717032"/>
            <a:ext cx="412129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500" b="1" dirty="0">
                <a:solidFill>
                  <a:srgbClr val="006600"/>
                </a:solidFill>
              </a:rPr>
              <a:t>Obrigada!</a:t>
            </a:r>
            <a:endParaRPr lang="en-US" sz="6500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191683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pPr algn="ctr"/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639763" y="2852738"/>
            <a:ext cx="53721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</a:pPr>
            <a:r>
              <a:rPr lang="pt-BR" sz="2500" b="1"/>
              <a:t>A proposta é abordar a dimensão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</a:pPr>
            <a:r>
              <a:rPr lang="pt-BR" sz="2500" b="1"/>
              <a:t>ambiental a partir do aumento da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</a:pPr>
            <a:r>
              <a:rPr lang="pt-BR" sz="2500" b="1"/>
              <a:t>rentabilidade/lucratividade que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</a:pPr>
            <a:r>
              <a:rPr lang="pt-BR" sz="2500" b="1"/>
              <a:t>poderá ser obtido com a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</a:pPr>
            <a:r>
              <a:rPr lang="pt-BR" sz="2500" b="1"/>
              <a:t>diminuição  dos eventuais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</a:pPr>
            <a:r>
              <a:rPr lang="pt-BR" sz="2500" b="1"/>
              <a:t>desperdícios.</a:t>
            </a:r>
            <a:endParaRPr lang="pt-BR" sz="2000">
              <a:latin typeface="Arial Narrow" pitchFamily="34" charset="0"/>
            </a:endParaRPr>
          </a:p>
        </p:txBody>
      </p:sp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2"/>
          <a:srcRect l="51849" t="11723" r="4451" b="53929"/>
          <a:stretch>
            <a:fillRect/>
          </a:stretch>
        </p:blipFill>
        <p:spPr bwMode="auto">
          <a:xfrm>
            <a:off x="6660232" y="1412776"/>
            <a:ext cx="2179716" cy="16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2"/>
          <a:srcRect l="1234" t="62605" r="55215" b="2341"/>
          <a:stretch>
            <a:fillRect/>
          </a:stretch>
        </p:blipFill>
        <p:spPr bwMode="auto">
          <a:xfrm>
            <a:off x="6660232" y="3068960"/>
            <a:ext cx="2179716" cy="169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2"/>
          <a:srcRect l="52390" t="61491" r="1974" b="2341"/>
          <a:stretch>
            <a:fillRect/>
          </a:stretch>
        </p:blipFill>
        <p:spPr bwMode="auto">
          <a:xfrm>
            <a:off x="6660232" y="4725144"/>
            <a:ext cx="2179716" cy="16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1" name="Espaço Reservado para Número de Slide 2"/>
          <p:cNvSpPr txBox="1">
            <a:spLocks/>
          </p:cNvSpPr>
          <p:nvPr/>
        </p:nvSpPr>
        <p:spPr bwMode="auto">
          <a:xfrm>
            <a:off x="680424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45CD56B1-17C7-4F53-9F98-018390650A61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6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184482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400" b="1" dirty="0">
                <a:solidFill>
                  <a:srgbClr val="669900"/>
                </a:solidFill>
              </a:rPr>
              <a:t>Redução de Desperdício©®</a:t>
            </a:r>
            <a:endParaRPr lang="en-US" sz="2400" dirty="0">
              <a:solidFill>
                <a:srgbClr val="6699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580526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Objetivo</a:t>
            </a:r>
            <a:endParaRPr lang="en-US" sz="24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ângulo 4"/>
          <p:cNvSpPr>
            <a:spLocks noChangeArrowheads="1"/>
          </p:cNvSpPr>
          <p:nvPr/>
        </p:nvSpPr>
        <p:spPr bwMode="auto">
          <a:xfrm>
            <a:off x="276225" y="3411577"/>
            <a:ext cx="8688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SERÁ que existe desperdício </a:t>
            </a:r>
            <a:endParaRPr lang="pt-BR" sz="4000" b="1" dirty="0" smtClean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 </a:t>
            </a:r>
            <a:r>
              <a:rPr lang="pt-BR" sz="4000" b="1" dirty="0">
                <a:ln w="50800"/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minha Empresa?</a:t>
            </a:r>
            <a:endParaRPr lang="pt-BR" sz="3000" b="1" dirty="0">
              <a:ln w="50800"/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Texto explicativo em elipse 10"/>
          <p:cNvSpPr/>
          <p:nvPr/>
        </p:nvSpPr>
        <p:spPr>
          <a:xfrm>
            <a:off x="6660232" y="1484784"/>
            <a:ext cx="2309334" cy="1080120"/>
          </a:xfrm>
          <a:prstGeom prst="wedgeEllipseCallout">
            <a:avLst>
              <a:gd name="adj1" fmla="val -67864"/>
              <a:gd name="adj2" fmla="val 121095"/>
            </a:avLst>
          </a:prstGeom>
          <a:solidFill>
            <a:srgbClr val="005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7236296" y="1683385"/>
            <a:ext cx="10801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</a:p>
          <a:p>
            <a:pPr algn="ctr">
              <a:defRPr/>
            </a:pPr>
            <a:endParaRPr lang="pt-BR" sz="3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206" name="Espaço Reservado para Número de Slide 2"/>
          <p:cNvSpPr txBox="1">
            <a:spLocks/>
          </p:cNvSpPr>
          <p:nvPr/>
        </p:nvSpPr>
        <p:spPr bwMode="auto">
          <a:xfrm>
            <a:off x="6660232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EE4FE21B-16E6-4C09-8F6D-61614FE6C804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7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Rectangle 3"/>
          <p:cNvSpPr txBox="1">
            <a:spLocks noChangeArrowheads="1"/>
          </p:cNvSpPr>
          <p:nvPr/>
        </p:nvSpPr>
        <p:spPr bwMode="auto">
          <a:xfrm>
            <a:off x="683568" y="3068638"/>
            <a:ext cx="8505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sz="2500" dirty="0"/>
              <a:t> </a:t>
            </a:r>
            <a:r>
              <a:rPr lang="pt-BR" sz="2500" dirty="0"/>
              <a:t>Qualquer atividade gera impacto;</a:t>
            </a:r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2500" dirty="0"/>
              <a:t> Sem atividade não há </a:t>
            </a:r>
            <a:r>
              <a:rPr lang="pt-BR" sz="2500" dirty="0" smtClean="0"/>
              <a:t>emprego/renda;</a:t>
            </a:r>
            <a:endParaRPr lang="pt-BR" sz="2500" dirty="0"/>
          </a:p>
          <a:p>
            <a:pPr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2500" dirty="0"/>
              <a:t> O desenvolvimento é necessário, mas pode se dar de modo a impactar menos, ou </a:t>
            </a:r>
            <a:r>
              <a:rPr lang="pt-BR" sz="2500" dirty="0" smtClean="0"/>
              <a:t>seja, </a:t>
            </a:r>
            <a:r>
              <a:rPr lang="pt-BR" sz="2500" dirty="0"/>
              <a:t>acontecer de forma planejada – de modo a gerar menos impactos ambientais.</a:t>
            </a:r>
          </a:p>
        </p:txBody>
      </p:sp>
      <p:sp>
        <p:nvSpPr>
          <p:cNvPr id="9226" name="Espaço Reservado para Número de Slide 2"/>
          <p:cNvSpPr txBox="1">
            <a:spLocks/>
          </p:cNvSpPr>
          <p:nvPr/>
        </p:nvSpPr>
        <p:spPr bwMode="auto">
          <a:xfrm>
            <a:off x="6948488" y="64706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rgbClr val="FFFFFF"/>
                </a:solidFill>
                <a:latin typeface="Calibri" pitchFamily="34" charset="0"/>
              </a:rPr>
              <a:t>S</a:t>
            </a:r>
            <a:fld id="{19077BBA-83FD-4865-9814-BA3E9D8043F5}" type="slidenum">
              <a:rPr lang="pt-BR" sz="2000">
                <a:solidFill>
                  <a:srgbClr val="FFFFFF"/>
                </a:solidFill>
                <a:latin typeface="Calibri" pitchFamily="34" charset="0"/>
              </a:rPr>
              <a:pPr algn="r"/>
              <a:t>8</a:t>
            </a:fld>
            <a:endParaRPr lang="pt-B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5805264"/>
            <a:ext cx="20745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669900"/>
                </a:solidFill>
              </a:rPr>
              <a:t>Importância</a:t>
            </a:r>
            <a:endParaRPr lang="en-US" sz="2600" dirty="0">
              <a:solidFill>
                <a:srgbClr val="66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84482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9900"/>
                </a:solidFill>
              </a:rPr>
              <a:t>5 Menos que São Mais</a:t>
            </a:r>
          </a:p>
          <a:p>
            <a:r>
              <a:rPr lang="pt-BR" sz="2800" b="1" dirty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allAtOnce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de seta reta 15"/>
          <p:cNvCxnSpPr>
            <a:cxnSpLocks noChangeShapeType="1"/>
          </p:cNvCxnSpPr>
          <p:nvPr/>
        </p:nvCxnSpPr>
        <p:spPr bwMode="auto">
          <a:xfrm>
            <a:off x="466725" y="2571750"/>
            <a:ext cx="0" cy="3644900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prstDash val="sysDot"/>
            <a:round/>
            <a:headEnd/>
            <a:tailEnd type="arrow" w="med" len="med"/>
          </a:ln>
          <a:effectLst>
            <a:outerShdw dist="17961" dir="27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3710" y="2852936"/>
            <a:ext cx="77787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b="1" dirty="0"/>
              <a:t>Consumo:</a:t>
            </a:r>
            <a:r>
              <a:rPr lang="pt-BR" dirty="0"/>
              <a:t> Uso + desperdício</a:t>
            </a:r>
            <a:r>
              <a:rPr lang="pt-BR" dirty="0" smtClean="0"/>
              <a:t>.</a:t>
            </a:r>
            <a:endParaRPr lang="en-US" b="1" dirty="0"/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b="1" dirty="0"/>
              <a:t>Uso:</a:t>
            </a:r>
            <a:r>
              <a:rPr lang="pt-BR" dirty="0"/>
              <a:t> Consumo de insumos e matérias-primas</a:t>
            </a:r>
            <a:r>
              <a:rPr lang="pt-BR" dirty="0" smtClean="0"/>
              <a:t>.</a:t>
            </a:r>
            <a:endParaRPr lang="en-US" b="1" dirty="0"/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b="1" dirty="0"/>
              <a:t>Desperdício: </a:t>
            </a:r>
            <a:r>
              <a:rPr lang="pt-BR" dirty="0"/>
              <a:t>Inerente aos processos - são os produtos não desejados. Os resíduos de qualquer sistema produtivo só pode ser proveniente das matérias-primas ou insumos de produção utilizadas no processo</a:t>
            </a:r>
            <a:r>
              <a:rPr lang="pt-BR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pt-BR" b="1" dirty="0"/>
              <a:t>Perdas: </a:t>
            </a:r>
            <a:r>
              <a:rPr lang="pt-BR" dirty="0"/>
              <a:t>Oportunidades de melhoria no planejamento, no processo de compra e venda, na estocagem de materiais etc.</a:t>
            </a:r>
          </a:p>
          <a:p>
            <a:pPr algn="r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1600" dirty="0" smtClean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1600" dirty="0"/>
          </a:p>
          <a:p>
            <a:pPr lv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pt-BR" sz="1600" dirty="0"/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16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pt-BR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50" name="Espaço Reservado para Número de Slide 2"/>
          <p:cNvSpPr txBox="1">
            <a:spLocks/>
          </p:cNvSpPr>
          <p:nvPr/>
        </p:nvSpPr>
        <p:spPr bwMode="auto">
          <a:xfrm>
            <a:off x="6948488" y="64706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fld id="{6B44A3D1-1AC4-449B-BE1B-C254DA8C391C}" type="slidenum">
              <a:rPr lang="pt-BR" sz="2000">
                <a:solidFill>
                  <a:schemeClr val="bg1"/>
                </a:solidFill>
                <a:latin typeface="Calibri" pitchFamily="34" charset="0"/>
              </a:rPr>
              <a:pPr algn="r"/>
              <a:t>9</a:t>
            </a:fld>
            <a:endParaRPr lang="pt-B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70080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9900"/>
                </a:solidFill>
              </a:rPr>
              <a:t>5 Menos que São </a:t>
            </a:r>
            <a:r>
              <a:rPr lang="pt-BR" sz="2800" b="1" dirty="0" smtClean="0">
                <a:solidFill>
                  <a:srgbClr val="669900"/>
                </a:solidFill>
              </a:rPr>
              <a:t>Mais</a:t>
            </a:r>
          </a:p>
          <a:p>
            <a:r>
              <a:rPr lang="pt-BR" sz="2800" b="1" dirty="0" smtClean="0">
                <a:solidFill>
                  <a:srgbClr val="669900"/>
                </a:solidFill>
              </a:rPr>
              <a:t>Redução de Desperdício©®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5883081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69900"/>
                </a:solidFill>
              </a:rPr>
              <a:t>Definições</a:t>
            </a:r>
            <a:endParaRPr lang="en-US" sz="28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1834</Words>
  <Application>Microsoft Macintosh PowerPoint</Application>
  <PresentationFormat>On-screen Show (4:3)</PresentationFormat>
  <Paragraphs>439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catharina</dc:creator>
  <cp:lastModifiedBy>Chica Magalhães</cp:lastModifiedBy>
  <cp:revision>456</cp:revision>
  <dcterms:created xsi:type="dcterms:W3CDTF">2007-07-06T00:01:48Z</dcterms:created>
  <dcterms:modified xsi:type="dcterms:W3CDTF">2012-06-10T02:42:22Z</dcterms:modified>
</cp:coreProperties>
</file>