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950" r:id="rId2"/>
    <p:sldId id="949" r:id="rId3"/>
    <p:sldId id="829" r:id="rId4"/>
    <p:sldId id="842" r:id="rId5"/>
    <p:sldId id="966" r:id="rId6"/>
    <p:sldId id="967" r:id="rId7"/>
    <p:sldId id="968" r:id="rId8"/>
    <p:sldId id="969" r:id="rId9"/>
    <p:sldId id="970" r:id="rId10"/>
    <p:sldId id="848" r:id="rId11"/>
    <p:sldId id="954" r:id="rId12"/>
    <p:sldId id="849" r:id="rId13"/>
    <p:sldId id="824" r:id="rId14"/>
    <p:sldId id="744" r:id="rId15"/>
    <p:sldId id="971" r:id="rId16"/>
    <p:sldId id="684" r:id="rId17"/>
    <p:sldId id="689" r:id="rId18"/>
    <p:sldId id="692" r:id="rId19"/>
    <p:sldId id="714" r:id="rId20"/>
    <p:sldId id="852" r:id="rId21"/>
    <p:sldId id="854" r:id="rId22"/>
    <p:sldId id="962" r:id="rId23"/>
    <p:sldId id="963" r:id="rId24"/>
    <p:sldId id="964" r:id="rId25"/>
    <p:sldId id="965" r:id="rId26"/>
    <p:sldId id="901" r:id="rId27"/>
    <p:sldId id="749" r:id="rId28"/>
    <p:sldId id="751" r:id="rId29"/>
    <p:sldId id="961" r:id="rId30"/>
    <p:sldId id="857" r:id="rId31"/>
    <p:sldId id="716" r:id="rId32"/>
    <p:sldId id="717" r:id="rId33"/>
    <p:sldId id="718" r:id="rId34"/>
    <p:sldId id="719" r:id="rId35"/>
    <p:sldId id="862" r:id="rId36"/>
    <p:sldId id="868" r:id="rId37"/>
    <p:sldId id="973" r:id="rId38"/>
    <p:sldId id="974" r:id="rId39"/>
    <p:sldId id="977" r:id="rId40"/>
    <p:sldId id="975" r:id="rId41"/>
    <p:sldId id="978" r:id="rId42"/>
    <p:sldId id="976" r:id="rId43"/>
    <p:sldId id="972" r:id="rId44"/>
    <p:sldId id="919" r:id="rId45"/>
    <p:sldId id="921" r:id="rId46"/>
    <p:sldId id="923" r:id="rId47"/>
    <p:sldId id="924" r:id="rId48"/>
    <p:sldId id="925" r:id="rId49"/>
    <p:sldId id="926" r:id="rId50"/>
    <p:sldId id="927" r:id="rId51"/>
    <p:sldId id="928" r:id="rId52"/>
    <p:sldId id="932" r:id="rId53"/>
    <p:sldId id="933" r:id="rId54"/>
    <p:sldId id="934" r:id="rId55"/>
    <p:sldId id="935" r:id="rId56"/>
    <p:sldId id="938" r:id="rId57"/>
    <p:sldId id="939" r:id="rId58"/>
    <p:sldId id="905" r:id="rId59"/>
    <p:sldId id="956" r:id="rId60"/>
    <p:sldId id="957" r:id="rId61"/>
    <p:sldId id="874" r:id="rId62"/>
    <p:sldId id="827" r:id="rId6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FF"/>
    <a:srgbClr val="006600"/>
    <a:srgbClr val="669900"/>
    <a:srgbClr val="000000"/>
    <a:srgbClr val="008000"/>
    <a:srgbClr val="005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0" autoAdjust="0"/>
  </p:normalViewPr>
  <p:slideViewPr>
    <p:cSldViewPr snapToGrid="0">
      <p:cViewPr>
        <p:scale>
          <a:sx n="90" d="100"/>
          <a:sy n="90" d="100"/>
        </p:scale>
        <p:origin x="-148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BF02B9-9135-4B20-B544-E7BD9FA40DFD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15EAD6F-F5B6-4B50-B5A3-606BFF864E6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431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E3EF3D-634A-40F8-B812-A758EE3FBC4A}" type="slidenum">
              <a:rPr lang="pt-BR" smtClean="0">
                <a:latin typeface="Arial" charset="0"/>
                <a:cs typeface="Arial" charset="0"/>
              </a:rPr>
              <a:pPr/>
              <a:t>1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A55B47-9997-4C8A-830C-DF424BF1E96C}" type="slidenum">
              <a:rPr lang="pt-BR" smtClean="0">
                <a:latin typeface="Arial" charset="0"/>
                <a:cs typeface="Arial" charset="0"/>
              </a:rPr>
              <a:pPr/>
              <a:t>25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5C42AD-8E29-40FC-B8D1-C2129294D5FF}" type="slidenum">
              <a:rPr lang="pt-BR" smtClean="0">
                <a:latin typeface="Arial" charset="0"/>
                <a:cs typeface="Arial" charset="0"/>
              </a:rPr>
              <a:pPr/>
              <a:t>36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A05C60-24EA-4D97-A974-E0866228E1CB}" type="slidenum">
              <a:rPr lang="pt-BR" smtClean="0">
                <a:latin typeface="Arial" charset="0"/>
                <a:cs typeface="Arial" charset="0"/>
              </a:rPr>
              <a:pPr/>
              <a:t>58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A83768-1231-483C-8840-21615A7F883D}" type="slidenum">
              <a:rPr lang="pt-BR" smtClean="0">
                <a:latin typeface="Arial" charset="0"/>
                <a:cs typeface="Arial" charset="0"/>
              </a:rPr>
              <a:pPr/>
              <a:t>62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95E2A-9E6D-4D09-BB1A-8A9FC5899653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03B1-0797-446B-8F8E-B4CD75ECE60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78172-2A96-4B7E-B0B8-54F587900894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8C374-6DFC-4455-A515-406F21DCFCF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8344-F825-4BC9-BC18-92FC7908AF1C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D517E-D633-4B81-8C73-A3D2BEAB986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F1028-B0A2-4D2D-B015-025938B716CF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A709A-7861-4BFB-B697-6440915A242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B10A4-906D-40AE-8135-FA0D4D59F860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C0FC4-C1B6-4A29-A439-88061072601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2D54B-DA3B-48A3-9BF0-D5FC9A09F758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96607-0745-425D-A8F6-DD4F03F0E87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4F480-016F-4630-9297-2DBC99654C13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BFDBC-408E-4906-A061-D8EBB777E45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70027-D055-4973-8B6B-488DC2041D7C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7DDC7-49C1-4E8D-B6C1-86F1F8D4631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D4D9F-D229-4A6F-B62C-077FCF81CAEF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39AA5-69FE-41A9-8DAF-25BE21D982E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86F91-2A4C-4F91-946B-9F422EEA31DE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EFB84-722A-4A40-99EF-F7A00BA095E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8273-5A02-4EAD-AC97-7B0BA5751FAE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36233-5185-4DC1-8473-45DE0CD980B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_slides_palestr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95536" y="116632"/>
            <a:ext cx="2376934" cy="67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14"/>
          <a:srcRect l="-53006" t="-1" r="53006" b="-16210"/>
          <a:stretch/>
        </p:blipFill>
        <p:spPr bwMode="auto">
          <a:xfrm>
            <a:off x="6732240" y="6453336"/>
            <a:ext cx="1438330" cy="47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hyperlink" Target="http://arquivos.grupoinforme.com.br/clientes/sebrae/publicacoes/5_menos_mais/video_2_5_menos_mais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hyperlink" Target="http://arquivos.grupoinforme.com.br/clientes/sebrae/publicacoes/5_menos_mais/video_1_5_menos.wmv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25731" y="2197172"/>
            <a:ext cx="919022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dirty="0" smtClean="0"/>
              <a:t>PALESTRA GERENCIAL</a:t>
            </a:r>
            <a:endParaRPr lang="en-US" sz="3200" b="1" dirty="0"/>
          </a:p>
          <a:p>
            <a:pPr algn="ctr"/>
            <a:endParaRPr lang="en-US" sz="3600" b="1" dirty="0" smtClean="0">
              <a:solidFill>
                <a:srgbClr val="006600"/>
              </a:solidFill>
            </a:endParaRPr>
          </a:p>
          <a:p>
            <a:pPr algn="ctr"/>
            <a:endParaRPr lang="en-US" sz="3600" b="1" dirty="0">
              <a:solidFill>
                <a:srgbClr val="006600"/>
              </a:solidFill>
            </a:endParaRPr>
          </a:p>
          <a:p>
            <a:pPr algn="ctr"/>
            <a:r>
              <a:rPr lang="pt-BR" sz="3600" b="1" dirty="0" smtClean="0">
                <a:solidFill>
                  <a:srgbClr val="006600"/>
                </a:solidFill>
              </a:rPr>
              <a:t>5 </a:t>
            </a:r>
            <a:r>
              <a:rPr lang="pt-BR" sz="3600" b="1" dirty="0">
                <a:solidFill>
                  <a:srgbClr val="006600"/>
                </a:solidFill>
              </a:rPr>
              <a:t>Menos que São </a:t>
            </a:r>
            <a:r>
              <a:rPr lang="pt-BR" sz="3600" b="1" dirty="0" smtClean="0">
                <a:solidFill>
                  <a:srgbClr val="006600"/>
                </a:solidFill>
              </a:rPr>
              <a:t>Mais</a:t>
            </a:r>
          </a:p>
          <a:p>
            <a:pPr algn="ctr"/>
            <a:r>
              <a:rPr lang="pt-BR" sz="3600" b="1" dirty="0" smtClean="0">
                <a:solidFill>
                  <a:srgbClr val="669900"/>
                </a:solidFill>
              </a:rPr>
              <a:t>Redução </a:t>
            </a:r>
            <a:r>
              <a:rPr lang="pt-BR" sz="3600" b="1" dirty="0">
                <a:solidFill>
                  <a:srgbClr val="669900"/>
                </a:solidFill>
              </a:rPr>
              <a:t>de Desperdício©®</a:t>
            </a:r>
          </a:p>
          <a:p>
            <a:pPr algn="ctr"/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2055" name="Espaço Reservado para Número de Slide 2"/>
          <p:cNvSpPr txBox="1">
            <a:spLocks/>
          </p:cNvSpPr>
          <p:nvPr/>
        </p:nvSpPr>
        <p:spPr bwMode="auto">
          <a:xfrm>
            <a:off x="6974697" y="6422320"/>
            <a:ext cx="18457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Calibri" pitchFamily="34" charset="0"/>
              </a:rPr>
              <a:t>S01</a:t>
            </a:r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tângulo 4"/>
          <p:cNvSpPr>
            <a:spLocks noChangeArrowheads="1"/>
          </p:cNvSpPr>
          <p:nvPr/>
        </p:nvSpPr>
        <p:spPr bwMode="auto">
          <a:xfrm>
            <a:off x="35496" y="3411576"/>
            <a:ext cx="90364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lvl="1" algn="ctr">
              <a:defRPr/>
            </a:pPr>
            <a:r>
              <a:rPr lang="en-US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lang="pt-BR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UAL o objetivo da Metodologia?</a:t>
            </a:r>
            <a:endParaRPr lang="pt-BR" sz="3000" b="1" dirty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Texto explicativo em elipse 10"/>
          <p:cNvSpPr/>
          <p:nvPr/>
        </p:nvSpPr>
        <p:spPr>
          <a:xfrm>
            <a:off x="6660232" y="1484784"/>
            <a:ext cx="2309334" cy="1080120"/>
          </a:xfrm>
          <a:prstGeom prst="wedgeEllipseCallout">
            <a:avLst>
              <a:gd name="adj1" fmla="val -67864"/>
              <a:gd name="adj2" fmla="val 121095"/>
            </a:avLst>
          </a:prstGeom>
          <a:solidFill>
            <a:srgbClr val="005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ângulo 4"/>
          <p:cNvSpPr>
            <a:spLocks noChangeArrowheads="1"/>
          </p:cNvSpPr>
          <p:nvPr/>
        </p:nvSpPr>
        <p:spPr bwMode="auto">
          <a:xfrm>
            <a:off x="7236296" y="1683385"/>
            <a:ext cx="108012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</a:p>
          <a:p>
            <a:pPr algn="ctr">
              <a:defRPr/>
            </a:pPr>
            <a:endParaRPr lang="pt-BR" sz="3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206" name="Espaço Reservado para Número de Slide 2"/>
          <p:cNvSpPr txBox="1">
            <a:spLocks/>
          </p:cNvSpPr>
          <p:nvPr/>
        </p:nvSpPr>
        <p:spPr bwMode="auto">
          <a:xfrm>
            <a:off x="6716676" y="642366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EE4FE21B-16E6-4C09-8F6D-61614FE6C804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10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de seta reta 15"/>
          <p:cNvCxnSpPr>
            <a:cxnSpLocks noChangeShapeType="1"/>
          </p:cNvCxnSpPr>
          <p:nvPr/>
        </p:nvCxnSpPr>
        <p:spPr bwMode="auto">
          <a:xfrm>
            <a:off x="466725" y="2996952"/>
            <a:ext cx="0" cy="3219698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639763" y="2924944"/>
            <a:ext cx="544440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</a:pPr>
            <a:r>
              <a:rPr lang="pt-BR" sz="2500" dirty="0"/>
              <a:t>A proposta é abordar a </a:t>
            </a:r>
            <a:r>
              <a:rPr lang="pt-BR" sz="2500" dirty="0" smtClean="0"/>
              <a:t>dimensão ambiental </a:t>
            </a:r>
            <a:r>
              <a:rPr lang="pt-BR" sz="2500" dirty="0"/>
              <a:t>a partir do aumento </a:t>
            </a:r>
            <a:r>
              <a:rPr lang="pt-BR" sz="2500" dirty="0" smtClean="0"/>
              <a:t>da rentabilidade</a:t>
            </a:r>
            <a:r>
              <a:rPr lang="pt-BR" sz="2500" dirty="0"/>
              <a:t>/lucratividade que </a:t>
            </a:r>
            <a:r>
              <a:rPr lang="pt-BR" sz="2500" dirty="0" smtClean="0"/>
              <a:t>poderá </a:t>
            </a:r>
            <a:r>
              <a:rPr lang="pt-BR" sz="2500" dirty="0"/>
              <a:t>ser obtido com </a:t>
            </a:r>
            <a:r>
              <a:rPr lang="pt-BR" sz="2500" dirty="0" smtClean="0"/>
              <a:t>a diminuição  </a:t>
            </a:r>
            <a:r>
              <a:rPr lang="pt-BR" sz="2500" dirty="0"/>
              <a:t>dos eventuais </a:t>
            </a:r>
            <a:r>
              <a:rPr lang="pt-BR" sz="2500" dirty="0" smtClean="0"/>
              <a:t>desperdícios</a:t>
            </a:r>
            <a:r>
              <a:rPr lang="pt-BR" sz="2500" dirty="0"/>
              <a:t>.</a:t>
            </a:r>
            <a:endParaRPr lang="pt-BR" sz="2000" dirty="0">
              <a:latin typeface="Arial Narrow" pitchFamily="34" charset="0"/>
            </a:endParaRPr>
          </a:p>
        </p:txBody>
      </p:sp>
      <p:pic>
        <p:nvPicPr>
          <p:cNvPr id="7178" name="Picture 3"/>
          <p:cNvPicPr>
            <a:picLocks noChangeAspect="1" noChangeArrowheads="1"/>
          </p:cNvPicPr>
          <p:nvPr/>
        </p:nvPicPr>
        <p:blipFill>
          <a:blip r:embed="rId2"/>
          <a:srcRect l="51849" t="11723" r="4451" b="53929"/>
          <a:stretch>
            <a:fillRect/>
          </a:stretch>
        </p:blipFill>
        <p:spPr bwMode="auto">
          <a:xfrm>
            <a:off x="6660232" y="1340768"/>
            <a:ext cx="2179716" cy="165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3"/>
          <p:cNvPicPr>
            <a:picLocks noChangeAspect="1" noChangeArrowheads="1"/>
          </p:cNvPicPr>
          <p:nvPr/>
        </p:nvPicPr>
        <p:blipFill>
          <a:blip r:embed="rId2"/>
          <a:srcRect l="1234" t="62605" r="55215" b="2341"/>
          <a:stretch>
            <a:fillRect/>
          </a:stretch>
        </p:blipFill>
        <p:spPr bwMode="auto">
          <a:xfrm>
            <a:off x="6660232" y="2996952"/>
            <a:ext cx="2179716" cy="169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3"/>
          <p:cNvPicPr>
            <a:picLocks noChangeAspect="1" noChangeArrowheads="1"/>
          </p:cNvPicPr>
          <p:nvPr/>
        </p:nvPicPr>
        <p:blipFill>
          <a:blip r:embed="rId2"/>
          <a:srcRect l="52390" t="61491" r="1974" b="2341"/>
          <a:stretch>
            <a:fillRect/>
          </a:stretch>
        </p:blipFill>
        <p:spPr bwMode="auto">
          <a:xfrm>
            <a:off x="6660232" y="4653136"/>
            <a:ext cx="2179716" cy="167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1" name="Espaço Reservado para Número de Slide 2"/>
          <p:cNvSpPr txBox="1">
            <a:spLocks/>
          </p:cNvSpPr>
          <p:nvPr/>
        </p:nvSpPr>
        <p:spPr bwMode="auto">
          <a:xfrm>
            <a:off x="6747804" y="642511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45CD56B1-17C7-4F53-9F98-018390650A61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11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568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400" b="1" dirty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5805264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669900"/>
                </a:solidFill>
              </a:rPr>
              <a:t>Objetivo</a:t>
            </a:r>
            <a:endParaRPr lang="en-US" sz="24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explicativo em elipse 10"/>
          <p:cNvSpPr/>
          <p:nvPr/>
        </p:nvSpPr>
        <p:spPr>
          <a:xfrm>
            <a:off x="6660232" y="1250291"/>
            <a:ext cx="2309334" cy="1080120"/>
          </a:xfrm>
          <a:prstGeom prst="wedgeEllipseCallout">
            <a:avLst>
              <a:gd name="adj1" fmla="val -67864"/>
              <a:gd name="adj2" fmla="val 121095"/>
            </a:avLst>
          </a:prstGeom>
          <a:solidFill>
            <a:srgbClr val="005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ângulo 4"/>
          <p:cNvSpPr>
            <a:spLocks noChangeArrowheads="1"/>
          </p:cNvSpPr>
          <p:nvPr/>
        </p:nvSpPr>
        <p:spPr bwMode="auto">
          <a:xfrm>
            <a:off x="7236296" y="1448892"/>
            <a:ext cx="108012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</a:p>
          <a:p>
            <a:pPr algn="ctr">
              <a:defRPr/>
            </a:pPr>
            <a:endParaRPr lang="pt-BR" sz="3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etângulo 4"/>
          <p:cNvSpPr>
            <a:spLocks noChangeArrowheads="1"/>
          </p:cNvSpPr>
          <p:nvPr/>
        </p:nvSpPr>
        <p:spPr bwMode="auto">
          <a:xfrm>
            <a:off x="455737" y="2951713"/>
            <a:ext cx="82207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36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SERÁ que existe desperdício </a:t>
            </a:r>
          </a:p>
          <a:p>
            <a:pPr algn="ctr">
              <a:defRPr/>
            </a:pPr>
            <a:r>
              <a:rPr lang="pt-BR" sz="36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 minha empresa?</a:t>
            </a:r>
            <a:endParaRPr lang="pt-BR" sz="3600" b="1" dirty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278" name="Espaço Reservado para Número de Slide 2"/>
          <p:cNvSpPr txBox="1">
            <a:spLocks/>
          </p:cNvSpPr>
          <p:nvPr/>
        </p:nvSpPr>
        <p:spPr bwMode="auto">
          <a:xfrm>
            <a:off x="6732240" y="642366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ADD20664-66FF-4351-8EDC-D72C6741DD16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12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de seta reta 15"/>
          <p:cNvCxnSpPr>
            <a:cxnSpLocks noChangeShapeType="1"/>
          </p:cNvCxnSpPr>
          <p:nvPr/>
        </p:nvCxnSpPr>
        <p:spPr bwMode="auto">
          <a:xfrm>
            <a:off x="466725" y="2571750"/>
            <a:ext cx="0" cy="3644900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5" name="Rectangle 3"/>
          <p:cNvSpPr txBox="1">
            <a:spLocks noChangeArrowheads="1"/>
          </p:cNvSpPr>
          <p:nvPr/>
        </p:nvSpPr>
        <p:spPr bwMode="auto">
          <a:xfrm>
            <a:off x="683568" y="3068638"/>
            <a:ext cx="85058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Ø"/>
            </a:pPr>
            <a:r>
              <a:rPr lang="en-US" sz="2500" dirty="0"/>
              <a:t> </a:t>
            </a:r>
            <a:r>
              <a:rPr lang="pt-BR" sz="2500" dirty="0"/>
              <a:t>Qualquer atividade gera impacto;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Ø"/>
            </a:pPr>
            <a:r>
              <a:rPr lang="pt-BR" sz="2500" dirty="0"/>
              <a:t> Sem atividade não há </a:t>
            </a:r>
            <a:r>
              <a:rPr lang="pt-BR" sz="2500" dirty="0" smtClean="0"/>
              <a:t>emprego/renda;</a:t>
            </a:r>
            <a:endParaRPr lang="pt-BR" sz="2500" dirty="0"/>
          </a:p>
          <a:p>
            <a:pPr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Ø"/>
            </a:pPr>
            <a:r>
              <a:rPr lang="pt-BR" sz="2500" dirty="0"/>
              <a:t> O desenvolvimento é necessário, mas pode se dar de modo a impactar </a:t>
            </a:r>
            <a:r>
              <a:rPr lang="pt-BR" sz="2500" dirty="0" smtClean="0"/>
              <a:t>menos. Ou seja: </a:t>
            </a:r>
            <a:r>
              <a:rPr lang="pt-BR" sz="2500" dirty="0"/>
              <a:t>acontecer de forma planejada – de modo a gerar menos impactos ambientais.</a:t>
            </a:r>
          </a:p>
        </p:txBody>
      </p:sp>
      <p:sp>
        <p:nvSpPr>
          <p:cNvPr id="9226" name="Espaço Reservado para Número de Slide 2"/>
          <p:cNvSpPr txBox="1">
            <a:spLocks/>
          </p:cNvSpPr>
          <p:nvPr/>
        </p:nvSpPr>
        <p:spPr bwMode="auto">
          <a:xfrm>
            <a:off x="6776026" y="6408209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19077BBA-83FD-4865-9814-BA3E9D8043F5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13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5805264"/>
            <a:ext cx="20745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669900"/>
                </a:solidFill>
              </a:rPr>
              <a:t>Importância</a:t>
            </a:r>
            <a:endParaRPr lang="en-US" sz="2600" dirty="0">
              <a:solidFill>
                <a:srgbClr val="6699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400" b="1" dirty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uild="allAtOnce"/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de seta reta 15"/>
          <p:cNvCxnSpPr>
            <a:cxnSpLocks noChangeShapeType="1"/>
          </p:cNvCxnSpPr>
          <p:nvPr/>
        </p:nvCxnSpPr>
        <p:spPr bwMode="auto">
          <a:xfrm>
            <a:off x="466725" y="2571750"/>
            <a:ext cx="0" cy="3644900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53710" y="2852936"/>
            <a:ext cx="777873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pt-BR" b="1" dirty="0"/>
              <a:t>Consumo:</a:t>
            </a:r>
            <a:r>
              <a:rPr lang="pt-BR" dirty="0"/>
              <a:t> Uso + desperdício</a:t>
            </a:r>
            <a:r>
              <a:rPr lang="pt-BR" dirty="0" smtClean="0"/>
              <a:t>.</a:t>
            </a:r>
            <a:endParaRPr lang="en-US" b="1" dirty="0"/>
          </a:p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pt-BR" b="1" dirty="0"/>
              <a:t>Uso:</a:t>
            </a:r>
            <a:r>
              <a:rPr lang="pt-BR" dirty="0"/>
              <a:t> Consumo de insumos e matérias-primas</a:t>
            </a:r>
            <a:r>
              <a:rPr lang="pt-BR" dirty="0" smtClean="0"/>
              <a:t>.</a:t>
            </a:r>
            <a:endParaRPr lang="en-US" b="1" dirty="0"/>
          </a:p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pt-BR" b="1" dirty="0"/>
              <a:t>Desperdício: </a:t>
            </a:r>
            <a:r>
              <a:rPr lang="pt-BR" dirty="0"/>
              <a:t>Inerente aos processos - são os produtos não desejados. Os resíduos de qualquer sistema produtivo só </a:t>
            </a:r>
            <a:r>
              <a:rPr lang="pt-BR" dirty="0" smtClean="0"/>
              <a:t>podem </a:t>
            </a:r>
            <a:r>
              <a:rPr lang="pt-BR" dirty="0"/>
              <a:t>ser </a:t>
            </a:r>
            <a:r>
              <a:rPr lang="pt-BR" dirty="0" smtClean="0"/>
              <a:t>provenientes </a:t>
            </a:r>
            <a:r>
              <a:rPr lang="pt-BR" dirty="0"/>
              <a:t>das matérias-primas ou insumos de produção utilizadas no processo</a:t>
            </a:r>
            <a:r>
              <a:rPr lang="pt-BR" dirty="0" smtClean="0"/>
              <a:t>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pt-BR" b="1" dirty="0"/>
              <a:t>Perdas: </a:t>
            </a:r>
            <a:r>
              <a:rPr lang="pt-BR" dirty="0"/>
              <a:t>Oportunidades de melhoria no planejamento, no processo de compra e venda, na estocagem de materiais etc.</a:t>
            </a:r>
          </a:p>
          <a:p>
            <a:pPr algn="r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pt-BR" sz="1600" dirty="0" smtClean="0"/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pt-BR" sz="1600" dirty="0"/>
          </a:p>
          <a:p>
            <a:pPr lvl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endParaRPr lang="pt-BR" sz="1600" dirty="0"/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pt-BR" sz="16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pt-BR" sz="16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pt-BR" sz="16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50" name="Espaço Reservado para Número de Slide 2"/>
          <p:cNvSpPr txBox="1">
            <a:spLocks/>
          </p:cNvSpPr>
          <p:nvPr/>
        </p:nvSpPr>
        <p:spPr bwMode="auto">
          <a:xfrm>
            <a:off x="6732240" y="640591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6B44A3D1-1AC4-449B-BE1B-C254DA8C391C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14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5883081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669900"/>
                </a:solidFill>
              </a:rPr>
              <a:t>Definições</a:t>
            </a:r>
            <a:endParaRPr lang="en-US" sz="2800" dirty="0">
              <a:solidFill>
                <a:srgbClr val="6699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400" b="1" dirty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0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 em elipse 10"/>
          <p:cNvSpPr/>
          <p:nvPr/>
        </p:nvSpPr>
        <p:spPr>
          <a:xfrm>
            <a:off x="6660232" y="1052736"/>
            <a:ext cx="2309334" cy="1080120"/>
          </a:xfrm>
          <a:prstGeom prst="wedgeEllipseCallout">
            <a:avLst>
              <a:gd name="adj1" fmla="val -67864"/>
              <a:gd name="adj2" fmla="val 121095"/>
            </a:avLst>
          </a:prstGeom>
          <a:solidFill>
            <a:srgbClr val="005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7236296" y="1251337"/>
            <a:ext cx="108012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</a:p>
          <a:p>
            <a:pPr algn="ctr">
              <a:defRPr/>
            </a:pPr>
            <a:endParaRPr lang="pt-BR" sz="3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1115616" y="2852936"/>
            <a:ext cx="7056784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33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COMO </a:t>
            </a:r>
            <a:r>
              <a:rPr lang="pt-BR" sz="33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aumentar a competitividade, melhorar a capacidade produtiva e ainda reduzir impactos ambientais negativos?</a:t>
            </a:r>
            <a:endParaRPr lang="pt-BR" sz="3300" b="1" dirty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Espaço Reservado para Número de Slide 2"/>
          <p:cNvSpPr txBox="1">
            <a:spLocks/>
          </p:cNvSpPr>
          <p:nvPr/>
        </p:nvSpPr>
        <p:spPr bwMode="auto">
          <a:xfrm>
            <a:off x="6732240" y="638132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6219B873-7FAF-4E83-9FD1-7F380759C68D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15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1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de seta reta 15"/>
          <p:cNvCxnSpPr>
            <a:cxnSpLocks noChangeShapeType="1"/>
          </p:cNvCxnSpPr>
          <p:nvPr/>
        </p:nvCxnSpPr>
        <p:spPr bwMode="auto">
          <a:xfrm>
            <a:off x="467544" y="3501008"/>
            <a:ext cx="0" cy="2592288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8" name="Espaço Reservado para Número de Slide 2"/>
          <p:cNvSpPr txBox="1">
            <a:spLocks/>
          </p:cNvSpPr>
          <p:nvPr/>
        </p:nvSpPr>
        <p:spPr bwMode="auto">
          <a:xfrm>
            <a:off x="6732240" y="64095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808BD0A8-0AFE-4653-95F9-A7E73450B42D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16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5693829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Sistemas e Ferramentas de Gestão Ambiental</a:t>
            </a:r>
            <a:endParaRPr lang="en-US" sz="2400" dirty="0">
              <a:solidFill>
                <a:srgbClr val="66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3402169"/>
            <a:ext cx="7488832" cy="104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 smtClean="0"/>
              <a:t>Existem </a:t>
            </a:r>
            <a:r>
              <a:rPr lang="pt-BR" sz="3000" dirty="0"/>
              <a:t>vários Procedimentos, Normas </a:t>
            </a:r>
            <a:endParaRPr lang="pt-BR" sz="3000" dirty="0" smtClean="0"/>
          </a:p>
          <a:p>
            <a:r>
              <a:rPr lang="pt-BR" sz="3000" dirty="0" smtClean="0"/>
              <a:t>e  </a:t>
            </a:r>
            <a:r>
              <a:rPr lang="pt-BR" sz="3000" dirty="0"/>
              <a:t>Ferramentas de Gestão Ambiental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683568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400" b="1" dirty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3"/>
          <p:cNvSpPr txBox="1">
            <a:spLocks noChangeArrowheads="1"/>
          </p:cNvSpPr>
          <p:nvPr/>
        </p:nvSpPr>
        <p:spPr bwMode="auto">
          <a:xfrm rot="-5400000">
            <a:off x="-507205" y="2355056"/>
            <a:ext cx="2449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669900"/>
                </a:solidFill>
              </a:rPr>
              <a:t>PROCEDIMENTOS</a:t>
            </a:r>
          </a:p>
          <a:p>
            <a:r>
              <a:rPr lang="pt-BR" sz="2000" b="1" dirty="0">
                <a:solidFill>
                  <a:srgbClr val="669900"/>
                </a:solidFill>
              </a:rPr>
              <a:t>NORMAS</a:t>
            </a:r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1331913" y="1889125"/>
            <a:ext cx="24808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Gestão da Qualidade</a:t>
            </a:r>
          </a:p>
          <a:p>
            <a:r>
              <a:rPr lang="pt-BR" b="1" dirty="0"/>
              <a:t>ISO 9000/2000</a:t>
            </a:r>
          </a:p>
        </p:txBody>
      </p:sp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1331913" y="2852738"/>
            <a:ext cx="2051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b="1" dirty="0"/>
              <a:t>Gestão</a:t>
            </a:r>
            <a:r>
              <a:rPr lang="pt-BR" b="1" dirty="0"/>
              <a:t> Ambiental</a:t>
            </a:r>
          </a:p>
          <a:p>
            <a:r>
              <a:rPr lang="pt-BR" b="1" dirty="0"/>
              <a:t>ISO 14001</a:t>
            </a:r>
          </a:p>
        </p:txBody>
      </p:sp>
      <p:sp>
        <p:nvSpPr>
          <p:cNvPr id="13321" name="Text Box 6"/>
          <p:cNvSpPr txBox="1">
            <a:spLocks noChangeArrowheads="1"/>
          </p:cNvSpPr>
          <p:nvPr/>
        </p:nvSpPr>
        <p:spPr bwMode="auto">
          <a:xfrm>
            <a:off x="4140200" y="1866900"/>
            <a:ext cx="4392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b="1" dirty="0"/>
              <a:t>Gestão da Segurança  e Saúde no Trabalho - OHSAS 18001</a:t>
            </a:r>
          </a:p>
        </p:txBody>
      </p:sp>
      <p:sp>
        <p:nvSpPr>
          <p:cNvPr id="13322" name="Text Box 7"/>
          <p:cNvSpPr txBox="1">
            <a:spLocks noChangeArrowheads="1"/>
          </p:cNvSpPr>
          <p:nvPr/>
        </p:nvSpPr>
        <p:spPr bwMode="auto">
          <a:xfrm>
            <a:off x="4206875" y="2852738"/>
            <a:ext cx="2160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Responsabilidade</a:t>
            </a:r>
          </a:p>
          <a:p>
            <a:r>
              <a:rPr lang="pt-BR" b="1" dirty="0"/>
              <a:t>Social AS 8000</a:t>
            </a:r>
          </a:p>
        </p:txBody>
      </p:sp>
      <p:sp>
        <p:nvSpPr>
          <p:cNvPr id="13323" name="Text Box 8"/>
          <p:cNvSpPr txBox="1">
            <a:spLocks noChangeArrowheads="1"/>
          </p:cNvSpPr>
          <p:nvPr/>
        </p:nvSpPr>
        <p:spPr bwMode="auto">
          <a:xfrm rot="-5400000">
            <a:off x="-561975" y="5113338"/>
            <a:ext cx="213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669900"/>
                </a:solidFill>
              </a:rPr>
              <a:t>FERRAMENTAS</a:t>
            </a:r>
          </a:p>
        </p:txBody>
      </p:sp>
      <p:sp>
        <p:nvSpPr>
          <p:cNvPr id="13324" name="Text Box 9"/>
          <p:cNvSpPr txBox="1">
            <a:spLocks noChangeArrowheads="1"/>
          </p:cNvSpPr>
          <p:nvPr/>
        </p:nvSpPr>
        <p:spPr bwMode="auto">
          <a:xfrm>
            <a:off x="1116013" y="4071938"/>
            <a:ext cx="141648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BPF </a:t>
            </a:r>
          </a:p>
          <a:p>
            <a:r>
              <a:rPr lang="pt-BR" b="1" dirty="0"/>
              <a:t>Boas</a:t>
            </a:r>
          </a:p>
          <a:p>
            <a:r>
              <a:rPr lang="pt-BR" b="1" dirty="0"/>
              <a:t>Práticas de </a:t>
            </a:r>
          </a:p>
          <a:p>
            <a:r>
              <a:rPr lang="pt-BR" b="1" dirty="0"/>
              <a:t>Fabricação</a:t>
            </a:r>
          </a:p>
          <a:p>
            <a:endParaRPr lang="pt-BR" b="1" dirty="0"/>
          </a:p>
        </p:txBody>
      </p:sp>
      <p:sp>
        <p:nvSpPr>
          <p:cNvPr id="13325" name="Text Box 10"/>
          <p:cNvSpPr txBox="1">
            <a:spLocks noChangeArrowheads="1"/>
          </p:cNvSpPr>
          <p:nvPr/>
        </p:nvSpPr>
        <p:spPr bwMode="auto">
          <a:xfrm>
            <a:off x="3363913" y="4071938"/>
            <a:ext cx="13005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PAS</a:t>
            </a:r>
          </a:p>
          <a:p>
            <a:r>
              <a:rPr lang="pt-BR" b="1" dirty="0"/>
              <a:t>Programa</a:t>
            </a:r>
          </a:p>
          <a:p>
            <a:r>
              <a:rPr lang="pt-BR" b="1" dirty="0"/>
              <a:t>Alimentos</a:t>
            </a:r>
          </a:p>
          <a:p>
            <a:r>
              <a:rPr lang="pt-BR" b="1" dirty="0"/>
              <a:t>Seguros</a:t>
            </a:r>
          </a:p>
        </p:txBody>
      </p:sp>
      <p:sp>
        <p:nvSpPr>
          <p:cNvPr id="13326" name="Text Box 11"/>
          <p:cNvSpPr txBox="1">
            <a:spLocks noChangeArrowheads="1"/>
          </p:cNvSpPr>
          <p:nvPr/>
        </p:nvSpPr>
        <p:spPr bwMode="auto">
          <a:xfrm>
            <a:off x="5068888" y="4071938"/>
            <a:ext cx="18394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 err="1"/>
              <a:t>P</a:t>
            </a:r>
            <a:r>
              <a:rPr lang="pt-BR" b="1" dirty="0"/>
              <a:t> + L</a:t>
            </a:r>
          </a:p>
          <a:p>
            <a:r>
              <a:rPr lang="pt-BR" b="1" dirty="0"/>
              <a:t>Produção mais</a:t>
            </a:r>
          </a:p>
          <a:p>
            <a:r>
              <a:rPr lang="pt-BR" b="1" dirty="0"/>
              <a:t>Limpa</a:t>
            </a:r>
          </a:p>
        </p:txBody>
      </p:sp>
      <p:sp>
        <p:nvSpPr>
          <p:cNvPr id="13327" name="Text Box 12"/>
          <p:cNvSpPr txBox="1">
            <a:spLocks noChangeArrowheads="1"/>
          </p:cNvSpPr>
          <p:nvPr/>
        </p:nvSpPr>
        <p:spPr bwMode="auto">
          <a:xfrm>
            <a:off x="7235825" y="4071938"/>
            <a:ext cx="16981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 err="1"/>
              <a:t>SIGs</a:t>
            </a:r>
            <a:endParaRPr lang="pt-BR" b="1" dirty="0"/>
          </a:p>
          <a:p>
            <a:r>
              <a:rPr lang="pt-BR" b="1" dirty="0"/>
              <a:t>Sistemas</a:t>
            </a:r>
          </a:p>
          <a:p>
            <a:r>
              <a:rPr lang="pt-BR" b="1" dirty="0"/>
              <a:t>Integrados de </a:t>
            </a:r>
          </a:p>
          <a:p>
            <a:r>
              <a:rPr lang="pt-BR" b="1" dirty="0"/>
              <a:t>Gestão</a:t>
            </a:r>
          </a:p>
        </p:txBody>
      </p:sp>
      <p:sp>
        <p:nvSpPr>
          <p:cNvPr id="13328" name="Text Box 13"/>
          <p:cNvSpPr txBox="1">
            <a:spLocks noChangeArrowheads="1"/>
          </p:cNvSpPr>
          <p:nvPr/>
        </p:nvSpPr>
        <p:spPr bwMode="auto">
          <a:xfrm>
            <a:off x="6473825" y="5497611"/>
            <a:ext cx="5055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5 </a:t>
            </a:r>
            <a:r>
              <a:rPr lang="pt-BR" b="1" dirty="0" err="1"/>
              <a:t>s</a:t>
            </a:r>
            <a:endParaRPr lang="pt-BR" b="1" dirty="0"/>
          </a:p>
        </p:txBody>
      </p:sp>
      <p:sp>
        <p:nvSpPr>
          <p:cNvPr id="13329" name="Text Box 14"/>
          <p:cNvSpPr txBox="1">
            <a:spLocks noChangeArrowheads="1"/>
          </p:cNvSpPr>
          <p:nvPr/>
        </p:nvSpPr>
        <p:spPr bwMode="auto">
          <a:xfrm>
            <a:off x="1116013" y="5445224"/>
            <a:ext cx="22628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5 Menos que são </a:t>
            </a:r>
          </a:p>
          <a:p>
            <a:r>
              <a:rPr lang="pt-BR" b="1" dirty="0"/>
              <a:t>Mais – Redução de</a:t>
            </a:r>
          </a:p>
          <a:p>
            <a:r>
              <a:rPr lang="pt-BR" b="1" dirty="0"/>
              <a:t>Desperdício</a:t>
            </a:r>
          </a:p>
        </p:txBody>
      </p:sp>
      <p:sp>
        <p:nvSpPr>
          <p:cNvPr id="13330" name="Text Box 15"/>
          <p:cNvSpPr txBox="1">
            <a:spLocks noChangeArrowheads="1"/>
          </p:cNvSpPr>
          <p:nvPr/>
        </p:nvSpPr>
        <p:spPr bwMode="auto">
          <a:xfrm>
            <a:off x="3505200" y="5472211"/>
            <a:ext cx="11726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Normas </a:t>
            </a:r>
          </a:p>
          <a:p>
            <a:r>
              <a:rPr lang="pt-BR" b="1" dirty="0"/>
              <a:t>Técnicas</a:t>
            </a:r>
          </a:p>
        </p:txBody>
      </p:sp>
      <p:sp>
        <p:nvSpPr>
          <p:cNvPr id="13331" name="Text Box 16"/>
          <p:cNvSpPr txBox="1">
            <a:spLocks noChangeArrowheads="1"/>
          </p:cNvSpPr>
          <p:nvPr/>
        </p:nvSpPr>
        <p:spPr bwMode="auto">
          <a:xfrm>
            <a:off x="5076825" y="5472211"/>
            <a:ext cx="954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Design</a:t>
            </a:r>
          </a:p>
        </p:txBody>
      </p:sp>
      <p:sp>
        <p:nvSpPr>
          <p:cNvPr id="13332" name="Text Box 17"/>
          <p:cNvSpPr txBox="1">
            <a:spLocks noChangeArrowheads="1"/>
          </p:cNvSpPr>
          <p:nvPr/>
        </p:nvSpPr>
        <p:spPr bwMode="auto">
          <a:xfrm>
            <a:off x="7308850" y="5488086"/>
            <a:ext cx="13649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Eficiência</a:t>
            </a:r>
          </a:p>
          <a:p>
            <a:r>
              <a:rPr lang="pt-BR" b="1" dirty="0"/>
              <a:t>Energética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395288" y="3983038"/>
            <a:ext cx="8497887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334" name="Espaço Reservado para Número de Slide 2"/>
          <p:cNvSpPr txBox="1">
            <a:spLocks/>
          </p:cNvSpPr>
          <p:nvPr/>
        </p:nvSpPr>
        <p:spPr bwMode="auto">
          <a:xfrm>
            <a:off x="6758880" y="6408209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11B213C6-F0AC-4239-BB26-872DF88C0AA6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17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  <p:bldP spid="13320" grpId="0"/>
      <p:bldP spid="13321" grpId="0"/>
      <p:bldP spid="13322" grpId="0"/>
      <p:bldP spid="13323" grpId="0"/>
      <p:bldP spid="13324" grpId="0"/>
      <p:bldP spid="13325" grpId="0"/>
      <p:bldP spid="13326" grpId="0"/>
      <p:bldP spid="13327" grpId="0"/>
      <p:bldP spid="13328" grpId="0"/>
      <p:bldP spid="13329" grpId="0"/>
      <p:bldP spid="13330" grpId="0"/>
      <p:bldP spid="13331" grpId="0"/>
      <p:bldP spid="133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8" name="Espaço Reservado para Número de Slide 2"/>
          <p:cNvSpPr txBox="1">
            <a:spLocks/>
          </p:cNvSpPr>
          <p:nvPr/>
        </p:nvSpPr>
        <p:spPr bwMode="auto">
          <a:xfrm>
            <a:off x="6732240" y="642232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7AEE6511-D93C-461C-A8A2-86789F2C22CB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18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 rot="16200000">
            <a:off x="-507205" y="2355056"/>
            <a:ext cx="2449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PROCEDIMENTOS</a:t>
            </a:r>
          </a:p>
          <a:p>
            <a:r>
              <a:rPr lang="pt-BR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NORMAS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331913" y="1889125"/>
            <a:ext cx="24808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Gestão da Qualidade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ISO 9000/2000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331913" y="2852738"/>
            <a:ext cx="2051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Gestão</a:t>
            </a:r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Ambiental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ISO 14001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140200" y="1866900"/>
            <a:ext cx="4392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Gestão da Segurança  e Saúde no Trabalho - OHSAS 18001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206875" y="2852738"/>
            <a:ext cx="2160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Responsabilidade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Social AS 8000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 rot="16200000">
            <a:off x="-561975" y="5113338"/>
            <a:ext cx="213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FERRAMENTAS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116013" y="4071938"/>
            <a:ext cx="141648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BPF 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Boas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Práticas de 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Fabricação</a:t>
            </a:r>
          </a:p>
          <a:p>
            <a:endParaRPr lang="pt-BR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3363913" y="4071938"/>
            <a:ext cx="13005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PAS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Programa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Alimentos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Seguros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5068888" y="4071938"/>
            <a:ext cx="18394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P</a:t>
            </a:r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+ L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Produção mais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Limpa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235825" y="4071938"/>
            <a:ext cx="16981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SIGs</a:t>
            </a:r>
            <a:endParaRPr lang="pt-BR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Sistemas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Integrados de 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Gestão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6473825" y="5497611"/>
            <a:ext cx="5055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 </a:t>
            </a:r>
            <a:r>
              <a:rPr lang="pt-BR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</a:t>
            </a:r>
            <a:endParaRPr lang="pt-BR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1116013" y="5445224"/>
            <a:ext cx="22628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5 Menos que são </a:t>
            </a:r>
          </a:p>
          <a:p>
            <a:r>
              <a:rPr lang="pt-BR" b="1" dirty="0"/>
              <a:t>Mais – Redução de</a:t>
            </a:r>
          </a:p>
          <a:p>
            <a:r>
              <a:rPr lang="pt-BR" b="1" dirty="0"/>
              <a:t>Desperdício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505200" y="5472211"/>
            <a:ext cx="11726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Normas 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Técnicas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076825" y="5472211"/>
            <a:ext cx="954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Design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7308850" y="5488086"/>
            <a:ext cx="13649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Eficiência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Energética</a:t>
            </a:r>
          </a:p>
        </p:txBody>
      </p:sp>
      <p:cxnSp>
        <p:nvCxnSpPr>
          <p:cNvPr id="43" name="Conector reto 27"/>
          <p:cNvCxnSpPr/>
          <p:nvPr/>
        </p:nvCxnSpPr>
        <p:spPr>
          <a:xfrm>
            <a:off x="395288" y="3983038"/>
            <a:ext cx="8497887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7096" y="3525209"/>
            <a:ext cx="5933784" cy="279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9" name="Espaço Reservado para Número de Slide 2"/>
          <p:cNvSpPr txBox="1">
            <a:spLocks/>
          </p:cNvSpPr>
          <p:nvPr/>
        </p:nvSpPr>
        <p:spPr bwMode="auto">
          <a:xfrm>
            <a:off x="6732240" y="642232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505E2DEF-C23B-4B84-89A4-1C10ED413F6B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19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3628" y="1700808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669900"/>
                </a:solidFill>
              </a:rPr>
              <a:t>5 Menos que São </a:t>
            </a:r>
            <a:r>
              <a:rPr lang="pt-BR" sz="2800" b="1" dirty="0" smtClean="0">
                <a:solidFill>
                  <a:srgbClr val="669900"/>
                </a:solidFill>
              </a:rPr>
              <a:t>Mais</a:t>
            </a:r>
          </a:p>
          <a:p>
            <a:pPr algn="ctr"/>
            <a:r>
              <a:rPr lang="pt-BR" sz="2800" b="1" dirty="0" smtClean="0">
                <a:solidFill>
                  <a:srgbClr val="669900"/>
                </a:solidFill>
              </a:rPr>
              <a:t>Redução de Desperdício©®</a:t>
            </a:r>
            <a:endParaRPr lang="en-US" sz="2800" dirty="0">
              <a:solidFill>
                <a:srgbClr val="6699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2852936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Filme </a:t>
            </a:r>
            <a:r>
              <a:rPr lang="pt-BR" sz="2000" b="1" dirty="0"/>
              <a:t>Didático da Metodologia SEBRAE</a:t>
            </a:r>
            <a:endParaRPr lang="en-US" sz="2000" dirty="0"/>
          </a:p>
        </p:txBody>
      </p:sp>
      <p:sp>
        <p:nvSpPr>
          <p:cNvPr id="3" name="Isosceles Triangle 2">
            <a:hlinkClick r:id="rId3"/>
          </p:cNvPr>
          <p:cNvSpPr/>
          <p:nvPr/>
        </p:nvSpPr>
        <p:spPr>
          <a:xfrm rot="5400000">
            <a:off x="4582940" y="4790247"/>
            <a:ext cx="504593" cy="434994"/>
          </a:xfrm>
          <a:prstGeom prst="triangle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Espaço Reservado para Número de Slide 2"/>
          <p:cNvSpPr txBox="1">
            <a:spLocks/>
          </p:cNvSpPr>
          <p:nvPr/>
        </p:nvSpPr>
        <p:spPr bwMode="auto">
          <a:xfrm>
            <a:off x="6918589" y="6423661"/>
            <a:ext cx="1871984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smtClean="0">
                <a:solidFill>
                  <a:srgbClr val="FFFFFF"/>
                </a:solidFill>
                <a:latin typeface="Calibri" pitchFamily="34" charset="0"/>
              </a:rPr>
              <a:t>S0</a:t>
            </a:r>
            <a:fld id="{ACBA54E0-45CC-4BA8-990B-689BB16BB701}" type="slidenum">
              <a:rPr lang="pt-BR" sz="2000" smtClean="0">
                <a:solidFill>
                  <a:srgbClr val="FFFFFF"/>
                </a:solidFill>
                <a:latin typeface="Calibri" pitchFamily="34" charset="0"/>
              </a:rPr>
              <a:pPr algn="r"/>
              <a:t>2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Conector de seta reta 15"/>
          <p:cNvCxnSpPr>
            <a:cxnSpLocks noChangeShapeType="1"/>
          </p:cNvCxnSpPr>
          <p:nvPr/>
        </p:nvCxnSpPr>
        <p:spPr bwMode="auto">
          <a:xfrm>
            <a:off x="466725" y="2854389"/>
            <a:ext cx="0" cy="3312368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53710" y="2854389"/>
            <a:ext cx="7778730" cy="293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8000" indent="-342000">
              <a:spcAft>
                <a:spcPts val="1800"/>
              </a:spcAft>
              <a:buFont typeface="+mj-lt"/>
              <a:buAutoNum type="arabicPeriod"/>
            </a:pPr>
            <a:r>
              <a:rPr lang="pt-BR" dirty="0" smtClean="0"/>
              <a:t>Histórico </a:t>
            </a:r>
            <a:r>
              <a:rPr lang="pt-BR" dirty="0"/>
              <a:t>e objetivo da Metodologia</a:t>
            </a:r>
            <a:r>
              <a:rPr lang="pt-BR" dirty="0" smtClean="0"/>
              <a:t>;</a:t>
            </a:r>
            <a:endParaRPr lang="pt-BR" dirty="0"/>
          </a:p>
          <a:p>
            <a:pPr marL="378000" indent="-342000">
              <a:spcAft>
                <a:spcPts val="1800"/>
              </a:spcAft>
              <a:buFont typeface="+mj-lt"/>
              <a:buAutoNum type="arabicPeriod"/>
            </a:pPr>
            <a:r>
              <a:rPr lang="pt-BR" dirty="0" smtClean="0"/>
              <a:t>Aumento </a:t>
            </a:r>
            <a:r>
              <a:rPr lang="pt-BR" dirty="0"/>
              <a:t>da competitividade, capacidade produtiva e redução de impactos ambientais negativos nas MPE</a:t>
            </a:r>
            <a:r>
              <a:rPr lang="pt-BR" dirty="0" smtClean="0"/>
              <a:t>;</a:t>
            </a:r>
          </a:p>
          <a:p>
            <a:pPr marL="378000" indent="-342000">
              <a:spcAft>
                <a:spcPts val="1800"/>
              </a:spcAft>
              <a:buFont typeface="+mj-lt"/>
              <a:buAutoNum type="arabicPeriod"/>
            </a:pPr>
            <a:r>
              <a:rPr lang="pt-BR" dirty="0" smtClean="0"/>
              <a:t>Aplicação </a:t>
            </a:r>
            <a:r>
              <a:rPr lang="pt-BR" dirty="0"/>
              <a:t>da Metodologia Sebrae de  Redução de Desperdício; </a:t>
            </a:r>
            <a:r>
              <a:rPr lang="pt-BR" dirty="0" smtClean="0"/>
              <a:t>e</a:t>
            </a:r>
          </a:p>
          <a:p>
            <a:pPr marL="378000" indent="-342000">
              <a:spcAft>
                <a:spcPts val="1800"/>
              </a:spcAft>
              <a:buFont typeface="+mj-lt"/>
              <a:buAutoNum type="arabicPeriod"/>
            </a:pPr>
            <a:r>
              <a:rPr lang="pt-BR" dirty="0" smtClean="0"/>
              <a:t>Casos </a:t>
            </a:r>
            <a:r>
              <a:rPr lang="pt-BR" dirty="0"/>
              <a:t>de sucesso.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3568" y="1807368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</a:t>
            </a:r>
            <a:r>
              <a:rPr lang="pt-BR" sz="2400" b="1" dirty="0" smtClean="0">
                <a:solidFill>
                  <a:srgbClr val="669900"/>
                </a:solidFill>
              </a:rPr>
              <a:t>Mais</a:t>
            </a:r>
          </a:p>
          <a:p>
            <a:r>
              <a:rPr lang="pt-BR" sz="2400" b="1" dirty="0" smtClean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568" y="5806717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669900"/>
                </a:solidFill>
              </a:rPr>
              <a:t>Roteiro</a:t>
            </a:r>
            <a:endParaRPr lang="en-US" sz="28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explicativo em elipse 10"/>
          <p:cNvSpPr/>
          <p:nvPr/>
        </p:nvSpPr>
        <p:spPr>
          <a:xfrm>
            <a:off x="6660232" y="1052736"/>
            <a:ext cx="2309334" cy="1080120"/>
          </a:xfrm>
          <a:prstGeom prst="wedgeEllipseCallout">
            <a:avLst>
              <a:gd name="adj1" fmla="val -67864"/>
              <a:gd name="adj2" fmla="val 121095"/>
            </a:avLst>
          </a:prstGeom>
          <a:solidFill>
            <a:srgbClr val="005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ângulo 4"/>
          <p:cNvSpPr>
            <a:spLocks noChangeArrowheads="1"/>
          </p:cNvSpPr>
          <p:nvPr/>
        </p:nvSpPr>
        <p:spPr bwMode="auto">
          <a:xfrm>
            <a:off x="7236296" y="1251337"/>
            <a:ext cx="108012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endParaRPr lang="pt-BR" sz="4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pt-BR" sz="3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276225" y="2780928"/>
            <a:ext cx="86882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COMO funciona a </a:t>
            </a:r>
            <a:endParaRPr lang="pt-BR" sz="4000" b="1" dirty="0" smtClean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pt-BR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Metodologia Sebrae de</a:t>
            </a:r>
          </a:p>
          <a:p>
            <a:pPr algn="ctr">
              <a:defRPr/>
            </a:pPr>
            <a:r>
              <a:rPr lang="pt-BR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Redução </a:t>
            </a: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 Desperdício?</a:t>
            </a:r>
          </a:p>
          <a:p>
            <a:pPr algn="ctr">
              <a:defRPr/>
            </a:pPr>
            <a:endParaRPr lang="pt-BR" sz="4000" b="1" dirty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398" name="Espaço Reservado para Número de Slide 2"/>
          <p:cNvSpPr txBox="1">
            <a:spLocks/>
          </p:cNvSpPr>
          <p:nvPr/>
        </p:nvSpPr>
        <p:spPr bwMode="auto">
          <a:xfrm>
            <a:off x="6804248" y="639409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6219B873-7FAF-4E83-9FD1-7F380759C68D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20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ndo_slides_palestr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1" name="Espaço Reservado para Número de Slide 2"/>
          <p:cNvSpPr txBox="1">
            <a:spLocks/>
          </p:cNvSpPr>
          <p:nvPr/>
        </p:nvSpPr>
        <p:spPr bwMode="auto">
          <a:xfrm>
            <a:off x="6716676" y="639409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D899F214-10DB-498D-A10D-BBFEF5E678A7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21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l="2184" t="1600" r="2371" b="2600"/>
          <a:stretch/>
        </p:blipFill>
        <p:spPr bwMode="auto">
          <a:xfrm>
            <a:off x="869202" y="47532"/>
            <a:ext cx="7159182" cy="6480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Retângulo 14"/>
          <p:cNvSpPr>
            <a:spLocks noChangeArrowheads="1"/>
          </p:cNvSpPr>
          <p:nvPr/>
        </p:nvSpPr>
        <p:spPr bwMode="auto">
          <a:xfrm>
            <a:off x="229316" y="2512817"/>
            <a:ext cx="867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/>
              <a:t>A empresa é analisada a partir de um modelo:</a:t>
            </a:r>
            <a:endParaRPr lang="pt-BR" sz="1000" b="1" dirty="0"/>
          </a:p>
        </p:txBody>
      </p:sp>
      <p:sp>
        <p:nvSpPr>
          <p:cNvPr id="18444" name="Espaço Reservado para Número de Slide 2"/>
          <p:cNvSpPr txBox="1">
            <a:spLocks/>
          </p:cNvSpPr>
          <p:nvPr/>
        </p:nvSpPr>
        <p:spPr bwMode="auto">
          <a:xfrm>
            <a:off x="6660232" y="6408209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DA935CEC-0650-4101-B108-C4F9BA19CD72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22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667" y="1844824"/>
            <a:ext cx="8396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669900"/>
                </a:solidFill>
              </a:rPr>
              <a:t>5 Menos que São </a:t>
            </a:r>
            <a:r>
              <a:rPr lang="pt-BR" sz="2400" b="1" dirty="0" smtClean="0">
                <a:solidFill>
                  <a:srgbClr val="669900"/>
                </a:solidFill>
              </a:rPr>
              <a:t>Mais – Redução </a:t>
            </a:r>
            <a:r>
              <a:rPr lang="pt-BR" sz="2400" b="1" dirty="0">
                <a:solidFill>
                  <a:srgbClr val="669900"/>
                </a:solidFill>
              </a:rPr>
              <a:t>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3068960"/>
            <a:ext cx="8865810" cy="3335264"/>
            <a:chOff x="0" y="3068960"/>
            <a:chExt cx="8865810" cy="3335264"/>
          </a:xfrm>
        </p:grpSpPr>
        <p:pic>
          <p:nvPicPr>
            <p:cNvPr id="11" name="Picture 10" descr="grafico1.psd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5" r="5783"/>
            <a:stretch/>
          </p:blipFill>
          <p:spPr>
            <a:xfrm>
              <a:off x="0" y="3068960"/>
              <a:ext cx="8865810" cy="3335264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683568" y="3284984"/>
              <a:ext cx="7920881" cy="3012723"/>
              <a:chOff x="683568" y="3284984"/>
              <a:chExt cx="7920881" cy="3012723"/>
            </a:xfrm>
          </p:grpSpPr>
          <p:sp>
            <p:nvSpPr>
              <p:cNvPr id="12" name="Retângulo 14"/>
              <p:cNvSpPr>
                <a:spLocks noChangeArrowheads="1"/>
              </p:cNvSpPr>
              <p:nvPr/>
            </p:nvSpPr>
            <p:spPr bwMode="auto">
              <a:xfrm>
                <a:off x="3419872" y="3284984"/>
                <a:ext cx="273630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 b="1" dirty="0" smtClean="0"/>
                  <a:t>SISTEMA EMPRESA</a:t>
                </a:r>
              </a:p>
              <a:p>
                <a:pPr algn="ctr"/>
                <a:r>
                  <a:rPr lang="en-US" sz="1400" b="1" dirty="0" smtClean="0"/>
                  <a:t>(</a:t>
                </a:r>
                <a:r>
                  <a:rPr lang="pt-BR" sz="1400" b="1" dirty="0" smtClean="0"/>
                  <a:t>conforme delimitada)</a:t>
                </a:r>
                <a:endParaRPr lang="pt-BR" sz="1400" b="1" dirty="0"/>
              </a:p>
            </p:txBody>
          </p:sp>
          <p:sp>
            <p:nvSpPr>
              <p:cNvPr id="13" name="Retângulo 14"/>
              <p:cNvSpPr>
                <a:spLocks noChangeArrowheads="1"/>
              </p:cNvSpPr>
              <p:nvPr/>
            </p:nvSpPr>
            <p:spPr bwMode="auto">
              <a:xfrm>
                <a:off x="7308305" y="5157192"/>
                <a:ext cx="1296144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b="1" dirty="0" smtClean="0"/>
                  <a:t>AMBIENTE</a:t>
                </a:r>
              </a:p>
              <a:p>
                <a:pPr algn="ctr"/>
                <a:r>
                  <a:rPr lang="en-US" sz="1300" b="1" dirty="0" smtClean="0"/>
                  <a:t>DE SAÍDA</a:t>
                </a:r>
                <a:endParaRPr lang="pt-BR" sz="1300" b="1" dirty="0"/>
              </a:p>
            </p:txBody>
          </p:sp>
          <p:sp>
            <p:nvSpPr>
              <p:cNvPr id="14" name="Retângulo 14"/>
              <p:cNvSpPr>
                <a:spLocks noChangeArrowheads="1"/>
              </p:cNvSpPr>
              <p:nvPr/>
            </p:nvSpPr>
            <p:spPr bwMode="auto">
              <a:xfrm>
                <a:off x="5148064" y="5805264"/>
                <a:ext cx="1656183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b="1" dirty="0" smtClean="0"/>
                  <a:t>FORÇA DE ENERGIA</a:t>
                </a:r>
                <a:endParaRPr lang="pt-BR" sz="1300" b="1" dirty="0"/>
              </a:p>
            </p:txBody>
          </p:sp>
          <p:sp>
            <p:nvSpPr>
              <p:cNvPr id="15" name="Retângulo 14"/>
              <p:cNvSpPr>
                <a:spLocks noChangeArrowheads="1"/>
              </p:cNvSpPr>
              <p:nvPr/>
            </p:nvSpPr>
            <p:spPr bwMode="auto">
              <a:xfrm>
                <a:off x="683568" y="5157192"/>
                <a:ext cx="1656183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b="1" dirty="0" smtClean="0"/>
                  <a:t>AMBIENTE </a:t>
                </a:r>
              </a:p>
              <a:p>
                <a:pPr algn="ctr"/>
                <a:r>
                  <a:rPr lang="en-US" sz="1300" b="1" dirty="0" smtClean="0"/>
                  <a:t>DE ENTRADA</a:t>
                </a:r>
                <a:endParaRPr lang="pt-BR" sz="1300" b="1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251520" y="2305110"/>
            <a:ext cx="86772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6600"/>
                </a:solidFill>
              </a:rPr>
              <a:t>A empresa é analisada a partir de um modelo:</a:t>
            </a:r>
            <a:endParaRPr lang="pt-BR" sz="1000" b="1" dirty="0">
              <a:solidFill>
                <a:srgbClr val="006600"/>
              </a:solidFill>
            </a:endParaRPr>
          </a:p>
        </p:txBody>
      </p:sp>
      <p:sp>
        <p:nvSpPr>
          <p:cNvPr id="19470" name="Retângulo 15"/>
          <p:cNvSpPr>
            <a:spLocks noChangeArrowheads="1"/>
          </p:cNvSpPr>
          <p:nvPr/>
        </p:nvSpPr>
        <p:spPr bwMode="auto">
          <a:xfrm>
            <a:off x="251520" y="2668040"/>
            <a:ext cx="867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/>
              <a:t>Entra e energia em forma de matérias-primas ou recursos (e) </a:t>
            </a:r>
            <a:endParaRPr lang="en-US" sz="2000" b="1" dirty="0"/>
          </a:p>
        </p:txBody>
      </p:sp>
      <p:sp>
        <p:nvSpPr>
          <p:cNvPr id="19471" name="Espaço Reservado para Número de Slide 2"/>
          <p:cNvSpPr txBox="1">
            <a:spLocks/>
          </p:cNvSpPr>
          <p:nvPr/>
        </p:nvSpPr>
        <p:spPr bwMode="auto">
          <a:xfrm>
            <a:off x="6732240" y="642232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13DBC4AB-1454-4E92-8DC7-62E373AA886B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23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111" y="1788379"/>
            <a:ext cx="8847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669900"/>
                </a:solidFill>
              </a:rPr>
              <a:t>5 Menos que São </a:t>
            </a:r>
            <a:r>
              <a:rPr lang="pt-BR" sz="2400" b="1" dirty="0" smtClean="0">
                <a:solidFill>
                  <a:srgbClr val="669900"/>
                </a:solidFill>
              </a:rPr>
              <a:t>Mais – Redução </a:t>
            </a:r>
            <a:r>
              <a:rPr lang="pt-BR" sz="2400" b="1" dirty="0">
                <a:solidFill>
                  <a:srgbClr val="669900"/>
                </a:solidFill>
              </a:rPr>
              <a:t>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9512" y="3075777"/>
            <a:ext cx="8672287" cy="3307004"/>
            <a:chOff x="179512" y="3075777"/>
            <a:chExt cx="8672287" cy="3307004"/>
          </a:xfrm>
        </p:grpSpPr>
        <p:pic>
          <p:nvPicPr>
            <p:cNvPr id="12" name="Picture 11" descr="grafico2.psd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1" r="5319"/>
            <a:stretch/>
          </p:blipFill>
          <p:spPr>
            <a:xfrm>
              <a:off x="179512" y="3075777"/>
              <a:ext cx="8672287" cy="3307004"/>
            </a:xfrm>
            <a:prstGeom prst="rect">
              <a:avLst/>
            </a:prstGeom>
          </p:spPr>
        </p:pic>
        <p:sp>
          <p:nvSpPr>
            <p:cNvPr id="13" name="Retângulo 14"/>
            <p:cNvSpPr>
              <a:spLocks noChangeArrowheads="1"/>
            </p:cNvSpPr>
            <p:nvPr/>
          </p:nvSpPr>
          <p:spPr bwMode="auto">
            <a:xfrm>
              <a:off x="3419872" y="3328770"/>
              <a:ext cx="27363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dirty="0" smtClean="0"/>
                <a:t>SISTEMA EMPRESA</a:t>
              </a:r>
            </a:p>
            <a:p>
              <a:pPr algn="ctr"/>
              <a:r>
                <a:rPr lang="en-US" sz="1400" b="1" dirty="0" smtClean="0"/>
                <a:t>(</a:t>
              </a:r>
              <a:r>
                <a:rPr lang="pt-BR" sz="1400" b="1" dirty="0" smtClean="0"/>
                <a:t>conforme delimitada)</a:t>
              </a:r>
              <a:endParaRPr lang="pt-BR" sz="1400" b="1" dirty="0"/>
            </a:p>
          </p:txBody>
        </p:sp>
        <p:sp>
          <p:nvSpPr>
            <p:cNvPr id="14" name="Retângulo 14"/>
            <p:cNvSpPr>
              <a:spLocks noChangeArrowheads="1"/>
            </p:cNvSpPr>
            <p:nvPr/>
          </p:nvSpPr>
          <p:spPr bwMode="auto">
            <a:xfrm>
              <a:off x="7308305" y="5128970"/>
              <a:ext cx="129614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AMBIENTE</a:t>
              </a:r>
            </a:p>
            <a:p>
              <a:pPr algn="ctr"/>
              <a:r>
                <a:rPr lang="en-US" sz="1300" b="1" dirty="0" smtClean="0"/>
                <a:t>DE SAÍDA</a:t>
              </a:r>
              <a:endParaRPr lang="pt-BR" sz="1300" b="1" dirty="0"/>
            </a:p>
          </p:txBody>
        </p:sp>
        <p:sp>
          <p:nvSpPr>
            <p:cNvPr id="16" name="Retângulo 14"/>
            <p:cNvSpPr>
              <a:spLocks noChangeArrowheads="1"/>
            </p:cNvSpPr>
            <p:nvPr/>
          </p:nvSpPr>
          <p:spPr bwMode="auto">
            <a:xfrm>
              <a:off x="5004048" y="5705034"/>
              <a:ext cx="165618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FORÇA DE ENERGIA</a:t>
              </a:r>
              <a:endParaRPr lang="pt-BR" sz="1300" b="1" dirty="0"/>
            </a:p>
          </p:txBody>
        </p:sp>
        <p:sp>
          <p:nvSpPr>
            <p:cNvPr id="17" name="Retângulo 14"/>
            <p:cNvSpPr>
              <a:spLocks noChangeArrowheads="1"/>
            </p:cNvSpPr>
            <p:nvPr/>
          </p:nvSpPr>
          <p:spPr bwMode="auto">
            <a:xfrm>
              <a:off x="683568" y="5128970"/>
              <a:ext cx="165618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AMBIENTE </a:t>
              </a:r>
            </a:p>
            <a:p>
              <a:pPr algn="ctr"/>
              <a:r>
                <a:rPr lang="en-US" sz="1300" b="1" dirty="0" smtClean="0"/>
                <a:t>DE ENTRADA</a:t>
              </a:r>
              <a:endParaRPr lang="pt-BR" sz="1300" b="1" dirty="0"/>
            </a:p>
          </p:txBody>
        </p:sp>
        <p:sp>
          <p:nvSpPr>
            <p:cNvPr id="19" name="Retângulo 14"/>
            <p:cNvSpPr>
              <a:spLocks noChangeArrowheads="1"/>
            </p:cNvSpPr>
            <p:nvPr/>
          </p:nvSpPr>
          <p:spPr bwMode="auto">
            <a:xfrm>
              <a:off x="539552" y="4150533"/>
              <a:ext cx="165618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300" b="1" dirty="0" smtClean="0"/>
                <a:t>Matérias-primas</a:t>
              </a:r>
            </a:p>
            <a:p>
              <a:pPr algn="ctr"/>
              <a:r>
                <a:rPr lang="pt-BR" sz="1300" b="1" dirty="0" smtClean="0"/>
                <a:t>ou recursos</a:t>
              </a:r>
              <a:endParaRPr lang="pt-BR" sz="1300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47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Retângulo 15"/>
          <p:cNvSpPr>
            <a:spLocks noChangeArrowheads="1"/>
          </p:cNvSpPr>
          <p:nvPr/>
        </p:nvSpPr>
        <p:spPr bwMode="auto">
          <a:xfrm>
            <a:off x="-9525" y="2354659"/>
            <a:ext cx="9153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/>
              <a:t>São convertidos em produtos ou serviços (</a:t>
            </a:r>
            <a:r>
              <a:rPr lang="pt-BR" sz="2000" b="1" dirty="0" err="1"/>
              <a:t>p</a:t>
            </a:r>
            <a:r>
              <a:rPr lang="pt-BR" sz="2000" b="1" dirty="0"/>
              <a:t>) </a:t>
            </a:r>
            <a:endParaRPr lang="en-US" sz="2000" b="1" dirty="0"/>
          </a:p>
        </p:txBody>
      </p:sp>
      <p:sp>
        <p:nvSpPr>
          <p:cNvPr id="20495" name="Retângulo 3"/>
          <p:cNvSpPr>
            <a:spLocks noChangeArrowheads="1"/>
          </p:cNvSpPr>
          <p:nvPr/>
        </p:nvSpPr>
        <p:spPr bwMode="auto">
          <a:xfrm>
            <a:off x="-9525" y="2734072"/>
            <a:ext cx="9190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/>
              <a:t>Sempre vão existir perdas e/ou geração de resíduos (</a:t>
            </a:r>
            <a:r>
              <a:rPr lang="pt-BR" sz="2000" b="1" dirty="0" err="1"/>
              <a:t>r</a:t>
            </a:r>
            <a:r>
              <a:rPr lang="pt-BR" sz="2000" b="1" dirty="0"/>
              <a:t>)!</a:t>
            </a:r>
            <a:endParaRPr lang="en-US" sz="2000" b="1" dirty="0"/>
          </a:p>
        </p:txBody>
      </p:sp>
      <p:sp>
        <p:nvSpPr>
          <p:cNvPr id="20497" name="Espaço Reservado para Número de Slide 2"/>
          <p:cNvSpPr txBox="1">
            <a:spLocks/>
          </p:cNvSpPr>
          <p:nvPr/>
        </p:nvSpPr>
        <p:spPr bwMode="auto">
          <a:xfrm>
            <a:off x="6758880" y="639689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574AB0E2-E4F6-40DE-B872-FC066E796FE0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24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443" y="1788379"/>
            <a:ext cx="8720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669900"/>
                </a:solidFill>
              </a:rPr>
              <a:t>5 Menos que São </a:t>
            </a:r>
            <a:r>
              <a:rPr lang="pt-BR" sz="2400" b="1" dirty="0" smtClean="0">
                <a:solidFill>
                  <a:srgbClr val="669900"/>
                </a:solidFill>
              </a:rPr>
              <a:t>Mais – Redução </a:t>
            </a:r>
            <a:r>
              <a:rPr lang="pt-BR" sz="2400" b="1" dirty="0">
                <a:solidFill>
                  <a:srgbClr val="669900"/>
                </a:solidFill>
              </a:rPr>
              <a:t>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111" y="3054849"/>
            <a:ext cx="8865810" cy="3335264"/>
            <a:chOff x="0" y="3068960"/>
            <a:chExt cx="8865810" cy="3335264"/>
          </a:xfrm>
        </p:grpSpPr>
        <p:pic>
          <p:nvPicPr>
            <p:cNvPr id="27" name="Picture 26" descr="grafico1.psd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5" r="5783"/>
            <a:stretch/>
          </p:blipFill>
          <p:spPr>
            <a:xfrm>
              <a:off x="0" y="3068960"/>
              <a:ext cx="8865810" cy="3335264"/>
            </a:xfrm>
            <a:prstGeom prst="rect">
              <a:avLst/>
            </a:prstGeom>
          </p:spPr>
        </p:pic>
        <p:sp>
          <p:nvSpPr>
            <p:cNvPr id="28" name="Retângulo 5"/>
            <p:cNvSpPr/>
            <p:nvPr/>
          </p:nvSpPr>
          <p:spPr>
            <a:xfrm>
              <a:off x="7524328" y="4077072"/>
              <a:ext cx="1295971" cy="864096"/>
            </a:xfrm>
            <a:prstGeom prst="rect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CaixaDeTexto 16"/>
            <p:cNvSpPr txBox="1">
              <a:spLocks noChangeArrowheads="1"/>
            </p:cNvSpPr>
            <p:nvPr/>
          </p:nvSpPr>
          <p:spPr bwMode="auto">
            <a:xfrm>
              <a:off x="7596336" y="4221088"/>
              <a:ext cx="1095375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Produtos Serviços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Elipse 4"/>
            <p:cNvSpPr/>
            <p:nvPr/>
          </p:nvSpPr>
          <p:spPr>
            <a:xfrm>
              <a:off x="5659090" y="4437112"/>
              <a:ext cx="1025525" cy="6480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CaixaDeTexto 16"/>
            <p:cNvSpPr txBox="1">
              <a:spLocks noChangeArrowheads="1"/>
            </p:cNvSpPr>
            <p:nvPr/>
          </p:nvSpPr>
          <p:spPr bwMode="auto">
            <a:xfrm>
              <a:off x="5652120" y="4581128"/>
              <a:ext cx="10081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FFFFFF"/>
                  </a:solidFill>
                </a:rPr>
                <a:t>Resíduos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2" name="Retângulo 14"/>
            <p:cNvSpPr>
              <a:spLocks noChangeArrowheads="1"/>
            </p:cNvSpPr>
            <p:nvPr/>
          </p:nvSpPr>
          <p:spPr bwMode="auto">
            <a:xfrm>
              <a:off x="3419872" y="3356992"/>
              <a:ext cx="27363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dirty="0" smtClean="0"/>
                <a:t>SISTEMA EMPRESA</a:t>
              </a:r>
            </a:p>
            <a:p>
              <a:pPr algn="ctr"/>
              <a:r>
                <a:rPr lang="en-US" sz="1400" b="1" dirty="0" smtClean="0"/>
                <a:t>(</a:t>
              </a:r>
              <a:r>
                <a:rPr lang="pt-BR" sz="1400" b="1" dirty="0" smtClean="0"/>
                <a:t>conforme delimitada)</a:t>
              </a:r>
              <a:endParaRPr lang="pt-BR" sz="1400" b="1" dirty="0"/>
            </a:p>
          </p:txBody>
        </p:sp>
        <p:sp>
          <p:nvSpPr>
            <p:cNvPr id="33" name="Retângulo 14"/>
            <p:cNvSpPr>
              <a:spLocks noChangeArrowheads="1"/>
            </p:cNvSpPr>
            <p:nvPr/>
          </p:nvSpPr>
          <p:spPr bwMode="auto">
            <a:xfrm>
              <a:off x="7308305" y="5157192"/>
              <a:ext cx="129614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AMBIENTE</a:t>
              </a:r>
            </a:p>
            <a:p>
              <a:pPr algn="ctr"/>
              <a:r>
                <a:rPr lang="en-US" sz="1300" b="1" dirty="0" smtClean="0"/>
                <a:t>DE SAÍDA</a:t>
              </a:r>
              <a:endParaRPr lang="pt-BR" sz="1300" b="1" dirty="0"/>
            </a:p>
          </p:txBody>
        </p:sp>
        <p:sp>
          <p:nvSpPr>
            <p:cNvPr id="34" name="Retângulo 14"/>
            <p:cNvSpPr>
              <a:spLocks noChangeArrowheads="1"/>
            </p:cNvSpPr>
            <p:nvPr/>
          </p:nvSpPr>
          <p:spPr bwMode="auto">
            <a:xfrm>
              <a:off x="5004048" y="5733256"/>
              <a:ext cx="165618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FORÇA DE ENERGIA</a:t>
              </a:r>
              <a:endParaRPr lang="pt-BR" sz="1300" b="1" dirty="0"/>
            </a:p>
          </p:txBody>
        </p:sp>
        <p:sp>
          <p:nvSpPr>
            <p:cNvPr id="35" name="Retângulo 14"/>
            <p:cNvSpPr>
              <a:spLocks noChangeArrowheads="1"/>
            </p:cNvSpPr>
            <p:nvPr/>
          </p:nvSpPr>
          <p:spPr bwMode="auto">
            <a:xfrm>
              <a:off x="683568" y="5157192"/>
              <a:ext cx="165618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AMBIENTE </a:t>
              </a:r>
            </a:p>
            <a:p>
              <a:pPr algn="ctr"/>
              <a:r>
                <a:rPr lang="en-US" sz="1300" b="1" dirty="0" smtClean="0"/>
                <a:t>DE ENTRADA</a:t>
              </a:r>
              <a:endParaRPr lang="pt-BR" sz="1300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  <p:bldP spid="20495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Retângulo 15"/>
          <p:cNvSpPr>
            <a:spLocks noChangeArrowheads="1"/>
          </p:cNvSpPr>
          <p:nvPr/>
        </p:nvSpPr>
        <p:spPr bwMode="auto">
          <a:xfrm>
            <a:off x="0" y="2404747"/>
            <a:ext cx="9252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Reduzindo o gasto energético e a saída de resíduos do sistema (empresa).</a:t>
            </a:r>
          </a:p>
        </p:txBody>
      </p:sp>
      <p:sp>
        <p:nvSpPr>
          <p:cNvPr id="21521" name="Espaço Reservado para Número de Slide 2"/>
          <p:cNvSpPr txBox="1">
            <a:spLocks/>
          </p:cNvSpPr>
          <p:nvPr/>
        </p:nvSpPr>
        <p:spPr bwMode="auto">
          <a:xfrm>
            <a:off x="6686872" y="6408209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6AEDD3DC-30C3-430A-ACCA-5183F0B9BFA8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25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2222" y="1788379"/>
            <a:ext cx="8678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669900"/>
                </a:solidFill>
              </a:rPr>
              <a:t>5 Menos que São </a:t>
            </a:r>
            <a:r>
              <a:rPr lang="pt-BR" sz="2400" b="1" dirty="0" smtClean="0">
                <a:solidFill>
                  <a:srgbClr val="669900"/>
                </a:solidFill>
              </a:rPr>
              <a:t>Mais – Redução de Desperdício</a:t>
            </a:r>
            <a:r>
              <a:rPr lang="pt-BR" sz="2400" b="1" dirty="0">
                <a:solidFill>
                  <a:srgbClr val="669900"/>
                </a:solidFill>
              </a:rPr>
              <a:t>©®</a:t>
            </a:r>
            <a:endParaRPr lang="en-US" sz="2400" dirty="0">
              <a:solidFill>
                <a:srgbClr val="6699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3068960"/>
            <a:ext cx="8865810" cy="3335264"/>
            <a:chOff x="0" y="3068960"/>
            <a:chExt cx="8865810" cy="3335264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3068960"/>
              <a:ext cx="8865810" cy="3335264"/>
              <a:chOff x="0" y="3068960"/>
              <a:chExt cx="8865810" cy="3335264"/>
            </a:xfrm>
          </p:grpSpPr>
          <p:pic>
            <p:nvPicPr>
              <p:cNvPr id="27" name="Picture 26" descr="grafico1.psd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5" r="5783"/>
              <a:stretch/>
            </p:blipFill>
            <p:spPr>
              <a:xfrm>
                <a:off x="0" y="3068960"/>
                <a:ext cx="8865810" cy="3335264"/>
              </a:xfrm>
              <a:prstGeom prst="rect">
                <a:avLst/>
              </a:prstGeom>
            </p:spPr>
          </p:pic>
          <p:sp>
            <p:nvSpPr>
              <p:cNvPr id="28" name="Retângulo 14"/>
              <p:cNvSpPr>
                <a:spLocks noChangeArrowheads="1"/>
              </p:cNvSpPr>
              <p:nvPr/>
            </p:nvSpPr>
            <p:spPr bwMode="auto">
              <a:xfrm>
                <a:off x="3419872" y="3284984"/>
                <a:ext cx="273630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 b="1" dirty="0" smtClean="0"/>
                  <a:t>SISTEMA EMPRESA</a:t>
                </a:r>
              </a:p>
              <a:p>
                <a:pPr algn="ctr"/>
                <a:r>
                  <a:rPr lang="en-US" sz="1400" b="1" dirty="0" smtClean="0"/>
                  <a:t>(</a:t>
                </a:r>
                <a:r>
                  <a:rPr lang="pt-BR" sz="1400" b="1" dirty="0" smtClean="0"/>
                  <a:t>conforme delimitada)</a:t>
                </a:r>
                <a:endParaRPr lang="pt-BR" sz="1400" b="1" dirty="0"/>
              </a:p>
            </p:txBody>
          </p:sp>
          <p:sp>
            <p:nvSpPr>
              <p:cNvPr id="29" name="Retângulo 14"/>
              <p:cNvSpPr>
                <a:spLocks noChangeArrowheads="1"/>
              </p:cNvSpPr>
              <p:nvPr/>
            </p:nvSpPr>
            <p:spPr bwMode="auto">
              <a:xfrm>
                <a:off x="7308305" y="5157192"/>
                <a:ext cx="1296144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b="1" dirty="0" smtClean="0"/>
                  <a:t>AMBIENTE</a:t>
                </a:r>
              </a:p>
              <a:p>
                <a:pPr algn="ctr"/>
                <a:r>
                  <a:rPr lang="en-US" sz="1300" b="1" dirty="0" smtClean="0"/>
                  <a:t>DE SAÍDA</a:t>
                </a:r>
                <a:endParaRPr lang="pt-BR" sz="1300" b="1" dirty="0"/>
              </a:p>
            </p:txBody>
          </p:sp>
          <p:sp>
            <p:nvSpPr>
              <p:cNvPr id="30" name="Retângulo 14"/>
              <p:cNvSpPr>
                <a:spLocks noChangeArrowheads="1"/>
              </p:cNvSpPr>
              <p:nvPr/>
            </p:nvSpPr>
            <p:spPr bwMode="auto">
              <a:xfrm>
                <a:off x="5148064" y="5805264"/>
                <a:ext cx="1656183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b="1" dirty="0" smtClean="0"/>
                  <a:t>FORÇA DE ENERGIA</a:t>
                </a:r>
                <a:endParaRPr lang="pt-BR" sz="1300" b="1" dirty="0"/>
              </a:p>
            </p:txBody>
          </p:sp>
          <p:sp>
            <p:nvSpPr>
              <p:cNvPr id="31" name="Retângulo 14"/>
              <p:cNvSpPr>
                <a:spLocks noChangeArrowheads="1"/>
              </p:cNvSpPr>
              <p:nvPr/>
            </p:nvSpPr>
            <p:spPr bwMode="auto">
              <a:xfrm>
                <a:off x="683568" y="5157192"/>
                <a:ext cx="1656183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b="1" dirty="0" smtClean="0"/>
                  <a:t>AMBIENTE </a:t>
                </a:r>
              </a:p>
              <a:p>
                <a:pPr algn="ctr"/>
                <a:r>
                  <a:rPr lang="en-US" sz="1300" b="1" dirty="0" smtClean="0"/>
                  <a:t>DE ENTRADA</a:t>
                </a:r>
                <a:endParaRPr lang="pt-BR" sz="1300" b="1" dirty="0"/>
              </a:p>
            </p:txBody>
          </p:sp>
        </p:grpSp>
        <p:cxnSp>
          <p:nvCxnSpPr>
            <p:cNvPr id="20" name="Conector reto 13"/>
            <p:cNvCxnSpPr/>
            <p:nvPr/>
          </p:nvCxnSpPr>
          <p:spPr>
            <a:xfrm flipH="1">
              <a:off x="3381772" y="5335149"/>
              <a:ext cx="2615803" cy="0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Conector reto 15"/>
            <p:cNvCxnSpPr/>
            <p:nvPr/>
          </p:nvCxnSpPr>
          <p:spPr>
            <a:xfrm flipV="1">
              <a:off x="3397250" y="4730750"/>
              <a:ext cx="0" cy="615951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Conector de seta reta 16"/>
            <p:cNvCxnSpPr/>
            <p:nvPr/>
          </p:nvCxnSpPr>
          <p:spPr>
            <a:xfrm flipV="1">
              <a:off x="3375025" y="4740003"/>
              <a:ext cx="497979" cy="6622"/>
            </a:xfrm>
            <a:prstGeom prst="straightConnector1">
              <a:avLst/>
            </a:prstGeom>
            <a:ln w="38100" cmpd="sng">
              <a:solidFill>
                <a:srgbClr val="FFC000"/>
              </a:solidFill>
              <a:headEnd type="none"/>
              <a:tailEnd type="none"/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3" name="Isosceles Triangle 22"/>
            <p:cNvSpPr/>
            <p:nvPr/>
          </p:nvSpPr>
          <p:spPr>
            <a:xfrm rot="5400000">
              <a:off x="3833810" y="4656139"/>
              <a:ext cx="203200" cy="180973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Conector reto 15"/>
            <p:cNvCxnSpPr>
              <a:stCxn id="25" idx="3"/>
            </p:cNvCxnSpPr>
            <p:nvPr/>
          </p:nvCxnSpPr>
          <p:spPr>
            <a:xfrm flipV="1">
              <a:off x="4814885" y="5314954"/>
              <a:ext cx="4766" cy="628644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 rot="10800000">
              <a:off x="4702174" y="5943598"/>
              <a:ext cx="225423" cy="198437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Conector reto 15"/>
            <p:cNvCxnSpPr/>
            <p:nvPr/>
          </p:nvCxnSpPr>
          <p:spPr>
            <a:xfrm flipV="1">
              <a:off x="5975350" y="4956175"/>
              <a:ext cx="0" cy="390527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explicativo em elipse 10"/>
          <p:cNvSpPr/>
          <p:nvPr/>
        </p:nvSpPr>
        <p:spPr>
          <a:xfrm>
            <a:off x="6660232" y="1052736"/>
            <a:ext cx="2309334" cy="1080120"/>
          </a:xfrm>
          <a:prstGeom prst="wedgeEllipseCallout">
            <a:avLst>
              <a:gd name="adj1" fmla="val -67864"/>
              <a:gd name="adj2" fmla="val 121095"/>
            </a:avLst>
          </a:prstGeom>
          <a:solidFill>
            <a:srgbClr val="005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ângulo 4"/>
          <p:cNvSpPr>
            <a:spLocks noChangeArrowheads="1"/>
          </p:cNvSpPr>
          <p:nvPr/>
        </p:nvSpPr>
        <p:spPr bwMode="auto">
          <a:xfrm>
            <a:off x="7236296" y="1251337"/>
            <a:ext cx="108012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endParaRPr lang="pt-BR" sz="4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pt-BR" sz="3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276225" y="2780928"/>
            <a:ext cx="86882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QUAL o foco da </a:t>
            </a:r>
            <a:endParaRPr lang="pt-BR" sz="4000" b="1" dirty="0" smtClean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pt-BR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Metodologia Sebrae de</a:t>
            </a:r>
          </a:p>
          <a:p>
            <a:pPr algn="ctr">
              <a:defRPr/>
            </a:pPr>
            <a:r>
              <a:rPr lang="pt-BR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Redução </a:t>
            </a: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 Desperdício?</a:t>
            </a:r>
          </a:p>
          <a:p>
            <a:pPr algn="ctr">
              <a:defRPr/>
            </a:pPr>
            <a:endParaRPr lang="pt-BR" sz="4000" b="1" dirty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2542" name="Espaço Reservado para Número de Slide 2"/>
          <p:cNvSpPr txBox="1">
            <a:spLocks/>
          </p:cNvSpPr>
          <p:nvPr/>
        </p:nvSpPr>
        <p:spPr bwMode="auto">
          <a:xfrm>
            <a:off x="6804248" y="640365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87FECD98-C48F-4DBC-B256-AFEA870EFCE0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26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3"/>
          <p:cNvSpPr txBox="1">
            <a:spLocks noChangeArrowheads="1"/>
          </p:cNvSpPr>
          <p:nvPr/>
        </p:nvSpPr>
        <p:spPr bwMode="auto">
          <a:xfrm>
            <a:off x="733549" y="3687936"/>
            <a:ext cx="866298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rgbClr val="000000"/>
              </a:buClr>
              <a:buSzPct val="90000"/>
              <a:buFont typeface="Arial" charset="0"/>
              <a:buChar char="•"/>
            </a:pPr>
            <a:r>
              <a:rPr lang="pt-BR" sz="2500" dirty="0"/>
              <a:t>Resíduo é gerado!</a:t>
            </a:r>
          </a:p>
          <a:p>
            <a:pPr marL="342900" indent="-342900" eaLnBrk="0" hangingPunct="0">
              <a:buClr>
                <a:srgbClr val="000000"/>
              </a:buClr>
              <a:buSzPct val="90000"/>
              <a:buFont typeface="Arial" charset="0"/>
              <a:buChar char="•"/>
            </a:pPr>
            <a:r>
              <a:rPr lang="pt-BR" sz="2500" dirty="0"/>
              <a:t>O que devo fazer com ele?</a:t>
            </a:r>
          </a:p>
          <a:p>
            <a:pPr marL="342900" indent="-342900" eaLnBrk="0" hangingPunct="0">
              <a:buClr>
                <a:srgbClr val="000000"/>
              </a:buClr>
              <a:buSzPct val="90000"/>
              <a:buFont typeface="Arial" charset="0"/>
              <a:buChar char="•"/>
            </a:pPr>
            <a:r>
              <a:rPr lang="pt-BR" sz="2500" dirty="0"/>
              <a:t>O foco principal é a reciclagem e/ou destinação correta dos resíduos, efluentes e emissões. </a:t>
            </a:r>
          </a:p>
          <a:p>
            <a:pPr marL="342900" indent="-342900" eaLnBrk="0" hangingPunct="0">
              <a:buClr>
                <a:srgbClr val="000000"/>
              </a:buClr>
              <a:buSzPct val="90000"/>
              <a:buFont typeface="Arial" charset="0"/>
              <a:buChar char="•"/>
            </a:pPr>
            <a:endParaRPr lang="pt-BR" sz="2500" dirty="0"/>
          </a:p>
        </p:txBody>
      </p:sp>
      <p:cxnSp>
        <p:nvCxnSpPr>
          <p:cNvPr id="9" name="Conector de seta reta 15"/>
          <p:cNvCxnSpPr>
            <a:cxnSpLocks noChangeShapeType="1"/>
          </p:cNvCxnSpPr>
          <p:nvPr/>
        </p:nvCxnSpPr>
        <p:spPr bwMode="auto">
          <a:xfrm>
            <a:off x="466725" y="3212976"/>
            <a:ext cx="0" cy="300367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3" name="Espaço Reservado para Número de Slide 2"/>
          <p:cNvSpPr txBox="1">
            <a:spLocks/>
          </p:cNvSpPr>
          <p:nvPr/>
        </p:nvSpPr>
        <p:spPr bwMode="auto">
          <a:xfrm>
            <a:off x="6804248" y="642232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F017635E-6D99-465E-8289-A4A2C57DE9A7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27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3549" y="3068439"/>
            <a:ext cx="4633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6600"/>
                </a:solidFill>
              </a:rPr>
              <a:t>Abordagem Convencional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3549" y="5661248"/>
            <a:ext cx="2298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Metodologia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3549" y="1949931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400" b="1" dirty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build="allAtOnce"/>
      <p:bldP spid="2" grpId="0"/>
      <p:bldP spid="14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3"/>
          <p:cNvSpPr txBox="1">
            <a:spLocks noChangeArrowheads="1"/>
          </p:cNvSpPr>
          <p:nvPr/>
        </p:nvSpPr>
        <p:spPr bwMode="auto">
          <a:xfrm>
            <a:off x="733549" y="3615928"/>
            <a:ext cx="820948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rgbClr val="000000"/>
              </a:buClr>
              <a:buSzPct val="90000"/>
              <a:buFont typeface="Arial" charset="0"/>
              <a:buChar char="•"/>
            </a:pPr>
            <a:r>
              <a:rPr lang="pt-BR" sz="2500" dirty="0"/>
              <a:t>Resíduo é gerado!</a:t>
            </a:r>
          </a:p>
          <a:p>
            <a:pPr marL="342900" indent="-342900" eaLnBrk="0" hangingPunct="0">
              <a:buClr>
                <a:srgbClr val="000000"/>
              </a:buClr>
              <a:buSzPct val="90000"/>
              <a:buFont typeface="Arial" charset="0"/>
              <a:buChar char="•"/>
            </a:pPr>
            <a:r>
              <a:rPr lang="pt-BR" sz="2500" dirty="0"/>
              <a:t>Como? Por </a:t>
            </a:r>
            <a:r>
              <a:rPr lang="pt-BR" sz="2500" dirty="0" err="1"/>
              <a:t>qu</a:t>
            </a:r>
            <a:r>
              <a:rPr lang="en-US" sz="2500" dirty="0" err="1"/>
              <a:t>ê</a:t>
            </a:r>
            <a:r>
              <a:rPr lang="pt-BR" sz="2500" dirty="0"/>
              <a:t>? De onde? </a:t>
            </a:r>
          </a:p>
          <a:p>
            <a:pPr marL="342900" indent="-342900" eaLnBrk="0" hangingPunct="0">
              <a:buClr>
                <a:srgbClr val="000000"/>
              </a:buClr>
              <a:buSzPct val="90000"/>
              <a:buFont typeface="Arial" charset="0"/>
              <a:buChar char="•"/>
            </a:pPr>
            <a:r>
              <a:rPr lang="pt-BR" sz="2500" dirty="0"/>
              <a:t>Como minimizar a geração?</a:t>
            </a:r>
          </a:p>
          <a:p>
            <a:pPr marL="342900" indent="-342900" eaLnBrk="0" hangingPunct="0">
              <a:buClr>
                <a:srgbClr val="000000"/>
              </a:buClr>
              <a:buSzPct val="90000"/>
              <a:buFont typeface="Arial" charset="0"/>
              <a:buChar char="•"/>
            </a:pPr>
            <a:r>
              <a:rPr lang="pt-BR" sz="2500" dirty="0"/>
              <a:t>O foco principal é a abordagem preventiva! </a:t>
            </a:r>
          </a:p>
        </p:txBody>
      </p:sp>
      <p:cxnSp>
        <p:nvCxnSpPr>
          <p:cNvPr id="9" name="Conector de seta reta 15"/>
          <p:cNvCxnSpPr>
            <a:cxnSpLocks noChangeShapeType="1"/>
          </p:cNvCxnSpPr>
          <p:nvPr/>
        </p:nvCxnSpPr>
        <p:spPr bwMode="auto">
          <a:xfrm>
            <a:off x="466725" y="2996952"/>
            <a:ext cx="0" cy="3219698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7" name="Espaço Reservado para Número de Slide 2"/>
          <p:cNvSpPr txBox="1">
            <a:spLocks/>
          </p:cNvSpPr>
          <p:nvPr/>
        </p:nvSpPr>
        <p:spPr bwMode="auto">
          <a:xfrm>
            <a:off x="6732240" y="64119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32B63457-D98D-458F-A5C7-7CC167670169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28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3549" y="2924944"/>
            <a:ext cx="45748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006600"/>
                </a:solidFill>
              </a:rPr>
              <a:t>Abordagem </a:t>
            </a:r>
            <a:r>
              <a:rPr lang="pt-BR" sz="2600" b="1" dirty="0" smtClean="0">
                <a:solidFill>
                  <a:srgbClr val="006600"/>
                </a:solidFill>
              </a:rPr>
              <a:t>da Metodologia</a:t>
            </a:r>
            <a:endParaRPr lang="pt-BR" sz="2600" b="1" dirty="0">
              <a:solidFill>
                <a:srgbClr val="00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3549" y="5661248"/>
            <a:ext cx="21479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 smtClean="0">
                <a:solidFill>
                  <a:srgbClr val="006600"/>
                </a:solidFill>
              </a:rPr>
              <a:t>Metodologia</a:t>
            </a:r>
            <a:endParaRPr lang="pt-BR" sz="2600" b="1" dirty="0">
              <a:solidFill>
                <a:srgbClr val="00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3549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400" b="1" dirty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build="allAtOnce"/>
      <p:bldP spid="2" grpId="0"/>
      <p:bldP spid="14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de seta reta 15"/>
          <p:cNvCxnSpPr>
            <a:cxnSpLocks noChangeShapeType="1"/>
          </p:cNvCxnSpPr>
          <p:nvPr/>
        </p:nvCxnSpPr>
        <p:spPr bwMode="auto">
          <a:xfrm>
            <a:off x="466725" y="2996952"/>
            <a:ext cx="0" cy="3024336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0" name="Retângulo 1"/>
          <p:cNvSpPr>
            <a:spLocks noChangeArrowheads="1"/>
          </p:cNvSpPr>
          <p:nvPr/>
        </p:nvSpPr>
        <p:spPr bwMode="auto">
          <a:xfrm>
            <a:off x="608013" y="3954463"/>
            <a:ext cx="8491537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/>
              <a:t>Prioridade de Atuação:</a:t>
            </a:r>
          </a:p>
          <a:p>
            <a:endParaRPr lang="pt-BR" sz="1500" b="1" dirty="0"/>
          </a:p>
          <a:p>
            <a:r>
              <a:rPr lang="pt-BR" sz="2000" dirty="0" smtClean="0"/>
              <a:t>1 - </a:t>
            </a:r>
            <a:r>
              <a:rPr lang="pt-BR" sz="2000" dirty="0"/>
              <a:t>Redução do desperdício na fonte</a:t>
            </a:r>
            <a:r>
              <a:rPr lang="pt-BR" sz="2000" dirty="0" smtClean="0"/>
              <a:t>;</a:t>
            </a:r>
            <a:endParaRPr lang="pt-BR" sz="1500" dirty="0"/>
          </a:p>
          <a:p>
            <a:r>
              <a:rPr lang="pt-BR" sz="2000" dirty="0" smtClean="0"/>
              <a:t>2 - </a:t>
            </a:r>
            <a:r>
              <a:rPr lang="pt-BR" sz="2000" dirty="0"/>
              <a:t>Reciclagem interna e externa dos resíduos</a:t>
            </a:r>
            <a:r>
              <a:rPr lang="pt-BR" sz="2000" dirty="0" smtClean="0"/>
              <a:t>;</a:t>
            </a:r>
            <a:endParaRPr lang="pt-BR" sz="1500" dirty="0"/>
          </a:p>
          <a:p>
            <a:r>
              <a:rPr lang="pt-BR" sz="2000" dirty="0"/>
              <a:t>3 - Tratamento de </a:t>
            </a:r>
            <a:r>
              <a:rPr lang="pt-BR" sz="2000" dirty="0" smtClean="0"/>
              <a:t>resíduos (fim </a:t>
            </a:r>
            <a:r>
              <a:rPr lang="pt-BR" sz="2000" dirty="0"/>
              <a:t>de </a:t>
            </a:r>
            <a:r>
              <a:rPr lang="pt-BR" sz="2000" dirty="0" smtClean="0"/>
              <a:t>tubo).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5611" name="Espaço Reservado para Número de Slide 2"/>
          <p:cNvSpPr txBox="1">
            <a:spLocks/>
          </p:cNvSpPr>
          <p:nvPr/>
        </p:nvSpPr>
        <p:spPr bwMode="auto">
          <a:xfrm>
            <a:off x="6732240" y="64119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E7311FC0-9812-4FCE-BB4B-CE8B64510FC2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29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3549" y="5661248"/>
            <a:ext cx="1996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6600"/>
                </a:solidFill>
              </a:rPr>
              <a:t>Metodologia</a:t>
            </a:r>
            <a:endParaRPr lang="pt-BR" sz="2400" b="1" dirty="0">
              <a:solidFill>
                <a:srgbClr val="0066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3549" y="2870884"/>
            <a:ext cx="4262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6600"/>
                </a:solidFill>
              </a:rPr>
              <a:t>Foco da Metodologia</a:t>
            </a:r>
          </a:p>
          <a:p>
            <a:r>
              <a:rPr lang="pt-BR" sz="2400" b="1" dirty="0" smtClean="0">
                <a:solidFill>
                  <a:srgbClr val="669900"/>
                </a:solidFill>
              </a:rPr>
              <a:t>ABORDAGEM PREVENTIVA</a:t>
            </a:r>
            <a:endParaRPr lang="pt-BR" sz="2400" b="1" dirty="0">
              <a:solidFill>
                <a:srgbClr val="6699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3549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400" b="1" dirty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build="allAtOnce"/>
      <p:bldP spid="12" grpId="0"/>
      <p:bldP spid="1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_slides_palestr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30" name="Espaço Reservado para Número de Slide 2"/>
          <p:cNvSpPr txBox="1">
            <a:spLocks/>
          </p:cNvSpPr>
          <p:nvPr/>
        </p:nvSpPr>
        <p:spPr bwMode="auto">
          <a:xfrm>
            <a:off x="6990054" y="6362132"/>
            <a:ext cx="1872751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Calibri" pitchFamily="34" charset="0"/>
              </a:rPr>
              <a:t>S0</a:t>
            </a:r>
            <a:fld id="{20C29128-19AB-4439-8EA9-A13A24B8937D}" type="slidenum">
              <a:rPr lang="pt-BR" sz="2000" smtClean="0">
                <a:solidFill>
                  <a:schemeClr val="bg1"/>
                </a:solidFill>
                <a:latin typeface="Calibri" pitchFamily="34" charset="0"/>
              </a:rPr>
              <a:pPr algn="r"/>
              <a:t>3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 t="-2" b="2"/>
          <a:stretch>
            <a:fillRect/>
          </a:stretch>
        </p:blipFill>
        <p:spPr bwMode="auto">
          <a:xfrm>
            <a:off x="730219" y="0"/>
            <a:ext cx="7556522" cy="684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ndo_slides_palestr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7" name="Espaço Reservado para Número de Slide 2"/>
          <p:cNvSpPr txBox="1">
            <a:spLocks/>
          </p:cNvSpPr>
          <p:nvPr/>
        </p:nvSpPr>
        <p:spPr bwMode="auto">
          <a:xfrm>
            <a:off x="6761915" y="6408209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EA381598-B638-4ECD-8094-CF36CAE19CF4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30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786" y="55466"/>
            <a:ext cx="7152106" cy="6802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tângulo 4"/>
          <p:cNvSpPr>
            <a:spLocks noChangeArrowheads="1"/>
          </p:cNvSpPr>
          <p:nvPr/>
        </p:nvSpPr>
        <p:spPr bwMode="auto">
          <a:xfrm>
            <a:off x="899592" y="4306888"/>
            <a:ext cx="6337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2400" b="1" dirty="0"/>
              <a:t>MINIMIZAÇÃO DO DESPERDÍCIO </a:t>
            </a:r>
            <a:endParaRPr lang="tr-TR" sz="2400" b="1" dirty="0" smtClean="0"/>
          </a:p>
          <a:p>
            <a:r>
              <a:rPr lang="tr-TR" sz="2400" b="1" dirty="0" smtClean="0"/>
              <a:t>DE </a:t>
            </a:r>
            <a:r>
              <a:rPr lang="tr-TR" sz="3600" b="1" dirty="0">
                <a:solidFill>
                  <a:srgbClr val="669900"/>
                </a:solidFill>
              </a:rPr>
              <a:t>ÁGUA </a:t>
            </a:r>
            <a:r>
              <a:rPr lang="tr-TR" sz="2400" b="1" dirty="0"/>
              <a:t>NA PRODUÇÃO.</a:t>
            </a:r>
          </a:p>
        </p:txBody>
      </p:sp>
      <p:cxnSp>
        <p:nvCxnSpPr>
          <p:cNvPr id="12" name="Conector de seta reta 15"/>
          <p:cNvCxnSpPr>
            <a:cxnSpLocks noChangeShapeType="1"/>
          </p:cNvCxnSpPr>
          <p:nvPr/>
        </p:nvCxnSpPr>
        <p:spPr bwMode="auto">
          <a:xfrm>
            <a:off x="466725" y="2780928"/>
            <a:ext cx="0" cy="3435722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o explicativo em elipse 13"/>
          <p:cNvSpPr/>
          <p:nvPr/>
        </p:nvSpPr>
        <p:spPr>
          <a:xfrm>
            <a:off x="827584" y="2780928"/>
            <a:ext cx="1085198" cy="1080120"/>
          </a:xfrm>
          <a:prstGeom prst="wedgeEllipseCallout">
            <a:avLst>
              <a:gd name="adj1" fmla="val 48988"/>
              <a:gd name="adj2" fmla="val 88350"/>
            </a:avLst>
          </a:prstGeom>
          <a:solidFill>
            <a:srgbClr val="006600"/>
          </a:solidFill>
          <a:ln>
            <a:solidFill>
              <a:srgbClr val="6699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CaixaDeTexto 14"/>
          <p:cNvSpPr txBox="1"/>
          <p:nvPr/>
        </p:nvSpPr>
        <p:spPr>
          <a:xfrm>
            <a:off x="1192635" y="3090987"/>
            <a:ext cx="42703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endParaRPr lang="en-US" sz="3000" b="1" spc="150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7662" name="Espaço Reservado para Número de Slide 2"/>
          <p:cNvSpPr txBox="1">
            <a:spLocks/>
          </p:cNvSpPr>
          <p:nvPr/>
        </p:nvSpPr>
        <p:spPr bwMode="auto">
          <a:xfrm>
            <a:off x="6804248" y="6408209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1B9907EF-124A-4D94-9495-7FAF49D350A4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31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5733256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Foco </a:t>
            </a:r>
            <a:r>
              <a:rPr lang="pt-BR" sz="2800" b="1" dirty="0">
                <a:solidFill>
                  <a:srgbClr val="006600"/>
                </a:solidFill>
              </a:rPr>
              <a:t>das ações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3549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400" b="1" dirty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4" grpId="0" animBg="1"/>
      <p:bldP spid="15" grpId="0"/>
      <p:bldP spid="3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de seta reta 15"/>
          <p:cNvCxnSpPr>
            <a:cxnSpLocks noChangeShapeType="1"/>
          </p:cNvCxnSpPr>
          <p:nvPr/>
        </p:nvCxnSpPr>
        <p:spPr bwMode="auto">
          <a:xfrm>
            <a:off x="466725" y="2571750"/>
            <a:ext cx="0" cy="3644900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o explicativo em elipse 9"/>
          <p:cNvSpPr/>
          <p:nvPr/>
        </p:nvSpPr>
        <p:spPr>
          <a:xfrm>
            <a:off x="827584" y="2780928"/>
            <a:ext cx="1085198" cy="1080120"/>
          </a:xfrm>
          <a:prstGeom prst="wedgeEllipseCallout">
            <a:avLst>
              <a:gd name="adj1" fmla="val 48988"/>
              <a:gd name="adj2" fmla="val 88350"/>
            </a:avLst>
          </a:prstGeom>
          <a:solidFill>
            <a:srgbClr val="006600"/>
          </a:solidFill>
          <a:ln>
            <a:solidFill>
              <a:srgbClr val="6699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aixaDeTexto 15"/>
          <p:cNvSpPr txBox="1"/>
          <p:nvPr/>
        </p:nvSpPr>
        <p:spPr>
          <a:xfrm>
            <a:off x="1192635" y="3090987"/>
            <a:ext cx="42703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lang="en-US" sz="3000" b="1" spc="150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8686" name="Espaço Reservado para Número de Slide 2"/>
          <p:cNvSpPr txBox="1">
            <a:spLocks/>
          </p:cNvSpPr>
          <p:nvPr/>
        </p:nvSpPr>
        <p:spPr bwMode="auto">
          <a:xfrm>
            <a:off x="6732240" y="6408209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9DD063F1-44A2-43D1-9DA3-6BD40392186E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32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9592" y="5733256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Foco </a:t>
            </a:r>
            <a:r>
              <a:rPr lang="pt-BR" sz="2800" b="1" dirty="0">
                <a:solidFill>
                  <a:srgbClr val="006600"/>
                </a:solidFill>
              </a:rPr>
              <a:t>das ações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4437112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MINIMIZAÇÃO DO DESPERDÍCIO DE </a:t>
            </a:r>
            <a:r>
              <a:rPr lang="tr-TR" sz="3600" b="1" dirty="0">
                <a:solidFill>
                  <a:srgbClr val="669900"/>
                </a:solidFill>
              </a:rPr>
              <a:t>ENERGIA </a:t>
            </a:r>
            <a:r>
              <a:rPr lang="tr-TR" sz="2400" b="1" dirty="0"/>
              <a:t>POR UNIDADE DE PRODUÇÃO.</a:t>
            </a:r>
          </a:p>
        </p:txBody>
      </p:sp>
      <p:sp>
        <p:nvSpPr>
          <p:cNvPr id="9" name="Rectangle 8"/>
          <p:cNvSpPr/>
          <p:nvPr/>
        </p:nvSpPr>
        <p:spPr>
          <a:xfrm>
            <a:off x="733549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400" b="1" dirty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5" grpId="0"/>
      <p:bldP spid="2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de seta reta 15"/>
          <p:cNvCxnSpPr>
            <a:cxnSpLocks noChangeShapeType="1"/>
          </p:cNvCxnSpPr>
          <p:nvPr/>
        </p:nvCxnSpPr>
        <p:spPr bwMode="auto">
          <a:xfrm>
            <a:off x="466725" y="2780928"/>
            <a:ext cx="0" cy="3435722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o explicativo em elipse 9"/>
          <p:cNvSpPr/>
          <p:nvPr/>
        </p:nvSpPr>
        <p:spPr>
          <a:xfrm>
            <a:off x="827584" y="2708920"/>
            <a:ext cx="1085198" cy="1080120"/>
          </a:xfrm>
          <a:prstGeom prst="wedgeEllipseCallout">
            <a:avLst>
              <a:gd name="adj1" fmla="val 73694"/>
              <a:gd name="adj2" fmla="val 81818"/>
            </a:avLst>
          </a:prstGeom>
          <a:solidFill>
            <a:srgbClr val="006600"/>
          </a:solidFill>
          <a:ln>
            <a:solidFill>
              <a:srgbClr val="6699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aixaDeTexto 15"/>
          <p:cNvSpPr txBox="1"/>
          <p:nvPr/>
        </p:nvSpPr>
        <p:spPr>
          <a:xfrm>
            <a:off x="1192635" y="3018979"/>
            <a:ext cx="42703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endParaRPr lang="en-US" sz="3000" b="1" spc="150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9710" name="Espaço Reservado para Número de Slide 2"/>
          <p:cNvSpPr txBox="1">
            <a:spLocks/>
          </p:cNvSpPr>
          <p:nvPr/>
        </p:nvSpPr>
        <p:spPr bwMode="auto">
          <a:xfrm>
            <a:off x="6732240" y="6408209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2BF90837-6F1B-4ADB-B5E6-BEA057BE3A33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33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4028" y="4077072"/>
            <a:ext cx="6336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MINIMIZAÇÃO DAS PERDAS DE </a:t>
            </a:r>
            <a:endParaRPr lang="tr-TR" sz="2400" b="1" dirty="0" smtClean="0"/>
          </a:p>
          <a:p>
            <a:r>
              <a:rPr lang="tr-TR" sz="3600" b="1" dirty="0" smtClean="0">
                <a:solidFill>
                  <a:srgbClr val="669900"/>
                </a:solidFill>
              </a:rPr>
              <a:t>MATÉRIA</a:t>
            </a:r>
            <a:r>
              <a:rPr lang="tr-TR" sz="3600" b="1" dirty="0">
                <a:solidFill>
                  <a:srgbClr val="669900"/>
                </a:solidFill>
              </a:rPr>
              <a:t>-PRIMA </a:t>
            </a:r>
            <a:r>
              <a:rPr lang="tr-TR" sz="2400" b="1" dirty="0"/>
              <a:t>POR UNIDADE DE PRODUÇÃO.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84028" y="5733256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Foco </a:t>
            </a:r>
            <a:r>
              <a:rPr lang="pt-BR" sz="2800" b="1" dirty="0">
                <a:solidFill>
                  <a:srgbClr val="006600"/>
                </a:solidFill>
              </a:rPr>
              <a:t>das ações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3549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400" b="1" dirty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2" grpId="0"/>
      <p:bldP spid="15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 explicativo em elipse 9"/>
          <p:cNvSpPr/>
          <p:nvPr/>
        </p:nvSpPr>
        <p:spPr>
          <a:xfrm>
            <a:off x="827584" y="2780928"/>
            <a:ext cx="1085198" cy="1080120"/>
          </a:xfrm>
          <a:prstGeom prst="wedgeEllipseCallout">
            <a:avLst>
              <a:gd name="adj1" fmla="val 48988"/>
              <a:gd name="adj2" fmla="val 88350"/>
            </a:avLst>
          </a:prstGeom>
          <a:solidFill>
            <a:srgbClr val="006600"/>
          </a:solidFill>
          <a:ln>
            <a:solidFill>
              <a:srgbClr val="6699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aixaDeTexto 15"/>
          <p:cNvSpPr txBox="1"/>
          <p:nvPr/>
        </p:nvSpPr>
        <p:spPr>
          <a:xfrm>
            <a:off x="1192635" y="3090987"/>
            <a:ext cx="42703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endParaRPr lang="en-US" sz="3000" b="1" spc="150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0734" name="Espaço Reservado para Número de Slide 2"/>
          <p:cNvSpPr txBox="1">
            <a:spLocks/>
          </p:cNvSpPr>
          <p:nvPr/>
        </p:nvSpPr>
        <p:spPr bwMode="auto">
          <a:xfrm>
            <a:off x="6660232" y="64119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3F3DC0A5-3C0E-4FFF-B7FD-DC36E2B07E9A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34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852936"/>
            <a:ext cx="0" cy="336371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884028" y="5733256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Foco </a:t>
            </a:r>
            <a:r>
              <a:rPr lang="pt-BR" sz="2800" b="1" dirty="0">
                <a:solidFill>
                  <a:srgbClr val="006600"/>
                </a:solidFill>
              </a:rPr>
              <a:t>das ações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4028" y="4365104"/>
            <a:ext cx="64242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MINIMIZAÇÃO DA GERAÇÃO DE </a:t>
            </a:r>
            <a:r>
              <a:rPr lang="tr-TR" sz="3600" b="1" dirty="0">
                <a:solidFill>
                  <a:srgbClr val="669900"/>
                </a:solidFill>
              </a:rPr>
              <a:t>RESÍDUOS</a:t>
            </a:r>
            <a:r>
              <a:rPr lang="tr-TR" sz="2400" b="1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33549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400" b="1" dirty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2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 explicativo em elipse 9"/>
          <p:cNvSpPr/>
          <p:nvPr/>
        </p:nvSpPr>
        <p:spPr>
          <a:xfrm>
            <a:off x="827584" y="2780928"/>
            <a:ext cx="1085198" cy="1080120"/>
          </a:xfrm>
          <a:prstGeom prst="wedgeEllipseCallout">
            <a:avLst>
              <a:gd name="adj1" fmla="val 48988"/>
              <a:gd name="adj2" fmla="val 88350"/>
            </a:avLst>
          </a:prstGeom>
          <a:solidFill>
            <a:srgbClr val="006600"/>
          </a:solidFill>
          <a:ln>
            <a:solidFill>
              <a:srgbClr val="6699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aixaDeTexto 15"/>
          <p:cNvSpPr txBox="1"/>
          <p:nvPr/>
        </p:nvSpPr>
        <p:spPr>
          <a:xfrm>
            <a:off x="1192635" y="3090987"/>
            <a:ext cx="42703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endParaRPr lang="en-US" sz="3000" b="1" spc="150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1758" name="Espaço Reservado para Número de Slide 2"/>
          <p:cNvSpPr txBox="1">
            <a:spLocks/>
          </p:cNvSpPr>
          <p:nvPr/>
        </p:nvSpPr>
        <p:spPr bwMode="auto">
          <a:xfrm>
            <a:off x="6732240" y="64119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E5791281-636F-48F8-B333-DAD9B4743C9C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35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4365104"/>
            <a:ext cx="5396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/>
              <a:t>MINIMIZAÇÃO DA </a:t>
            </a:r>
            <a:r>
              <a:rPr lang="tr-TR" sz="3600" b="1" dirty="0">
                <a:solidFill>
                  <a:srgbClr val="669900"/>
                </a:solidFill>
              </a:rPr>
              <a:t>POLUIÇÃO</a:t>
            </a:r>
            <a:r>
              <a:rPr lang="tr-TR" sz="2400" b="1" dirty="0"/>
              <a:t>.</a:t>
            </a: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852936"/>
            <a:ext cx="0" cy="336371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884028" y="5733256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Foco </a:t>
            </a:r>
            <a:r>
              <a:rPr lang="pt-BR" sz="2800" b="1" dirty="0">
                <a:solidFill>
                  <a:srgbClr val="006600"/>
                </a:solidFill>
              </a:rPr>
              <a:t>das ações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3549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400" b="1" dirty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2" grpId="0"/>
      <p:bldP spid="1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explicativo em elipse 10"/>
          <p:cNvSpPr/>
          <p:nvPr/>
        </p:nvSpPr>
        <p:spPr>
          <a:xfrm>
            <a:off x="6660232" y="1713002"/>
            <a:ext cx="2309334" cy="1080120"/>
          </a:xfrm>
          <a:prstGeom prst="wedgeEllipseCallout">
            <a:avLst>
              <a:gd name="adj1" fmla="val -67864"/>
              <a:gd name="adj2" fmla="val 121095"/>
            </a:avLst>
          </a:prstGeom>
          <a:solidFill>
            <a:srgbClr val="005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ângulo 4"/>
          <p:cNvSpPr>
            <a:spLocks noChangeArrowheads="1"/>
          </p:cNvSpPr>
          <p:nvPr/>
        </p:nvSpPr>
        <p:spPr bwMode="auto">
          <a:xfrm>
            <a:off x="7236296" y="1911603"/>
            <a:ext cx="108012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endParaRPr lang="pt-BR" sz="4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pt-BR" sz="3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276225" y="3513202"/>
            <a:ext cx="86882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lang="pt-BR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UEM pode participar?</a:t>
            </a:r>
            <a:endParaRPr lang="pt-BR" sz="4000" b="1" dirty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4830" name="Espaço Reservado para Número de Slide 2"/>
          <p:cNvSpPr txBox="1">
            <a:spLocks/>
          </p:cNvSpPr>
          <p:nvPr/>
        </p:nvSpPr>
        <p:spPr bwMode="auto">
          <a:xfrm>
            <a:off x="6804248" y="642232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3936E382-6C93-4EE5-B4C7-BA774C3AF5AD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36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2"/>
          <p:cNvSpPr txBox="1">
            <a:spLocks/>
          </p:cNvSpPr>
          <p:nvPr/>
        </p:nvSpPr>
        <p:spPr bwMode="auto">
          <a:xfrm>
            <a:off x="6732240" y="644017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E5791281-636F-48F8-B333-DAD9B4743C9C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37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3068960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Micro e pequenas empresas do comércio, da indústria, dos serviços e da agroindústria, participantes de cadeias produtivas e arranjos produtivos locais, engajadas nas ações do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Sebrae e </a:t>
            </a:r>
            <a:r>
              <a:rPr lang="pt-BR" sz="2400" dirty="0"/>
              <a:t>cujas atividades envolvem aspectos e impactos ambientais negativos.</a:t>
            </a:r>
            <a:endParaRPr lang="en-US" sz="2400" dirty="0"/>
          </a:p>
        </p:txBody>
      </p:sp>
      <p:cxnSp>
        <p:nvCxnSpPr>
          <p:cNvPr id="6" name="Conector de seta reta 15"/>
          <p:cNvCxnSpPr>
            <a:cxnSpLocks noChangeShapeType="1"/>
          </p:cNvCxnSpPr>
          <p:nvPr/>
        </p:nvCxnSpPr>
        <p:spPr bwMode="auto">
          <a:xfrm>
            <a:off x="466725" y="3212976"/>
            <a:ext cx="0" cy="300367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884028" y="5733256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Público-alvo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3549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400" b="1" dirty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 em elipse 10"/>
          <p:cNvSpPr/>
          <p:nvPr/>
        </p:nvSpPr>
        <p:spPr>
          <a:xfrm>
            <a:off x="6660232" y="1052736"/>
            <a:ext cx="2309334" cy="1080120"/>
          </a:xfrm>
          <a:prstGeom prst="wedgeEllipseCallout">
            <a:avLst>
              <a:gd name="adj1" fmla="val -67864"/>
              <a:gd name="adj2" fmla="val 121095"/>
            </a:avLst>
          </a:prstGeom>
          <a:solidFill>
            <a:srgbClr val="005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7236296" y="1251337"/>
            <a:ext cx="108012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endParaRPr lang="pt-BR" sz="4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pt-BR" sz="3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276225" y="2852936"/>
            <a:ext cx="86882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 </a:t>
            </a:r>
            <a:r>
              <a:rPr lang="en-US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lang="pt-BR" sz="4000" b="1" dirty="0" err="1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ue</a:t>
            </a:r>
            <a:r>
              <a:rPr lang="pt-BR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é preciso fazer </a:t>
            </a:r>
          </a:p>
          <a:p>
            <a:pPr algn="ctr">
              <a:defRPr/>
            </a:pPr>
            <a:r>
              <a:rPr lang="pt-BR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para obter sucesso com a</a:t>
            </a:r>
          </a:p>
          <a:p>
            <a:pPr algn="ctr">
              <a:defRPr/>
            </a:pPr>
            <a:r>
              <a:rPr lang="pt-BR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aplicação da Metodologia?</a:t>
            </a:r>
            <a:endParaRPr lang="pt-BR" sz="4000" b="1" dirty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Espaço Reservado para Número de Slide 2"/>
          <p:cNvSpPr txBox="1">
            <a:spLocks/>
          </p:cNvSpPr>
          <p:nvPr/>
        </p:nvSpPr>
        <p:spPr bwMode="auto">
          <a:xfrm>
            <a:off x="6804248" y="64095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3936E382-6C93-4EE5-B4C7-BA774C3AF5AD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38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1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 em elipse 10"/>
          <p:cNvSpPr/>
          <p:nvPr/>
        </p:nvSpPr>
        <p:spPr>
          <a:xfrm>
            <a:off x="971600" y="3284984"/>
            <a:ext cx="3456384" cy="936104"/>
          </a:xfrm>
          <a:prstGeom prst="wedgeEllipseCallout">
            <a:avLst>
              <a:gd name="adj1" fmla="val 44568"/>
              <a:gd name="adj2" fmla="val 84515"/>
            </a:avLst>
          </a:prstGeom>
          <a:solidFill>
            <a:srgbClr val="005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3549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400" b="1" dirty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3501008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pt-BR" sz="2400" b="1" dirty="0">
                <a:solidFill>
                  <a:schemeClr val="bg1"/>
                </a:solidFill>
              </a:rPr>
              <a:t>Permita-se mudar!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9832" y="472514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200" b="1" dirty="0" smtClean="0">
                <a:solidFill>
                  <a:srgbClr val="006600"/>
                </a:solidFill>
              </a:rPr>
              <a:t>MUDANÇAS NO AMBIENTE</a:t>
            </a:r>
          </a:p>
          <a:p>
            <a:pPr>
              <a:defRPr/>
            </a:pPr>
            <a:r>
              <a:rPr lang="pt-BR" sz="2200" dirty="0" smtClean="0"/>
              <a:t>Novos </a:t>
            </a:r>
            <a:r>
              <a:rPr lang="pt-BR" sz="2200" dirty="0"/>
              <a:t>objetivos, estratégias, planos/ações, produtos e serviços.</a:t>
            </a:r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 bwMode="auto">
          <a:xfrm>
            <a:off x="6804248" y="641100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3936E382-6C93-4EE5-B4C7-BA774C3AF5AD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39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0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tângulo 4"/>
          <p:cNvSpPr>
            <a:spLocks noChangeArrowheads="1"/>
          </p:cNvSpPr>
          <p:nvPr/>
        </p:nvSpPr>
        <p:spPr bwMode="auto">
          <a:xfrm>
            <a:off x="276225" y="3411577"/>
            <a:ext cx="86882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COMO surgiu a </a:t>
            </a: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Metodologia?</a:t>
            </a:r>
          </a:p>
          <a:p>
            <a:pPr algn="ctr">
              <a:defRPr/>
            </a:pPr>
            <a:endParaRPr lang="pt-BR" sz="3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Texto explicativo em elipse 10"/>
          <p:cNvSpPr/>
          <p:nvPr/>
        </p:nvSpPr>
        <p:spPr>
          <a:xfrm>
            <a:off x="6660232" y="1484784"/>
            <a:ext cx="2309334" cy="1080120"/>
          </a:xfrm>
          <a:prstGeom prst="wedgeEllipseCallout">
            <a:avLst>
              <a:gd name="adj1" fmla="val -67864"/>
              <a:gd name="adj2" fmla="val 121095"/>
            </a:avLst>
          </a:prstGeom>
          <a:solidFill>
            <a:srgbClr val="005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ângulo 4"/>
          <p:cNvSpPr>
            <a:spLocks noChangeArrowheads="1"/>
          </p:cNvSpPr>
          <p:nvPr/>
        </p:nvSpPr>
        <p:spPr bwMode="auto">
          <a:xfrm>
            <a:off x="7236296" y="1683385"/>
            <a:ext cx="108012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</a:p>
          <a:p>
            <a:pPr algn="ctr">
              <a:defRPr/>
            </a:pPr>
            <a:endParaRPr lang="pt-BR" sz="3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158" name="Espaço Reservado para Número de Slide 2"/>
          <p:cNvSpPr txBox="1">
            <a:spLocks/>
          </p:cNvSpPr>
          <p:nvPr/>
        </p:nvSpPr>
        <p:spPr bwMode="auto">
          <a:xfrm>
            <a:off x="6671308" y="642366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Calibri" pitchFamily="34" charset="0"/>
              </a:rPr>
              <a:t>S0</a:t>
            </a:r>
            <a:fld id="{FB481A88-413D-4AC9-ABF9-F27C1E1AE663}" type="slidenum">
              <a:rPr lang="pt-BR" sz="2000" smtClean="0">
                <a:solidFill>
                  <a:schemeClr val="bg1"/>
                </a:solidFill>
                <a:latin typeface="Calibri" pitchFamily="34" charset="0"/>
              </a:rPr>
              <a:pPr algn="r"/>
              <a:t>4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 animBg="1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 em elipse 10"/>
          <p:cNvSpPr/>
          <p:nvPr/>
        </p:nvSpPr>
        <p:spPr>
          <a:xfrm>
            <a:off x="971600" y="3068960"/>
            <a:ext cx="3456384" cy="936104"/>
          </a:xfrm>
          <a:prstGeom prst="wedgeEllipseCallout">
            <a:avLst>
              <a:gd name="adj1" fmla="val 44568"/>
              <a:gd name="adj2" fmla="val 84515"/>
            </a:avLst>
          </a:prstGeom>
          <a:solidFill>
            <a:srgbClr val="005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3549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400" b="1" dirty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328498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pt-BR" sz="2400" b="1" dirty="0">
                <a:solidFill>
                  <a:schemeClr val="bg1"/>
                </a:solidFill>
              </a:rPr>
              <a:t>Permita-se mudar!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9832" y="4509120"/>
            <a:ext cx="56166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200" b="1" dirty="0" smtClean="0">
                <a:solidFill>
                  <a:srgbClr val="006600"/>
                </a:solidFill>
              </a:rPr>
              <a:t>MUDANÇAS NA TECNOLOGIA</a:t>
            </a:r>
          </a:p>
          <a:p>
            <a:pPr>
              <a:defRPr/>
            </a:pPr>
            <a:r>
              <a:rPr lang="pt-BR" sz="2400" dirty="0"/>
              <a:t>Redesenho estrutural, descentralização e novo fluxo de trabalho.</a:t>
            </a:r>
          </a:p>
        </p:txBody>
      </p:sp>
      <p:sp>
        <p:nvSpPr>
          <p:cNvPr id="9" name="Espaço Reservado para Número de Slide 2"/>
          <p:cNvSpPr txBox="1">
            <a:spLocks/>
          </p:cNvSpPr>
          <p:nvPr/>
        </p:nvSpPr>
        <p:spPr bwMode="auto">
          <a:xfrm>
            <a:off x="6804248" y="641100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3936E382-6C93-4EE5-B4C7-BA774C3AF5AD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40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8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 em elipse 10"/>
          <p:cNvSpPr/>
          <p:nvPr/>
        </p:nvSpPr>
        <p:spPr>
          <a:xfrm>
            <a:off x="971600" y="3284984"/>
            <a:ext cx="3456384" cy="936104"/>
          </a:xfrm>
          <a:prstGeom prst="wedgeEllipseCallout">
            <a:avLst>
              <a:gd name="adj1" fmla="val 44568"/>
              <a:gd name="adj2" fmla="val 84515"/>
            </a:avLst>
          </a:prstGeom>
          <a:solidFill>
            <a:srgbClr val="005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3549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400" b="1" dirty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3501008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pt-BR" sz="2400" b="1" dirty="0">
                <a:solidFill>
                  <a:schemeClr val="bg1"/>
                </a:solidFill>
              </a:rPr>
              <a:t>Permita-se mudar!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9832" y="472514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200" b="1" dirty="0" smtClean="0">
                <a:solidFill>
                  <a:srgbClr val="006600"/>
                </a:solidFill>
              </a:rPr>
              <a:t>MUDANÇAS </a:t>
            </a:r>
            <a:r>
              <a:rPr lang="en-US" sz="2200" b="1" dirty="0" smtClean="0">
                <a:solidFill>
                  <a:srgbClr val="006600"/>
                </a:solidFill>
              </a:rPr>
              <a:t>NA ESTRUTURA</a:t>
            </a:r>
            <a:endParaRPr lang="pt-BR" sz="2200" b="1" dirty="0" smtClean="0">
              <a:solidFill>
                <a:srgbClr val="006600"/>
              </a:solidFill>
            </a:endParaRPr>
          </a:p>
          <a:p>
            <a:pPr>
              <a:defRPr/>
            </a:pPr>
            <a:r>
              <a:rPr lang="pt-BR" sz="2400" dirty="0"/>
              <a:t>Redesenho de fluxo de trabalho e novos equipamentos.</a:t>
            </a:r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 bwMode="auto">
          <a:xfrm>
            <a:off x="6804248" y="641100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3936E382-6C93-4EE5-B4C7-BA774C3AF5AD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41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6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 em elipse 10"/>
          <p:cNvSpPr/>
          <p:nvPr/>
        </p:nvSpPr>
        <p:spPr>
          <a:xfrm>
            <a:off x="971600" y="3284984"/>
            <a:ext cx="3456384" cy="936104"/>
          </a:xfrm>
          <a:prstGeom prst="wedgeEllipseCallout">
            <a:avLst>
              <a:gd name="adj1" fmla="val 44568"/>
              <a:gd name="adj2" fmla="val 84515"/>
            </a:avLst>
          </a:prstGeom>
          <a:solidFill>
            <a:srgbClr val="005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3549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400" b="1" dirty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3501008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pt-BR" sz="2400" b="1" dirty="0">
                <a:solidFill>
                  <a:schemeClr val="bg1"/>
                </a:solidFill>
              </a:rPr>
              <a:t>Permita-se mudar!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9832" y="4725144"/>
            <a:ext cx="5400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200" b="1" dirty="0" smtClean="0">
                <a:solidFill>
                  <a:srgbClr val="006600"/>
                </a:solidFill>
              </a:rPr>
              <a:t>MUDANÇAS NAS PESSOAS</a:t>
            </a:r>
          </a:p>
          <a:p>
            <a:pPr>
              <a:defRPr/>
            </a:pPr>
            <a:r>
              <a:rPr lang="pt-BR" sz="2400" dirty="0"/>
              <a:t>Novos conhecimentos, habilidades, atitudes, expectativas e percepções.</a:t>
            </a:r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 bwMode="auto">
          <a:xfrm>
            <a:off x="6804248" y="638278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3936E382-6C93-4EE5-B4C7-BA774C3AF5AD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42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65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 em elipse 10"/>
          <p:cNvSpPr/>
          <p:nvPr/>
        </p:nvSpPr>
        <p:spPr>
          <a:xfrm>
            <a:off x="6660232" y="1052736"/>
            <a:ext cx="2309334" cy="1080120"/>
          </a:xfrm>
          <a:prstGeom prst="wedgeEllipseCallout">
            <a:avLst>
              <a:gd name="adj1" fmla="val -67864"/>
              <a:gd name="adj2" fmla="val 121095"/>
            </a:avLst>
          </a:prstGeom>
          <a:solidFill>
            <a:srgbClr val="005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7236296" y="1251337"/>
            <a:ext cx="108012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</a:t>
            </a:r>
            <a:endParaRPr lang="pt-BR" sz="4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pt-BR" sz="3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276225" y="2852936"/>
            <a:ext cx="86882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QUAIS os RESULTADOS da aplicação desta Metodologia?</a:t>
            </a:r>
          </a:p>
        </p:txBody>
      </p:sp>
      <p:sp>
        <p:nvSpPr>
          <p:cNvPr id="7" name="Espaço Reservado para Número de Slide 2"/>
          <p:cNvSpPr txBox="1">
            <a:spLocks/>
          </p:cNvSpPr>
          <p:nvPr/>
        </p:nvSpPr>
        <p:spPr bwMode="auto">
          <a:xfrm>
            <a:off x="6804248" y="642232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3936E382-6C93-4EE5-B4C7-BA774C3AF5AD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43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18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581731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tângulo de cantos arredondados 2"/>
          <p:cNvSpPr/>
          <p:nvPr/>
        </p:nvSpPr>
        <p:spPr>
          <a:xfrm>
            <a:off x="683568" y="2872857"/>
            <a:ext cx="8064896" cy="30026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70" name="Retângulo 3"/>
          <p:cNvSpPr>
            <a:spLocks noChangeArrowheads="1"/>
          </p:cNvSpPr>
          <p:nvPr/>
        </p:nvSpPr>
        <p:spPr bwMode="auto">
          <a:xfrm>
            <a:off x="827088" y="3016427"/>
            <a:ext cx="439261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Principal Ação: </a:t>
            </a:r>
          </a:p>
          <a:p>
            <a:pPr>
              <a:defRPr/>
            </a:pP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Implementação de incentivos aos funcionários que conseguiram gerenciar o buffet com menos desperdício.</a:t>
            </a:r>
          </a:p>
          <a:p>
            <a:pPr>
              <a:defRPr/>
            </a:pPr>
            <a:endParaRPr lang="pt-BR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Redução do Desperdício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65% do de alimentos</a:t>
            </a:r>
            <a:r>
              <a:rPr lang="pt-BR" sz="2000" b="1" dirty="0"/>
              <a:t>, ou seja, 4.326kg de alimentos por dia.</a:t>
            </a:r>
          </a:p>
        </p:txBody>
      </p:sp>
      <p:pic>
        <p:nvPicPr>
          <p:cNvPr id="35855" name="Imagem 14" descr="revista 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5787" y="3283350"/>
            <a:ext cx="3383814" cy="225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Espaço Reservado para Número de Slide 2"/>
          <p:cNvSpPr txBox="1">
            <a:spLocks/>
          </p:cNvSpPr>
          <p:nvPr/>
        </p:nvSpPr>
        <p:spPr bwMode="auto">
          <a:xfrm>
            <a:off x="6876256" y="642232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2CF04090-DEC6-4BC0-B922-11ACCC36F923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44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2440809"/>
            <a:ext cx="4835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do desperdício de Alimentos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55576" y="5973558"/>
            <a:ext cx="3942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>
                <a:solidFill>
                  <a:srgbClr val="006600"/>
                </a:solidFill>
              </a:rPr>
              <a:t>RESTAURANTES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070" grpId="0"/>
      <p:bldP spid="14" grpId="0"/>
      <p:bldP spid="2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683568" y="3140968"/>
            <a:ext cx="8064896" cy="27363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tângulo 3"/>
          <p:cNvSpPr/>
          <p:nvPr/>
        </p:nvSpPr>
        <p:spPr>
          <a:xfrm>
            <a:off x="827584" y="3284984"/>
            <a:ext cx="4465141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Principal Ação: </a:t>
            </a:r>
          </a:p>
          <a:p>
            <a:pPr>
              <a:defRPr/>
            </a:pP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Padronização dos principais ingredientes utilizados nos recheios das pizzas</a:t>
            </a:r>
          </a:p>
          <a:p>
            <a:pPr>
              <a:defRPr/>
            </a:pPr>
            <a:endParaRPr lang="pt-BR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Ganho econômico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R$ 6.500,00/mês</a:t>
            </a:r>
            <a:endParaRPr lang="en-US" sz="2000" b="1" spc="150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pt-BR" sz="2000" b="1" dirty="0">
              <a:ea typeface="Times New Roman" pitchFamily="18" charset="0"/>
            </a:endParaRPr>
          </a:p>
        </p:txBody>
      </p:sp>
      <p:pic>
        <p:nvPicPr>
          <p:cNvPr id="36879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221" y="3346450"/>
            <a:ext cx="2916591" cy="234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0" name="Espaço Reservado para Número de Slide 2"/>
          <p:cNvSpPr txBox="1">
            <a:spLocks/>
          </p:cNvSpPr>
          <p:nvPr/>
        </p:nvSpPr>
        <p:spPr bwMode="auto">
          <a:xfrm>
            <a:off x="6660232" y="6382781"/>
            <a:ext cx="225799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F33A0EF9-C73E-4167-A52E-6643BA56CFD9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45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567619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7584" y="2440809"/>
            <a:ext cx="5629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de perdas com recheios das pizzas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576" y="5973558"/>
            <a:ext cx="32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 smtClean="0">
                <a:solidFill>
                  <a:srgbClr val="006600"/>
                </a:solidFill>
              </a:rPr>
              <a:t>PIZZARIAS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16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683568" y="2924944"/>
            <a:ext cx="8064896" cy="30026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tângulo 3"/>
          <p:cNvSpPr/>
          <p:nvPr/>
        </p:nvSpPr>
        <p:spPr>
          <a:xfrm>
            <a:off x="827583" y="3068960"/>
            <a:ext cx="4485779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Principal Ação: </a:t>
            </a:r>
          </a:p>
          <a:p>
            <a:pPr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0000"/>
                </a:solidFill>
                <a:latin typeface="Arial"/>
                <a:ea typeface="Times New Roman"/>
              </a:rPr>
              <a:t>Início da implantação de sistema para padronização dos ingredientes dos pães recheados. </a:t>
            </a:r>
          </a:p>
          <a:p>
            <a:pPr>
              <a:defRPr/>
            </a:pPr>
            <a:endParaRPr lang="pt-BR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Redução do Desperdício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dirty="0">
                <a:solidFill>
                  <a:srgbClr val="000000"/>
                </a:solidFill>
                <a:latin typeface="Arial"/>
                <a:ea typeface="Times New Roman"/>
              </a:rPr>
              <a:t>13,19%</a:t>
            </a:r>
            <a:r>
              <a:rPr lang="pt-BR" sz="2000" dirty="0"/>
              <a:t> </a:t>
            </a:r>
            <a:endParaRPr lang="pt-BR" sz="2000" b="1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defRPr/>
            </a:pPr>
            <a:endParaRPr lang="pt-BR" sz="2000" b="1" dirty="0">
              <a:ea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Ganho econômico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R$ 546,16/mês</a:t>
            </a:r>
            <a:endParaRPr lang="en-US" sz="2000" b="1" spc="150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pt-BR" sz="2000" b="1" dirty="0">
              <a:ea typeface="Times New Roman" pitchFamily="18" charset="0"/>
            </a:endParaRPr>
          </a:p>
        </p:txBody>
      </p:sp>
      <p:pic>
        <p:nvPicPr>
          <p:cNvPr id="37903" name="Picture 2" descr="DSC076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3363" y="3205039"/>
            <a:ext cx="3290887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4" name="Espaço Reservado para Número de Slide 2"/>
          <p:cNvSpPr txBox="1">
            <a:spLocks/>
          </p:cNvSpPr>
          <p:nvPr/>
        </p:nvSpPr>
        <p:spPr bwMode="auto">
          <a:xfrm>
            <a:off x="6804248" y="642232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6774CB74-1B31-434B-B6FB-96FC45A06324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46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36371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7584" y="2440809"/>
            <a:ext cx="5586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do desperdício de matérias-primas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576" y="5973558"/>
            <a:ext cx="3172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 smtClean="0">
                <a:solidFill>
                  <a:srgbClr val="006600"/>
                </a:solidFill>
              </a:rPr>
              <a:t>PADARIAS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16" grpId="0"/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683568" y="2924944"/>
            <a:ext cx="8064896" cy="30026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90" name="Retângulo 3"/>
          <p:cNvSpPr>
            <a:spLocks noChangeArrowheads="1"/>
          </p:cNvSpPr>
          <p:nvPr/>
        </p:nvSpPr>
        <p:spPr bwMode="auto">
          <a:xfrm>
            <a:off x="827088" y="3068514"/>
            <a:ext cx="439261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Principais Ações: </a:t>
            </a:r>
          </a:p>
          <a:p>
            <a:pPr>
              <a:defRPr/>
            </a:pP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- Melhor planejamento das compras;</a:t>
            </a:r>
          </a:p>
          <a:p>
            <a:pPr>
              <a:defRPr/>
            </a:pP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- Realização de controle por meio de medições e indicadores de desperdício dos </a:t>
            </a:r>
            <a:r>
              <a:rPr lang="pt-BR" sz="2000" b="1" dirty="0" err="1" smtClean="0">
                <a:solidFill>
                  <a:srgbClr val="000000"/>
                </a:solidFill>
                <a:cs typeface="Times New Roman" pitchFamily="18" charset="0"/>
              </a:rPr>
              <a:t>hortifrutis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Redução do Desperdício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10%</a:t>
            </a:r>
          </a:p>
        </p:txBody>
      </p:sp>
      <p:pic>
        <p:nvPicPr>
          <p:cNvPr id="38927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1913" y="3141539"/>
            <a:ext cx="33909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5076056" y="4784301"/>
            <a:ext cx="3528392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srgbClr val="000000"/>
                </a:solidFill>
                <a:cs typeface="Times New Roman" pitchFamily="18" charset="0"/>
              </a:rPr>
              <a:t>Dono de Mercadinho da </a:t>
            </a:r>
            <a:r>
              <a:rPr lang="pt-BR" sz="1400" b="1" dirty="0" smtClean="0">
                <a:solidFill>
                  <a:srgbClr val="000000"/>
                </a:solidFill>
                <a:cs typeface="Times New Roman" pitchFamily="18" charset="0"/>
              </a:rPr>
              <a:t>Ceilândia-DF </a:t>
            </a:r>
            <a:r>
              <a:rPr lang="pt-BR" sz="1400" b="1" dirty="0">
                <a:solidFill>
                  <a:srgbClr val="000000"/>
                </a:solidFill>
                <a:cs typeface="Times New Roman" pitchFamily="18" charset="0"/>
              </a:rPr>
              <a:t>adotou práticas diárias que ajudaram a reduzir 10% dos custos. Fonte: Jornal Correio </a:t>
            </a:r>
            <a:r>
              <a:rPr lang="pt-BR" sz="1400" b="1" dirty="0" smtClean="0">
                <a:solidFill>
                  <a:srgbClr val="000000"/>
                </a:solidFill>
                <a:cs typeface="Times New Roman" pitchFamily="18" charset="0"/>
              </a:rPr>
              <a:t>Braziliense </a:t>
            </a:r>
            <a:r>
              <a:rPr lang="pt-BR" sz="1400" b="1" dirty="0">
                <a:solidFill>
                  <a:srgbClr val="000000"/>
                </a:solidFill>
                <a:cs typeface="Times New Roman" pitchFamily="18" charset="0"/>
              </a:rPr>
              <a:t>(20/09/2011)</a:t>
            </a:r>
            <a:endParaRPr lang="en-US" sz="2000" b="1" dirty="0">
              <a:ln w="1905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57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929" name="Espaço Reservado para Número de Slide 2"/>
          <p:cNvSpPr txBox="1">
            <a:spLocks/>
          </p:cNvSpPr>
          <p:nvPr/>
        </p:nvSpPr>
        <p:spPr bwMode="auto">
          <a:xfrm>
            <a:off x="6804248" y="642232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0872D50D-6789-492B-8568-11ACEE747D14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47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36371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7584" y="2440809"/>
            <a:ext cx="4474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do desperdício </a:t>
            </a:r>
            <a:r>
              <a:rPr lang="pt-BR" sz="2000" b="1" dirty="0" err="1" smtClean="0"/>
              <a:t>Hortifrutis</a:t>
            </a:r>
            <a:endParaRPr lang="pt-BR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755576" y="5973558"/>
            <a:ext cx="3619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 smtClean="0">
                <a:solidFill>
                  <a:srgbClr val="006600"/>
                </a:solidFill>
              </a:rPr>
              <a:t>MERCADINHO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190" grpId="0"/>
      <p:bldP spid="15" grpId="0"/>
      <p:bldP spid="16" grpId="0"/>
      <p:bldP spid="17" grpId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de cantos arredondados 16"/>
          <p:cNvSpPr/>
          <p:nvPr/>
        </p:nvSpPr>
        <p:spPr>
          <a:xfrm>
            <a:off x="683568" y="2901080"/>
            <a:ext cx="8064896" cy="30026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14" name="Retângulo 14"/>
          <p:cNvSpPr>
            <a:spLocks noChangeArrowheads="1"/>
          </p:cNvSpPr>
          <p:nvPr/>
        </p:nvSpPr>
        <p:spPr bwMode="auto">
          <a:xfrm>
            <a:off x="827088" y="3044650"/>
            <a:ext cx="42862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Principais Ações: </a:t>
            </a:r>
          </a:p>
          <a:p>
            <a:pPr>
              <a:defRPr/>
            </a:pP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- Pequena redução das quantidades dos alimentos mais desperdiçados servidos no buffet;</a:t>
            </a:r>
          </a:p>
          <a:p>
            <a:pPr>
              <a:defRPr/>
            </a:pP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- Substituição dos recipientes, por recipientes menores.</a:t>
            </a:r>
            <a:endParaRPr lang="en-US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endParaRPr lang="pt-BR" sz="20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Redução do Desperdício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10%</a:t>
            </a:r>
          </a:p>
        </p:txBody>
      </p:sp>
      <p:pic>
        <p:nvPicPr>
          <p:cNvPr id="39951" name="Picture 2" descr="DSC069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3338" y="3101800"/>
            <a:ext cx="3451225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2" name="Espaço Reservado para Número de Slide 2"/>
          <p:cNvSpPr txBox="1">
            <a:spLocks/>
          </p:cNvSpPr>
          <p:nvPr/>
        </p:nvSpPr>
        <p:spPr bwMode="auto">
          <a:xfrm>
            <a:off x="6804248" y="642232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F6B85187-12A2-4AD1-83B0-D0962B15F5F8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48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36371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7584" y="2440809"/>
            <a:ext cx="4802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do desperdício de alimentos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576" y="5973558"/>
            <a:ext cx="3305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 smtClean="0">
                <a:solidFill>
                  <a:srgbClr val="006600"/>
                </a:solidFill>
              </a:rPr>
              <a:t>POUSADAS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1214" grpId="0"/>
      <p:bldP spid="15" grpId="0"/>
      <p:bldP spid="16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de cantos arredondados 16"/>
          <p:cNvSpPr/>
          <p:nvPr/>
        </p:nvSpPr>
        <p:spPr>
          <a:xfrm>
            <a:off x="683568" y="3090620"/>
            <a:ext cx="8064896" cy="28586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Conector de seta reta 15"/>
          <p:cNvCxnSpPr>
            <a:cxnSpLocks noChangeShapeType="1"/>
          </p:cNvCxnSpPr>
          <p:nvPr/>
        </p:nvCxnSpPr>
        <p:spPr bwMode="auto">
          <a:xfrm>
            <a:off x="466725" y="2571750"/>
            <a:ext cx="0" cy="3644900"/>
          </a:xfrm>
          <a:prstGeom prst="straightConnector1">
            <a:avLst/>
          </a:prstGeom>
          <a:noFill/>
          <a:ln w="38100" algn="ctr">
            <a:solidFill>
              <a:schemeClr val="bg1">
                <a:lumMod val="95000"/>
              </a:schemeClr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4" name="Retângulo 14"/>
          <p:cNvSpPr>
            <a:spLocks noChangeArrowheads="1"/>
          </p:cNvSpPr>
          <p:nvPr/>
        </p:nvSpPr>
        <p:spPr bwMode="auto">
          <a:xfrm>
            <a:off x="827584" y="3356992"/>
            <a:ext cx="439261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Principais Ações: </a:t>
            </a:r>
          </a:p>
          <a:p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- Compra e a utilização de </a:t>
            </a:r>
            <a:r>
              <a:rPr lang="pt-BR" sz="2000" b="1" dirty="0" smtClean="0">
                <a:solidFill>
                  <a:srgbClr val="000000"/>
                </a:solidFill>
                <a:cs typeface="Times New Roman" pitchFamily="18" charset="0"/>
              </a:rPr>
              <a:t>dosadores/medidores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- Estabelecimento de metas aos </a:t>
            </a:r>
            <a:r>
              <a:rPr lang="pt-BR" sz="2000" b="1" dirty="0" smtClean="0">
                <a:solidFill>
                  <a:srgbClr val="000000"/>
                </a:solidFill>
                <a:cs typeface="Times New Roman" pitchFamily="18" charset="0"/>
              </a:rPr>
              <a:t>funcionários, com gratificações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- Elaboradas instruções normativas de padronização.</a:t>
            </a:r>
          </a:p>
        </p:txBody>
      </p:sp>
      <p:pic>
        <p:nvPicPr>
          <p:cNvPr id="40975" name="Picture 2" descr="DSC069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9319" y="3329440"/>
            <a:ext cx="3204099" cy="240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6" name="Espaço Reservado para Número de Slide 2"/>
          <p:cNvSpPr txBox="1">
            <a:spLocks/>
          </p:cNvSpPr>
          <p:nvPr/>
        </p:nvSpPr>
        <p:spPr bwMode="auto">
          <a:xfrm>
            <a:off x="6804248" y="642232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9930182F-315C-4CE3-A83F-59F4EA3AE553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49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36371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7584" y="2440809"/>
            <a:ext cx="6098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do desperdício de produtos de limpeza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576" y="5973558"/>
            <a:ext cx="4355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 smtClean="0">
                <a:solidFill>
                  <a:srgbClr val="006600"/>
                </a:solidFill>
              </a:rPr>
              <a:t>BUFFET DE FESTAS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974" grpId="0"/>
      <p:bldP spid="15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15"/>
          <p:cNvCxnSpPr>
            <a:cxnSpLocks noChangeShapeType="1"/>
          </p:cNvCxnSpPr>
          <p:nvPr/>
        </p:nvCxnSpPr>
        <p:spPr bwMode="auto">
          <a:xfrm>
            <a:off x="466725" y="2996952"/>
            <a:ext cx="0" cy="3219698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683568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400" b="1" dirty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2708920"/>
            <a:ext cx="3200874" cy="338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83568" y="5805264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669900"/>
                </a:solidFill>
              </a:rPr>
              <a:t>Histórico</a:t>
            </a:r>
            <a:endParaRPr lang="en-US" sz="2400" dirty="0">
              <a:solidFill>
                <a:srgbClr val="669900"/>
              </a:solidFill>
            </a:endParaRPr>
          </a:p>
        </p:txBody>
      </p:sp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4211960" y="5445224"/>
            <a:ext cx="4705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dirty="0"/>
              <a:t>Concebido em 1996 pelo Sebrae DF</a:t>
            </a:r>
            <a:endParaRPr lang="pt-BR" sz="2000" dirty="0"/>
          </a:p>
        </p:txBody>
      </p:sp>
      <p:sp>
        <p:nvSpPr>
          <p:cNvPr id="9" name="Espaço Reservado para Número de Slide 2"/>
          <p:cNvSpPr txBox="1">
            <a:spLocks/>
          </p:cNvSpPr>
          <p:nvPr/>
        </p:nvSpPr>
        <p:spPr bwMode="auto">
          <a:xfrm>
            <a:off x="6671308" y="642366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Calibri" pitchFamily="34" charset="0"/>
              </a:rPr>
              <a:t>S0</a:t>
            </a:r>
            <a:fld id="{FB481A88-413D-4AC9-ABF9-F27C1E1AE663}" type="slidenum">
              <a:rPr lang="pt-BR" sz="2000" smtClean="0">
                <a:solidFill>
                  <a:schemeClr val="bg1"/>
                </a:solidFill>
                <a:latin typeface="Calibri" pitchFamily="34" charset="0"/>
              </a:rPr>
              <a:pPr algn="r"/>
              <a:t>5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3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de cantos arredondados 16"/>
          <p:cNvSpPr/>
          <p:nvPr/>
        </p:nvSpPr>
        <p:spPr>
          <a:xfrm>
            <a:off x="683568" y="2924944"/>
            <a:ext cx="8064896" cy="30026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ângulo 14"/>
          <p:cNvSpPr/>
          <p:nvPr/>
        </p:nvSpPr>
        <p:spPr>
          <a:xfrm>
            <a:off x="827089" y="3068514"/>
            <a:ext cx="388892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Redução do Desperdício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dirty="0" smtClean="0">
                <a:solidFill>
                  <a:srgbClr val="000000"/>
                </a:solidFill>
                <a:cs typeface="Times New Roman" pitchFamily="18" charset="0"/>
              </a:rPr>
              <a:t>38,32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% de produtos de limpeza</a:t>
            </a:r>
          </a:p>
          <a:p>
            <a:pPr>
              <a:defRPr/>
            </a:pPr>
            <a:endParaRPr lang="pt-BR" sz="20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Ganho econômico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R$ 334,00/mês</a:t>
            </a:r>
          </a:p>
        </p:txBody>
      </p:sp>
      <p:pic>
        <p:nvPicPr>
          <p:cNvPr id="41998" name="Imagem 15" descr="revista 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046289"/>
            <a:ext cx="3833812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4716016" y="5641503"/>
            <a:ext cx="3818979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dirty="0">
                <a:solidFill>
                  <a:srgbClr val="000000"/>
                </a:solidFill>
                <a:cs typeface="Times New Roman" pitchFamily="18" charset="0"/>
              </a:rPr>
              <a:t>Revista Passo-a-Passo. Sebrae MG.</a:t>
            </a:r>
            <a:endParaRPr lang="en-US" sz="1200" dirty="0">
              <a:ln w="1905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57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001" name="Espaço Reservado para Número de Slide 2"/>
          <p:cNvSpPr txBox="1">
            <a:spLocks/>
          </p:cNvSpPr>
          <p:nvPr/>
        </p:nvSpPr>
        <p:spPr bwMode="auto">
          <a:xfrm>
            <a:off x="6804248" y="6408209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D831ACD8-A443-494C-8C26-B77A7C0072B6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50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6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36371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7584" y="2440809"/>
            <a:ext cx="6098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do desperdício de produtos de limpeza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5576" y="5973558"/>
            <a:ext cx="4355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 smtClean="0">
                <a:solidFill>
                  <a:srgbClr val="006600"/>
                </a:solidFill>
              </a:rPr>
              <a:t>BUFFET DE FESTAS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14" grpId="0"/>
      <p:bldP spid="19" grpId="0"/>
      <p:bldP spid="20" grpId="0"/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683568" y="2946604"/>
            <a:ext cx="8064896" cy="30026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tângulo 3"/>
          <p:cNvSpPr/>
          <p:nvPr/>
        </p:nvSpPr>
        <p:spPr>
          <a:xfrm>
            <a:off x="827584" y="3090620"/>
            <a:ext cx="4392488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Principal Ação: </a:t>
            </a:r>
          </a:p>
          <a:p>
            <a:pPr>
              <a:defRPr/>
            </a:pPr>
            <a:r>
              <a:rPr lang="pt-BR" sz="2000" b="1" dirty="0"/>
              <a:t>A adoção do sistema de reuso de água em máquinas de lapidação.</a:t>
            </a:r>
          </a:p>
          <a:p>
            <a:pPr>
              <a:defRPr/>
            </a:pPr>
            <a:endParaRPr lang="pt-BR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Redução do Desperdício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70,5%, </a:t>
            </a:r>
            <a:r>
              <a:rPr lang="pt-BR" sz="2000" b="1" dirty="0"/>
              <a:t>ou seja, </a:t>
            </a: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168.000 litros </a:t>
            </a:r>
            <a:r>
              <a:rPr lang="pt-BR" sz="2000" b="1" dirty="0"/>
              <a:t>de água mensalmente.</a:t>
            </a:r>
            <a:endParaRPr lang="en-US" sz="2000" b="1" dirty="0">
              <a:ln w="1905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57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23" name="Picture 2" descr="sistema de decant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210824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4" name="Espaço Reservado para Número de Slide 2"/>
          <p:cNvSpPr txBox="1">
            <a:spLocks/>
          </p:cNvSpPr>
          <p:nvPr/>
        </p:nvSpPr>
        <p:spPr bwMode="auto">
          <a:xfrm>
            <a:off x="6660232" y="6408209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A0B392C5-BDFE-4FD2-A2A4-60D6C8CE35EF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51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36371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7584" y="2440809"/>
            <a:ext cx="4203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do desperdício de água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576" y="5973558"/>
            <a:ext cx="3452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 smtClean="0">
                <a:solidFill>
                  <a:srgbClr val="006600"/>
                </a:solidFill>
              </a:rPr>
              <a:t>VIDRAÇARIA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16" grpId="0"/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de cantos arredondados 16"/>
          <p:cNvSpPr/>
          <p:nvPr/>
        </p:nvSpPr>
        <p:spPr>
          <a:xfrm>
            <a:off x="683568" y="2924944"/>
            <a:ext cx="8064896" cy="30026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ângulo 14"/>
          <p:cNvSpPr/>
          <p:nvPr/>
        </p:nvSpPr>
        <p:spPr>
          <a:xfrm>
            <a:off x="683567" y="3086958"/>
            <a:ext cx="4500413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Principal Ação: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Padronização do uso de xampu e condicionador para lavagem de cabelos de diferentes tamanhos. </a:t>
            </a:r>
            <a:endParaRPr lang="en-US" sz="2000" b="1" dirty="0"/>
          </a:p>
          <a:p>
            <a:pPr>
              <a:defRPr/>
            </a:pPr>
            <a:endParaRPr lang="pt-BR" sz="20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Redução do Desperdício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dirty="0"/>
              <a:t>15,75l</a:t>
            </a:r>
          </a:p>
          <a:p>
            <a:pPr>
              <a:defRPr/>
            </a:pPr>
            <a:endParaRPr lang="pt-BR" sz="20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Ganho econômico 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R$832,00/mês</a:t>
            </a:r>
            <a:endParaRPr lang="en-US" sz="2000" b="1" spc="150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pt-BR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endParaRPr lang="pt-BR" sz="20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450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122489"/>
            <a:ext cx="3576638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2" name="Espaço Reservado para Número de Slide 2"/>
          <p:cNvSpPr txBox="1">
            <a:spLocks/>
          </p:cNvSpPr>
          <p:nvPr/>
        </p:nvSpPr>
        <p:spPr bwMode="auto">
          <a:xfrm>
            <a:off x="6732240" y="64119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C4FB61C6-2BF9-4C4B-BFB3-C01BCE3821F7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52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36371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7584" y="2440809"/>
            <a:ext cx="6019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das perdas de xampu e condicionador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5576" y="5973558"/>
            <a:ext cx="4265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 smtClean="0">
                <a:solidFill>
                  <a:srgbClr val="006600"/>
                </a:solidFill>
              </a:rPr>
              <a:t>SALÃO DE BELEZA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16" grpId="0"/>
      <p:bldP spid="18" grpId="0"/>
      <p:bldP spid="1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de cantos arredondados 16"/>
          <p:cNvSpPr/>
          <p:nvPr/>
        </p:nvSpPr>
        <p:spPr>
          <a:xfrm>
            <a:off x="683568" y="2943388"/>
            <a:ext cx="8064896" cy="30026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ângulo 14"/>
          <p:cNvSpPr/>
          <p:nvPr/>
        </p:nvSpPr>
        <p:spPr>
          <a:xfrm>
            <a:off x="827088" y="3086958"/>
            <a:ext cx="4460018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Principal Ação: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/>
              <a:t>Redução </a:t>
            </a:r>
            <a:r>
              <a:rPr lang="pt-BR" sz="2000" b="1" dirty="0"/>
              <a:t>de informativos </a:t>
            </a: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copiados </a:t>
            </a:r>
            <a:r>
              <a:rPr lang="pt-BR" sz="2000" b="1" dirty="0"/>
              <a:t>com uso de e-mails.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/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Redução do Desperdício:</a:t>
            </a:r>
            <a:r>
              <a:rPr lang="pt-BR" sz="2000" b="1" dirty="0"/>
              <a:t> 118Kg  de papéis.</a:t>
            </a:r>
          </a:p>
          <a:p>
            <a:pPr>
              <a:defRPr/>
            </a:pPr>
            <a:endParaRPr lang="pt-BR" sz="20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Ganho econômico 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R$1.025,93/mês</a:t>
            </a:r>
          </a:p>
        </p:txBody>
      </p:sp>
      <p:pic>
        <p:nvPicPr>
          <p:cNvPr id="46095" name="Picture 16" descr="DSC06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7950" y="3212370"/>
            <a:ext cx="3271838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6" name="Espaço Reservado para Número de Slide 2"/>
          <p:cNvSpPr txBox="1">
            <a:spLocks/>
          </p:cNvSpPr>
          <p:nvPr/>
        </p:nvSpPr>
        <p:spPr bwMode="auto">
          <a:xfrm>
            <a:off x="6732240" y="64119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F1B02F9B-BAD2-4A54-9EB3-CDDA77AE92DC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53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36371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7584" y="2440809"/>
            <a:ext cx="4274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do desperdício de papel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5576" y="5973558"/>
            <a:ext cx="3092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 smtClean="0">
                <a:solidFill>
                  <a:srgbClr val="006600"/>
                </a:solidFill>
              </a:rPr>
              <a:t>ESCOLAS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16" grpId="0"/>
      <p:bldP spid="18" grpId="0"/>
      <p:bldP spid="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de cantos arredondados 16"/>
          <p:cNvSpPr/>
          <p:nvPr/>
        </p:nvSpPr>
        <p:spPr>
          <a:xfrm>
            <a:off x="683568" y="2871440"/>
            <a:ext cx="8064896" cy="30026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8" name="Retângulo 14"/>
          <p:cNvSpPr>
            <a:spLocks noChangeArrowheads="1"/>
          </p:cNvSpPr>
          <p:nvPr/>
        </p:nvSpPr>
        <p:spPr bwMode="auto">
          <a:xfrm>
            <a:off x="827088" y="3015010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Principais Ações: </a:t>
            </a:r>
          </a:p>
          <a:p>
            <a:r>
              <a:rPr lang="pt-BR" sz="2000" dirty="0"/>
              <a:t>- </a:t>
            </a:r>
            <a:r>
              <a:rPr lang="pt-BR" sz="2000" b="1" dirty="0"/>
              <a:t>Maior controle na manipulação do THINER;</a:t>
            </a:r>
          </a:p>
          <a:p>
            <a:r>
              <a:rPr lang="pt-BR" sz="2000" b="1" dirty="0"/>
              <a:t>-Redução no volume de</a:t>
            </a:r>
          </a:p>
          <a:p>
            <a:r>
              <a:rPr lang="pt-BR" sz="2000" b="1" dirty="0"/>
              <a:t>THINER utilizado na limpeza pessoal.</a:t>
            </a:r>
          </a:p>
          <a:p>
            <a:r>
              <a:rPr lang="pt-BR" sz="2000" b="1" dirty="0"/>
              <a:t>-Reutilizar do THINER na</a:t>
            </a:r>
          </a:p>
          <a:p>
            <a:r>
              <a:rPr lang="pt-BR" sz="2000" b="1" dirty="0"/>
              <a:t>primeira limpeza dos</a:t>
            </a:r>
          </a:p>
          <a:p>
            <a:r>
              <a:rPr lang="pt-BR" sz="2000" b="1" dirty="0"/>
              <a:t>equipamentos.</a:t>
            </a:r>
          </a:p>
        </p:txBody>
      </p:sp>
      <p:pic>
        <p:nvPicPr>
          <p:cNvPr id="47119" name="Picture 2"/>
          <p:cNvPicPr>
            <a:picLocks noChangeAspect="1" noChangeArrowheads="1"/>
          </p:cNvPicPr>
          <p:nvPr/>
        </p:nvPicPr>
        <p:blipFill>
          <a:blip r:embed="rId2"/>
          <a:srcRect l="29105" t="24939" r="28658" b="21725"/>
          <a:stretch>
            <a:fillRect/>
          </a:stretch>
        </p:blipFill>
        <p:spPr bwMode="auto">
          <a:xfrm>
            <a:off x="4716463" y="3015010"/>
            <a:ext cx="38623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20" name="Espaço Reservado para Número de Slide 2"/>
          <p:cNvSpPr txBox="1">
            <a:spLocks/>
          </p:cNvSpPr>
          <p:nvPr/>
        </p:nvSpPr>
        <p:spPr bwMode="auto">
          <a:xfrm>
            <a:off x="6732240" y="639409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4E4BB582-888F-4289-9E00-ADCC941F7F9E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54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36371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7584" y="2440809"/>
            <a:ext cx="4189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do desperdício THINER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576" y="5973558"/>
            <a:ext cx="4340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 smtClean="0">
                <a:solidFill>
                  <a:srgbClr val="006600"/>
                </a:solidFill>
              </a:rPr>
              <a:t>OFICINA MECÂNICA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118" grpId="0"/>
      <p:bldP spid="15" grpId="0"/>
      <p:bldP spid="16" grpId="0"/>
      <p:bldP spid="1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de cantos arredondados 16"/>
          <p:cNvSpPr/>
          <p:nvPr/>
        </p:nvSpPr>
        <p:spPr>
          <a:xfrm>
            <a:off x="683568" y="2924944"/>
            <a:ext cx="8064896" cy="30026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8142" name="Picture 3" descr="DSC044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128839"/>
            <a:ext cx="3417888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827090" y="3068514"/>
            <a:ext cx="4249736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Redução do Desperdício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dirty="0"/>
              <a:t>32,5%, ou seja, 58,56 litros de THINER </a:t>
            </a:r>
            <a:r>
              <a:rPr lang="pt-BR" sz="2000" b="1" dirty="0" smtClean="0"/>
              <a:t>deixaram </a:t>
            </a:r>
            <a:r>
              <a:rPr lang="pt-BR" sz="2000" b="1" dirty="0"/>
              <a:t>de ser comprados.</a:t>
            </a:r>
            <a:endParaRPr lang="pt-BR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endParaRPr lang="pt-BR" sz="20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Ganho econômico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R$ 351,36/mês</a:t>
            </a:r>
          </a:p>
        </p:txBody>
      </p:sp>
      <p:sp>
        <p:nvSpPr>
          <p:cNvPr id="48144" name="Espaço Reservado para Número de Slide 2"/>
          <p:cNvSpPr txBox="1">
            <a:spLocks/>
          </p:cNvSpPr>
          <p:nvPr/>
        </p:nvSpPr>
        <p:spPr bwMode="auto">
          <a:xfrm>
            <a:off x="6804248" y="639784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6C650709-3D60-4E54-84B5-EA00D64C708D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55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36371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7584" y="2440809"/>
            <a:ext cx="4189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do desperdício THINER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5576" y="5973558"/>
            <a:ext cx="4340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>
                <a:solidFill>
                  <a:srgbClr val="006600"/>
                </a:solidFill>
              </a:rPr>
              <a:t>OFICINA MECÂNICA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  <p:bldP spid="15" grpId="0"/>
      <p:bldP spid="18" grpId="0"/>
      <p:bldP spid="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de cantos arredondados 16"/>
          <p:cNvSpPr/>
          <p:nvPr/>
        </p:nvSpPr>
        <p:spPr>
          <a:xfrm>
            <a:off x="683568" y="2924944"/>
            <a:ext cx="8064896" cy="30026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ângulo 14"/>
          <p:cNvSpPr/>
          <p:nvPr/>
        </p:nvSpPr>
        <p:spPr>
          <a:xfrm>
            <a:off x="827088" y="3068514"/>
            <a:ext cx="4392984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00000"/>
                </a:solidFill>
                <a:cs typeface="Times New Roman" pitchFamily="18" charset="0"/>
              </a:rPr>
              <a:t>Principais Ações: </a:t>
            </a:r>
          </a:p>
          <a:p>
            <a:pPr>
              <a:defRPr/>
            </a:pPr>
            <a:r>
              <a:rPr lang="pt-BR" b="1" dirty="0"/>
              <a:t>- Incentivos para a priorização do reaproveitamento dos retalhos de alumínio;</a:t>
            </a:r>
          </a:p>
          <a:p>
            <a:pPr>
              <a:defRPr/>
            </a:pPr>
            <a:r>
              <a:rPr lang="pt-BR" b="1" dirty="0"/>
              <a:t>- Reutilização dos retalhos, com a</a:t>
            </a:r>
          </a:p>
          <a:p>
            <a:pPr>
              <a:defRPr/>
            </a:pPr>
            <a:r>
              <a:rPr lang="pt-BR" b="1" dirty="0"/>
              <a:t>criação de um subproduto de retalhos de perfis.</a:t>
            </a:r>
          </a:p>
          <a:p>
            <a:pPr>
              <a:defRPr/>
            </a:pPr>
            <a:endParaRPr lang="pt-BR" sz="10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Ganho econômico 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R$3.953,75/mês</a:t>
            </a:r>
            <a:endParaRPr lang="pt-BR" sz="2500" b="1" dirty="0">
              <a:ln w="1905">
                <a:solidFill>
                  <a:srgbClr val="006600"/>
                </a:solidFill>
              </a:ln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67" name="Picture 2" descr="Sucata-Rajas-3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2400" y="3160589"/>
            <a:ext cx="3363913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8" name="Espaço Reservado para Número de Slide 2"/>
          <p:cNvSpPr txBox="1">
            <a:spLocks/>
          </p:cNvSpPr>
          <p:nvPr/>
        </p:nvSpPr>
        <p:spPr bwMode="auto">
          <a:xfrm>
            <a:off x="6732240" y="641100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0A82CF89-E099-405B-B74C-1942182601D6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56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36371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7584" y="2440809"/>
            <a:ext cx="5956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do desperdício dos perfis de alumínio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5576" y="5973558"/>
            <a:ext cx="3533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 smtClean="0">
                <a:solidFill>
                  <a:srgbClr val="006600"/>
                </a:solidFill>
              </a:rPr>
              <a:t>METALURGIA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16" grpId="0"/>
      <p:bldP spid="18" grpId="0"/>
      <p:bldP spid="1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0383" y="3371992"/>
            <a:ext cx="6235202" cy="293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5" name="Espaço Reservado para Número de Slide 2"/>
          <p:cNvSpPr txBox="1">
            <a:spLocks/>
          </p:cNvSpPr>
          <p:nvPr/>
        </p:nvSpPr>
        <p:spPr bwMode="auto">
          <a:xfrm>
            <a:off x="6804248" y="639409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EF143E2B-0E2C-46D3-8C5A-316D0BC7D7F7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57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3113" y="1826821"/>
            <a:ext cx="5029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Filme Didático da Metodologia SEBRAE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187624" y="2276872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669900"/>
                </a:solidFill>
              </a:rPr>
              <a:t>5 Menos que São </a:t>
            </a:r>
            <a:r>
              <a:rPr lang="pt-BR" sz="2800" b="1" dirty="0" smtClean="0">
                <a:solidFill>
                  <a:srgbClr val="669900"/>
                </a:solidFill>
              </a:rPr>
              <a:t>Mais</a:t>
            </a:r>
          </a:p>
          <a:p>
            <a:pPr algn="ctr"/>
            <a:r>
              <a:rPr lang="pt-BR" sz="2800" b="1" dirty="0" smtClean="0">
                <a:solidFill>
                  <a:srgbClr val="669900"/>
                </a:solidFill>
              </a:rPr>
              <a:t>Redução de Desperdício©®</a:t>
            </a:r>
            <a:endParaRPr lang="en-US" sz="2800" dirty="0">
              <a:solidFill>
                <a:srgbClr val="669900"/>
              </a:solidFill>
            </a:endParaRPr>
          </a:p>
        </p:txBody>
      </p:sp>
      <p:sp>
        <p:nvSpPr>
          <p:cNvPr id="6" name="Isosceles Triangle 5">
            <a:hlinkClick r:id="rId3"/>
          </p:cNvPr>
          <p:cNvSpPr/>
          <p:nvPr/>
        </p:nvSpPr>
        <p:spPr>
          <a:xfrm rot="5400000">
            <a:off x="4582940" y="4790247"/>
            <a:ext cx="504593" cy="434994"/>
          </a:xfrm>
          <a:prstGeom prst="triangle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explicativo em elipse 10"/>
          <p:cNvSpPr/>
          <p:nvPr/>
        </p:nvSpPr>
        <p:spPr>
          <a:xfrm>
            <a:off x="6660232" y="1196752"/>
            <a:ext cx="2309334" cy="1080120"/>
          </a:xfrm>
          <a:prstGeom prst="wedgeEllipseCallout">
            <a:avLst>
              <a:gd name="adj1" fmla="val -67864"/>
              <a:gd name="adj2" fmla="val 121095"/>
            </a:avLst>
          </a:prstGeom>
          <a:solidFill>
            <a:srgbClr val="005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ângulo 4"/>
          <p:cNvSpPr>
            <a:spLocks noChangeArrowheads="1"/>
          </p:cNvSpPr>
          <p:nvPr/>
        </p:nvSpPr>
        <p:spPr bwMode="auto">
          <a:xfrm>
            <a:off x="7236296" y="1395353"/>
            <a:ext cx="108012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</a:t>
            </a:r>
            <a:endParaRPr lang="pt-BR" sz="4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pt-BR" sz="3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395536" y="2852936"/>
            <a:ext cx="77521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Em síntese...</a:t>
            </a:r>
            <a:endParaRPr lang="pt-BR" sz="4000" b="1" dirty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1214" name="Espaço Reservado para Número de Slide 2"/>
          <p:cNvSpPr txBox="1">
            <a:spLocks/>
          </p:cNvSpPr>
          <p:nvPr/>
        </p:nvSpPr>
        <p:spPr bwMode="auto">
          <a:xfrm>
            <a:off x="6732240" y="639409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42787782-E669-4B2C-B29A-4F0F281C6B50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58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tângulo 4"/>
          <p:cNvSpPr>
            <a:spLocks noChangeArrowheads="1"/>
          </p:cNvSpPr>
          <p:nvPr/>
        </p:nvSpPr>
        <p:spPr bwMode="auto">
          <a:xfrm>
            <a:off x="611561" y="3140968"/>
            <a:ext cx="47525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200" dirty="0"/>
              <a:t>A conta é simples: </a:t>
            </a:r>
          </a:p>
          <a:p>
            <a:endParaRPr lang="pt-BR" sz="2200" dirty="0"/>
          </a:p>
          <a:p>
            <a:r>
              <a:rPr lang="pt-BR" sz="2200" dirty="0"/>
              <a:t>1- Identificar e quantificar as perdas e os ganhos que </a:t>
            </a:r>
            <a:r>
              <a:rPr lang="pt-BR" sz="2200" dirty="0" smtClean="0"/>
              <a:t>se pode </a:t>
            </a:r>
            <a:r>
              <a:rPr lang="pt-BR" sz="2200" dirty="0" smtClean="0"/>
              <a:t>obter</a:t>
            </a:r>
            <a:endParaRPr lang="en-US" sz="2200" dirty="0"/>
          </a:p>
        </p:txBody>
      </p:sp>
      <p:cxnSp>
        <p:nvCxnSpPr>
          <p:cNvPr id="12" name="Conector de seta reta 15"/>
          <p:cNvCxnSpPr>
            <a:cxnSpLocks noChangeShapeType="1"/>
          </p:cNvCxnSpPr>
          <p:nvPr/>
        </p:nvCxnSpPr>
        <p:spPr bwMode="auto">
          <a:xfrm>
            <a:off x="466725" y="3212976"/>
            <a:ext cx="0" cy="300367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4282" name="Picture 2"/>
          <p:cNvPicPr>
            <a:picLocks noChangeAspect="1" noChangeArrowheads="1"/>
          </p:cNvPicPr>
          <p:nvPr/>
        </p:nvPicPr>
        <p:blipFill>
          <a:blip r:embed="rId2"/>
          <a:srcRect l="61365" t="919" r="10226" b="50000"/>
          <a:stretch>
            <a:fillRect/>
          </a:stretch>
        </p:blipFill>
        <p:spPr bwMode="auto">
          <a:xfrm>
            <a:off x="5940152" y="2780928"/>
            <a:ext cx="2732087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3" name="Espaço Reservado para Número de Slide 2"/>
          <p:cNvSpPr txBox="1">
            <a:spLocks/>
          </p:cNvSpPr>
          <p:nvPr/>
        </p:nvSpPr>
        <p:spPr bwMode="auto">
          <a:xfrm>
            <a:off x="6804248" y="64119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F781534A-E75B-4638-A819-B7C6753A6294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59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576" y="5877272"/>
            <a:ext cx="1282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 smtClean="0">
                <a:solidFill>
                  <a:srgbClr val="006600"/>
                </a:solidFill>
              </a:rPr>
              <a:t>SÍNTESE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</a:t>
            </a:r>
            <a:r>
              <a:rPr lang="pt-BR" sz="2400" b="1" dirty="0" smtClean="0">
                <a:solidFill>
                  <a:srgbClr val="669900"/>
                </a:solidFill>
              </a:rPr>
              <a:t>Mais</a:t>
            </a:r>
          </a:p>
          <a:p>
            <a:r>
              <a:rPr lang="pt-BR" sz="2400" b="1" dirty="0" smtClean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1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15"/>
          <p:cNvCxnSpPr>
            <a:cxnSpLocks noChangeShapeType="1"/>
          </p:cNvCxnSpPr>
          <p:nvPr/>
        </p:nvCxnSpPr>
        <p:spPr bwMode="auto">
          <a:xfrm>
            <a:off x="466725" y="2996952"/>
            <a:ext cx="0" cy="3219698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683568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400" b="1" dirty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2638365"/>
            <a:ext cx="3200874" cy="338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83568" y="5805264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669900"/>
                </a:solidFill>
              </a:rPr>
              <a:t>Histórico</a:t>
            </a:r>
            <a:endParaRPr lang="en-US" sz="2400" dirty="0">
              <a:solidFill>
                <a:srgbClr val="669900"/>
              </a:solidFill>
            </a:endParaRPr>
          </a:p>
        </p:txBody>
      </p:sp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4644008" y="2924944"/>
            <a:ext cx="396044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/>
              <a:t>Baseada na aplicação de outras ferramentas de gestão ambiental, como: </a:t>
            </a:r>
          </a:p>
          <a:p>
            <a:pPr>
              <a:defRPr/>
            </a:pPr>
            <a:endParaRPr lang="pt-BR" b="1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t-BR" b="1" dirty="0"/>
              <a:t>ISO 14001;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t-BR" b="1" dirty="0"/>
              <a:t>Processos de coleta seletiva;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t-BR" b="1" dirty="0"/>
              <a:t>Produção mais Limpa;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t-BR" b="1" dirty="0"/>
              <a:t>Boas Práticas de Gestão Empresarial; e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t-BR" b="1" dirty="0"/>
              <a:t>Abordagem conceitual dos 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5 Menos </a:t>
            </a:r>
            <a:r>
              <a:rPr lang="pt-BR" b="1" dirty="0"/>
              <a:t>que são Mais.</a:t>
            </a:r>
          </a:p>
        </p:txBody>
      </p:sp>
      <p:sp>
        <p:nvSpPr>
          <p:cNvPr id="9" name="Espaço Reservado para Número de Slide 2"/>
          <p:cNvSpPr txBox="1">
            <a:spLocks/>
          </p:cNvSpPr>
          <p:nvPr/>
        </p:nvSpPr>
        <p:spPr bwMode="auto">
          <a:xfrm>
            <a:off x="6685419" y="64095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Calibri" pitchFamily="34" charset="0"/>
              </a:rPr>
              <a:t>S0</a:t>
            </a:r>
            <a:fld id="{FB481A88-413D-4AC9-ABF9-F27C1E1AE663}" type="slidenum">
              <a:rPr lang="pt-BR" sz="2000" smtClean="0">
                <a:solidFill>
                  <a:schemeClr val="bg1"/>
                </a:solidFill>
                <a:latin typeface="Calibri" pitchFamily="34" charset="0"/>
              </a:rPr>
              <a:pPr algn="r"/>
              <a:t>6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allAtOnce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tângulo 4"/>
          <p:cNvSpPr>
            <a:spLocks noChangeArrowheads="1"/>
          </p:cNvSpPr>
          <p:nvPr/>
        </p:nvSpPr>
        <p:spPr bwMode="auto">
          <a:xfrm>
            <a:off x="683568" y="2906889"/>
            <a:ext cx="4156543" cy="286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/>
              <a:t>A conta é simples: </a:t>
            </a:r>
          </a:p>
          <a:p>
            <a:endParaRPr lang="pt-BR" dirty="0"/>
          </a:p>
          <a:p>
            <a:r>
              <a:rPr lang="pt-BR" dirty="0"/>
              <a:t>2- Elaborar um plano de ação ambiental com as sugestões de redução de desperdício e impactos ambientais negativos;</a:t>
            </a:r>
          </a:p>
          <a:p>
            <a:endParaRPr lang="pt-BR" dirty="0"/>
          </a:p>
          <a:p>
            <a:r>
              <a:rPr lang="pt-BR" dirty="0"/>
              <a:t>3- Implementar as ações: aumentando a produtividade </a:t>
            </a:r>
            <a:r>
              <a:rPr lang="pt-BR" dirty="0" smtClean="0"/>
              <a:t>e o </a:t>
            </a:r>
            <a:r>
              <a:rPr lang="pt-BR" dirty="0"/>
              <a:t>lucro e reduzindo os impactos ambientais negativos.</a:t>
            </a:r>
            <a:endParaRPr lang="en-US" dirty="0"/>
          </a:p>
        </p:txBody>
      </p:sp>
      <p:pic>
        <p:nvPicPr>
          <p:cNvPr id="55306" name="Picture 2"/>
          <p:cNvPicPr>
            <a:picLocks noChangeAspect="1" noChangeArrowheads="1"/>
          </p:cNvPicPr>
          <p:nvPr/>
        </p:nvPicPr>
        <p:blipFill>
          <a:blip r:embed="rId2"/>
          <a:srcRect l="34659" t="54915" r="15909" b="4408"/>
          <a:stretch>
            <a:fillRect/>
          </a:stretch>
        </p:blipFill>
        <p:spPr bwMode="auto">
          <a:xfrm>
            <a:off x="4924779" y="2709466"/>
            <a:ext cx="4255734" cy="302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7" name="Espaço Reservado para Número de Slide 2"/>
          <p:cNvSpPr txBox="1">
            <a:spLocks/>
          </p:cNvSpPr>
          <p:nvPr/>
        </p:nvSpPr>
        <p:spPr bwMode="auto">
          <a:xfrm>
            <a:off x="6732240" y="64119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C4433CA2-6E0B-4B8B-93C6-9587BD0C4057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60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1" name="Conector de seta reta 15"/>
          <p:cNvCxnSpPr>
            <a:cxnSpLocks noChangeShapeType="1"/>
          </p:cNvCxnSpPr>
          <p:nvPr/>
        </p:nvCxnSpPr>
        <p:spPr bwMode="auto">
          <a:xfrm>
            <a:off x="466725" y="2949222"/>
            <a:ext cx="1" cy="3267428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611560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</a:t>
            </a:r>
            <a:r>
              <a:rPr lang="pt-BR" sz="2400" b="1" dirty="0" smtClean="0">
                <a:solidFill>
                  <a:srgbClr val="669900"/>
                </a:solidFill>
              </a:rPr>
              <a:t>Mais</a:t>
            </a:r>
          </a:p>
          <a:p>
            <a:r>
              <a:rPr lang="pt-BR" sz="2400" b="1" dirty="0" smtClean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5576" y="5973558"/>
            <a:ext cx="1282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 smtClean="0">
                <a:solidFill>
                  <a:srgbClr val="006600"/>
                </a:solidFill>
              </a:rPr>
              <a:t>SÍNTESE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build="allAtOnce"/>
      <p:bldP spid="14" grpId="0"/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977848"/>
            <a:ext cx="910907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1" name="Espaço Reservado para Número de Slide 2"/>
          <p:cNvSpPr txBox="1">
            <a:spLocks/>
          </p:cNvSpPr>
          <p:nvPr/>
        </p:nvSpPr>
        <p:spPr bwMode="auto">
          <a:xfrm>
            <a:off x="6804248" y="639784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7FE642F6-957F-4872-9699-8E5C5810A951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61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Espaço Reservado para Número de Slide 2"/>
          <p:cNvSpPr txBox="1">
            <a:spLocks/>
          </p:cNvSpPr>
          <p:nvPr/>
        </p:nvSpPr>
        <p:spPr bwMode="auto">
          <a:xfrm>
            <a:off x="6732240" y="6408209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20D85197-D195-4E23-BE76-513EBEFDBB00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62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1497" y="3717032"/>
            <a:ext cx="5417218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6500" b="1" dirty="0" smtClean="0">
                <a:solidFill>
                  <a:srgbClr val="006600"/>
                </a:solidFill>
              </a:rPr>
              <a:t>Obrigado (a)!</a:t>
            </a:r>
            <a:endParaRPr lang="en-US" sz="6500" dirty="0">
              <a:solidFill>
                <a:srgbClr val="00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9746" y="1916832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669900"/>
                </a:solidFill>
              </a:rPr>
              <a:t>5 Menos que São </a:t>
            </a:r>
            <a:r>
              <a:rPr lang="pt-BR" sz="2800" b="1" dirty="0" smtClean="0">
                <a:solidFill>
                  <a:srgbClr val="669900"/>
                </a:solidFill>
              </a:rPr>
              <a:t>Mais</a:t>
            </a:r>
          </a:p>
          <a:p>
            <a:pPr algn="ctr"/>
            <a:r>
              <a:rPr lang="pt-BR" sz="2800" b="1" dirty="0" smtClean="0">
                <a:solidFill>
                  <a:srgbClr val="669900"/>
                </a:solidFill>
              </a:rPr>
              <a:t>Redução de Desperdício©®</a:t>
            </a:r>
            <a:endParaRPr lang="en-US" sz="28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15"/>
          <p:cNvCxnSpPr>
            <a:cxnSpLocks noChangeShapeType="1"/>
          </p:cNvCxnSpPr>
          <p:nvPr/>
        </p:nvCxnSpPr>
        <p:spPr bwMode="auto">
          <a:xfrm>
            <a:off x="466725" y="2996952"/>
            <a:ext cx="0" cy="3219698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683568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400" b="1" dirty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5805264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669900"/>
                </a:solidFill>
              </a:rPr>
              <a:t>Justificativa</a:t>
            </a:r>
            <a:endParaRPr lang="en-US" sz="2400" dirty="0">
              <a:solidFill>
                <a:srgbClr val="669900"/>
              </a:solidFill>
            </a:endParaRPr>
          </a:p>
        </p:txBody>
      </p:sp>
      <p:sp>
        <p:nvSpPr>
          <p:cNvPr id="7" name="Espaço Reservado para Número de Slide 2"/>
          <p:cNvSpPr txBox="1">
            <a:spLocks/>
          </p:cNvSpPr>
          <p:nvPr/>
        </p:nvSpPr>
        <p:spPr bwMode="auto">
          <a:xfrm>
            <a:off x="6671308" y="642366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Calibri" pitchFamily="34" charset="0"/>
              </a:rPr>
              <a:t>S0</a:t>
            </a:r>
            <a:fld id="{FB481A88-413D-4AC9-ABF9-F27C1E1AE663}" type="slidenum">
              <a:rPr lang="pt-BR" sz="2000" smtClean="0">
                <a:solidFill>
                  <a:schemeClr val="bg1"/>
                </a:solidFill>
                <a:latin typeface="Calibri" pitchFamily="34" charset="0"/>
              </a:rPr>
              <a:pPr algn="r"/>
              <a:t>7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683568" y="2973087"/>
            <a:ext cx="878554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dirty="0"/>
              <a:t>Na formulação da Metodologia, o </a:t>
            </a:r>
            <a:r>
              <a:rPr lang="pt-BR" sz="2400" dirty="0" smtClean="0"/>
              <a:t>Sebrae considerou que:</a:t>
            </a:r>
            <a:endParaRPr lang="pt-BR" sz="2400" dirty="0"/>
          </a:p>
          <a:p>
            <a:endParaRPr lang="pt-BR" sz="1000" dirty="0"/>
          </a:p>
          <a:p>
            <a:pPr>
              <a:buFont typeface="Arial" charset="0"/>
              <a:buChar char="•"/>
            </a:pPr>
            <a:endParaRPr lang="pt-BR" sz="1000" dirty="0"/>
          </a:p>
        </p:txBody>
      </p:sp>
      <p:sp>
        <p:nvSpPr>
          <p:cNvPr id="10" name="Rounded Rectangle 9"/>
          <p:cNvSpPr/>
          <p:nvPr/>
        </p:nvSpPr>
        <p:spPr>
          <a:xfrm>
            <a:off x="827584" y="3861048"/>
            <a:ext cx="7344816" cy="1080120"/>
          </a:xfrm>
          <a:prstGeom prst="roundRect">
            <a:avLst/>
          </a:prstGeom>
          <a:solidFill>
            <a:srgbClr val="66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aixaDeTexto 14"/>
          <p:cNvSpPr txBox="1">
            <a:spLocks noChangeArrowheads="1"/>
          </p:cNvSpPr>
          <p:nvPr/>
        </p:nvSpPr>
        <p:spPr bwMode="auto">
          <a:xfrm>
            <a:off x="1475694" y="3985610"/>
            <a:ext cx="60485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FFFFFF"/>
                </a:solidFill>
              </a:rPr>
              <a:t>As questões ambientais estão diretamente </a:t>
            </a:r>
            <a:r>
              <a:rPr lang="pt-BR" sz="2400" dirty="0" smtClean="0">
                <a:solidFill>
                  <a:srgbClr val="FFFFFF"/>
                </a:solidFill>
              </a:rPr>
              <a:t>ligadas à </a:t>
            </a:r>
            <a:r>
              <a:rPr lang="pt-BR" sz="2400" dirty="0">
                <a:solidFill>
                  <a:srgbClr val="FFFFFF"/>
                </a:solidFill>
              </a:rPr>
              <a:t>competitividade.</a:t>
            </a:r>
          </a:p>
        </p:txBody>
      </p:sp>
    </p:spTree>
    <p:extLst>
      <p:ext uri="{BB962C8B-B14F-4D97-AF65-F5344CB8AC3E}">
        <p14:creationId xmlns:p14="http://schemas.microsoft.com/office/powerpoint/2010/main" val="319349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15"/>
          <p:cNvCxnSpPr>
            <a:cxnSpLocks noChangeShapeType="1"/>
          </p:cNvCxnSpPr>
          <p:nvPr/>
        </p:nvCxnSpPr>
        <p:spPr bwMode="auto">
          <a:xfrm>
            <a:off x="466725" y="2996952"/>
            <a:ext cx="0" cy="3219698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683568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400" b="1" dirty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5805264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669900"/>
                </a:solidFill>
              </a:rPr>
              <a:t>Justificativa</a:t>
            </a:r>
            <a:endParaRPr lang="en-US" sz="2400" dirty="0">
              <a:solidFill>
                <a:srgbClr val="669900"/>
              </a:solidFill>
            </a:endParaRPr>
          </a:p>
        </p:txBody>
      </p:sp>
      <p:sp>
        <p:nvSpPr>
          <p:cNvPr id="7" name="Espaço Reservado para Número de Slide 2"/>
          <p:cNvSpPr txBox="1">
            <a:spLocks/>
          </p:cNvSpPr>
          <p:nvPr/>
        </p:nvSpPr>
        <p:spPr bwMode="auto">
          <a:xfrm>
            <a:off x="6671308" y="64095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Calibri" pitchFamily="34" charset="0"/>
              </a:rPr>
              <a:t>S0</a:t>
            </a:r>
            <a:fld id="{FB481A88-413D-4AC9-ABF9-F27C1E1AE663}" type="slidenum">
              <a:rPr lang="pt-BR" sz="2000" smtClean="0">
                <a:solidFill>
                  <a:schemeClr val="bg1"/>
                </a:solidFill>
                <a:latin typeface="Calibri" pitchFamily="34" charset="0"/>
              </a:rPr>
              <a:pPr algn="r"/>
              <a:t>8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683568" y="2973087"/>
            <a:ext cx="878554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dirty="0"/>
              <a:t>Na formulação da Metodologia, o </a:t>
            </a:r>
            <a:r>
              <a:rPr lang="pt-BR" sz="2400" dirty="0" smtClean="0"/>
              <a:t>Sebrae </a:t>
            </a:r>
            <a:r>
              <a:rPr lang="pt-BR" sz="2400" dirty="0"/>
              <a:t>considerou:</a:t>
            </a:r>
          </a:p>
          <a:p>
            <a:endParaRPr lang="pt-BR" sz="1000" dirty="0"/>
          </a:p>
          <a:p>
            <a:pPr>
              <a:buFont typeface="Arial" charset="0"/>
              <a:buChar char="•"/>
            </a:pPr>
            <a:endParaRPr lang="pt-BR" sz="1000" dirty="0"/>
          </a:p>
        </p:txBody>
      </p:sp>
      <p:sp>
        <p:nvSpPr>
          <p:cNvPr id="9" name="Rounded Rectangle 8"/>
          <p:cNvSpPr/>
          <p:nvPr/>
        </p:nvSpPr>
        <p:spPr>
          <a:xfrm>
            <a:off x="827584" y="3861048"/>
            <a:ext cx="7344816" cy="1512168"/>
          </a:xfrm>
          <a:prstGeom prst="roundRect">
            <a:avLst/>
          </a:prstGeom>
          <a:solidFill>
            <a:srgbClr val="66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aixaDeTexto 14"/>
          <p:cNvSpPr txBox="1">
            <a:spLocks noChangeArrowheads="1"/>
          </p:cNvSpPr>
          <p:nvPr/>
        </p:nvSpPr>
        <p:spPr bwMode="auto">
          <a:xfrm>
            <a:off x="1475694" y="3985610"/>
            <a:ext cx="6048597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FFFFFF"/>
                </a:solidFill>
              </a:rPr>
              <a:t> As dificuldades das micro e pequenas empresas em adotar procedimentos de controle ambiental.</a:t>
            </a:r>
          </a:p>
        </p:txBody>
      </p:sp>
    </p:spTree>
    <p:extLst>
      <p:ext uri="{BB962C8B-B14F-4D97-AF65-F5344CB8AC3E}">
        <p14:creationId xmlns:p14="http://schemas.microsoft.com/office/powerpoint/2010/main" val="228951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15"/>
          <p:cNvCxnSpPr>
            <a:cxnSpLocks noChangeShapeType="1"/>
          </p:cNvCxnSpPr>
          <p:nvPr/>
        </p:nvCxnSpPr>
        <p:spPr bwMode="auto">
          <a:xfrm>
            <a:off x="466725" y="2996952"/>
            <a:ext cx="0" cy="3219698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683568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400" b="1" dirty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5805264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669900"/>
                </a:solidFill>
              </a:rPr>
              <a:t>Justificativa</a:t>
            </a:r>
            <a:endParaRPr lang="en-US" sz="2400" dirty="0">
              <a:solidFill>
                <a:srgbClr val="669900"/>
              </a:solidFill>
            </a:endParaRPr>
          </a:p>
        </p:txBody>
      </p:sp>
      <p:sp>
        <p:nvSpPr>
          <p:cNvPr id="7" name="Espaço Reservado para Número de Slide 2"/>
          <p:cNvSpPr txBox="1">
            <a:spLocks/>
          </p:cNvSpPr>
          <p:nvPr/>
        </p:nvSpPr>
        <p:spPr bwMode="auto">
          <a:xfrm>
            <a:off x="6671308" y="64095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Calibri" pitchFamily="34" charset="0"/>
              </a:rPr>
              <a:t>S0</a:t>
            </a:r>
            <a:fld id="{FB481A88-413D-4AC9-ABF9-F27C1E1AE663}" type="slidenum">
              <a:rPr lang="pt-BR" sz="2000" smtClean="0">
                <a:solidFill>
                  <a:schemeClr val="bg1"/>
                </a:solidFill>
                <a:latin typeface="Calibri" pitchFamily="34" charset="0"/>
              </a:rPr>
              <a:pPr algn="r"/>
              <a:t>9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683568" y="2817864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/>
              <a:t>Na formulação da Metodologia, o </a:t>
            </a:r>
            <a:r>
              <a:rPr lang="pt-BR" sz="2000" dirty="0" smtClean="0"/>
              <a:t>Sebrae </a:t>
            </a:r>
            <a:r>
              <a:rPr lang="pt-BR" sz="2000" dirty="0"/>
              <a:t>considerou:</a:t>
            </a:r>
          </a:p>
          <a:p>
            <a:endParaRPr lang="pt-BR" sz="1000" dirty="0"/>
          </a:p>
          <a:p>
            <a:pPr>
              <a:buFont typeface="Arial" charset="0"/>
              <a:buChar char="•"/>
            </a:pPr>
            <a:endParaRPr lang="pt-BR" sz="1000" dirty="0"/>
          </a:p>
        </p:txBody>
      </p:sp>
      <p:sp>
        <p:nvSpPr>
          <p:cNvPr id="9" name="Rounded Rectangle 8"/>
          <p:cNvSpPr/>
          <p:nvPr/>
        </p:nvSpPr>
        <p:spPr>
          <a:xfrm>
            <a:off x="827584" y="4941168"/>
            <a:ext cx="7344816" cy="792088"/>
          </a:xfrm>
          <a:prstGeom prst="roundRect">
            <a:avLst/>
          </a:prstGeom>
          <a:solidFill>
            <a:srgbClr val="66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aixaDeTexto 14"/>
          <p:cNvSpPr txBox="1">
            <a:spLocks noChangeArrowheads="1"/>
          </p:cNvSpPr>
          <p:nvPr/>
        </p:nvSpPr>
        <p:spPr bwMode="auto">
          <a:xfrm>
            <a:off x="1187624" y="4947264"/>
            <a:ext cx="66967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FFFFF"/>
                </a:solidFill>
              </a:rPr>
              <a:t> A relevância dos impactos ambientais que </a:t>
            </a:r>
            <a:endParaRPr lang="pt-BR" sz="2000" dirty="0" smtClean="0">
              <a:solidFill>
                <a:srgbClr val="FFFFFF"/>
              </a:solidFill>
            </a:endParaRPr>
          </a:p>
          <a:p>
            <a:pPr algn="ctr"/>
            <a:r>
              <a:rPr lang="pt-BR" sz="2000" dirty="0" smtClean="0">
                <a:solidFill>
                  <a:srgbClr val="FFFFFF"/>
                </a:solidFill>
              </a:rPr>
              <a:t>determinadas </a:t>
            </a:r>
            <a:r>
              <a:rPr lang="pt-BR" sz="2000" dirty="0">
                <a:solidFill>
                  <a:srgbClr val="FFFFFF"/>
                </a:solidFill>
              </a:rPr>
              <a:t>atividades vêm causando.</a:t>
            </a:r>
          </a:p>
        </p:txBody>
      </p:sp>
      <p:sp>
        <p:nvSpPr>
          <p:cNvPr id="11" name="CaixaDeTexto 14"/>
          <p:cNvSpPr txBox="1">
            <a:spLocks noChangeArrowheads="1"/>
          </p:cNvSpPr>
          <p:nvPr/>
        </p:nvSpPr>
        <p:spPr bwMode="auto">
          <a:xfrm>
            <a:off x="827584" y="3356992"/>
            <a:ext cx="75608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Font typeface="Arial"/>
              <a:buChar char="•"/>
              <a:defRPr/>
            </a:pPr>
            <a:r>
              <a:rPr lang="pt-BR" sz="2000" dirty="0" smtClean="0"/>
              <a:t>As questões ambientais estão diretamente ligadas à competitividade.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pt-BR" sz="2000" dirty="0" smtClean="0"/>
              <a:t>As </a:t>
            </a:r>
            <a:r>
              <a:rPr lang="pt-BR" sz="2000" dirty="0"/>
              <a:t>dificuldades das micro e pequenas empresas em adotar procedimentos de controle ambiental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0971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4922</TotalTime>
  <Words>2112</Words>
  <Application>Microsoft Macintosh PowerPoint</Application>
  <PresentationFormat>On-screen Show (4:3)</PresentationFormat>
  <Paragraphs>480</Paragraphs>
  <Slides>62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catharina</dc:creator>
  <cp:lastModifiedBy>Chica Magalhães</cp:lastModifiedBy>
  <cp:revision>506</cp:revision>
  <dcterms:created xsi:type="dcterms:W3CDTF">2007-07-06T00:01:48Z</dcterms:created>
  <dcterms:modified xsi:type="dcterms:W3CDTF">2012-06-10T02:42:05Z</dcterms:modified>
</cp:coreProperties>
</file>