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8" r:id="rId3"/>
    <p:sldId id="283" r:id="rId4"/>
    <p:sldId id="282" r:id="rId5"/>
    <p:sldId id="269" r:id="rId6"/>
    <p:sldId id="275" r:id="rId7"/>
    <p:sldId id="286" r:id="rId8"/>
    <p:sldId id="279" r:id="rId9"/>
    <p:sldId id="270" r:id="rId10"/>
    <p:sldId id="276" r:id="rId11"/>
    <p:sldId id="287" r:id="rId12"/>
    <p:sldId id="288" r:id="rId13"/>
    <p:sldId id="289" r:id="rId14"/>
    <p:sldId id="274" r:id="rId15"/>
    <p:sldId id="277" r:id="rId16"/>
    <p:sldId id="284" r:id="rId17"/>
    <p:sldId id="280" r:id="rId18"/>
    <p:sldId id="257" r:id="rId19"/>
    <p:sldId id="285" r:id="rId20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89B500D0-A314-9F4C-9856-D87887F162DC}">
          <p14:sldIdLst>
            <p14:sldId id="256"/>
            <p14:sldId id="258"/>
            <p14:sldId id="283"/>
            <p14:sldId id="282"/>
            <p14:sldId id="269"/>
            <p14:sldId id="275"/>
            <p14:sldId id="286"/>
            <p14:sldId id="279"/>
            <p14:sldId id="270"/>
            <p14:sldId id="276"/>
            <p14:sldId id="287"/>
            <p14:sldId id="288"/>
            <p14:sldId id="289"/>
            <p14:sldId id="274"/>
            <p14:sldId id="277"/>
            <p14:sldId id="284"/>
            <p14:sldId id="280"/>
            <p14:sldId id="257"/>
            <p14:sldId id="285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7A6"/>
    <a:srgbClr val="005B9D"/>
    <a:srgbClr val="005B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7419" autoAdjust="0"/>
  </p:normalViewPr>
  <p:slideViewPr>
    <p:cSldViewPr>
      <p:cViewPr varScale="1">
        <p:scale>
          <a:sx n="90" d="100"/>
          <a:sy n="90" d="100"/>
        </p:scale>
        <p:origin x="-10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2" Type="http://schemas.openxmlformats.org/officeDocument/2006/relationships/printerSettings" Target="printerSettings/printerSettings1.bin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B060FA-0B35-4A62-8669-2BA259BF4673}" type="datetimeFigureOut">
              <a:rPr lang="pt-BR" smtClean="0"/>
              <a:t>29/08/12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74DF6C-916E-45DB-8718-46E011A5D7E4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35541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Temos que padronizar</a:t>
            </a:r>
            <a:r>
              <a:rPr lang="pt-BR" baseline="0" dirty="0" smtClean="0"/>
              <a:t> a apresentação </a:t>
            </a:r>
          </a:p>
          <a:p>
            <a:endParaRPr lang="pt-BR" dirty="0" smtClean="0"/>
          </a:p>
          <a:p>
            <a:r>
              <a:rPr lang="pt-BR" dirty="0" smtClean="0"/>
              <a:t>É</a:t>
            </a:r>
            <a:r>
              <a:rPr lang="pt-BR" baseline="0" dirty="0" smtClean="0"/>
              <a:t> preciso corrigir a participação das MPE no PIB para 25%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4DF6C-916E-45DB-8718-46E011A5D7E4}" type="slidenum">
              <a:rPr lang="pt-BR" smtClean="0"/>
              <a:t>2</a:t>
            </a:fld>
            <a:endParaRPr lang="pt-B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Precisamos</a:t>
            </a:r>
            <a:r>
              <a:rPr lang="pt-BR" baseline="0" dirty="0" smtClean="0"/>
              <a:t> de quatro slides separados. Pode manter as barras e as legendas. 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4DF6C-916E-45DB-8718-46E011A5D7E4}" type="slidenum">
              <a:rPr lang="pt-BR" smtClean="0"/>
              <a:t>13</a:t>
            </a:fld>
            <a:endParaRPr lang="pt-B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 smtClean="0"/>
              <a:t>Como</a:t>
            </a:r>
            <a:r>
              <a:rPr lang="pt-BR" baseline="0" dirty="0" smtClean="0"/>
              <a:t> poderíamos fazer este gráfico mais compreensível? Talvez linhas mais grossas.</a:t>
            </a:r>
            <a:r>
              <a:rPr lang="pt-BR" sz="1200" dirty="0" smtClean="0"/>
              <a:t> O</a:t>
            </a:r>
            <a:r>
              <a:rPr lang="pt-BR" sz="1200" baseline="0" dirty="0" smtClean="0"/>
              <a:t> título poderia ser Massa salarial por setor.  Poderia ser usada uma caixa de texto dizendo que o comércio tem maior participação da massa salarial do segmento 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4DF6C-916E-45DB-8718-46E011A5D7E4}" type="slidenum">
              <a:rPr lang="pt-BR" smtClean="0"/>
              <a:t>14</a:t>
            </a:fld>
            <a:endParaRPr lang="pt-B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Colocar o gráfico no mesmo estilo do slide 10 que será desmembrado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4DF6C-916E-45DB-8718-46E011A5D7E4}" type="slidenum">
              <a:rPr lang="pt-BR" smtClean="0"/>
              <a:t>15</a:t>
            </a:fld>
            <a:endParaRPr lang="pt-B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Título: Próximos</a:t>
            </a:r>
            <a:r>
              <a:rPr lang="pt-BR" baseline="0" dirty="0" smtClean="0"/>
              <a:t> projetos. Se tiver a logo das soluções vamos colocar. 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4DF6C-916E-45DB-8718-46E011A5D7E4}" type="slidenum">
              <a:rPr lang="pt-BR" smtClean="0"/>
              <a:t>16</a:t>
            </a:fld>
            <a:endParaRPr lang="pt-B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4DF6C-916E-45DB-8718-46E011A5D7E4}" type="slidenum">
              <a:rPr lang="pt-BR" smtClean="0"/>
              <a:t>17</a:t>
            </a:fld>
            <a:endParaRPr lang="pt-B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 smtClean="0"/>
              <a:t>Título: Próximos</a:t>
            </a:r>
            <a:r>
              <a:rPr lang="pt-BR" baseline="0" dirty="0" smtClean="0"/>
              <a:t> passos</a:t>
            </a:r>
            <a:endParaRPr lang="pt-BR" dirty="0" smtClean="0"/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4DF6C-916E-45DB-8718-46E011A5D7E4}" type="slidenum">
              <a:rPr lang="pt-BR" smtClean="0"/>
              <a:t>18</a:t>
            </a:fld>
            <a:endParaRPr lang="pt-B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4DF6C-916E-45DB-8718-46E011A5D7E4}" type="slidenum">
              <a:rPr lang="pt-BR" smtClean="0"/>
              <a:t>19</a:t>
            </a:fld>
            <a:endParaRPr lang="pt-B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4DF6C-916E-45DB-8718-46E011A5D7E4}" type="slidenum">
              <a:rPr lang="pt-BR" smtClean="0"/>
              <a:t>4</a:t>
            </a:fld>
            <a:endParaRPr lang="pt-B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b="1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4DF6C-916E-45DB-8718-46E011A5D7E4}" type="slidenum">
              <a:rPr lang="pt-BR" smtClean="0"/>
              <a:t>5</a:t>
            </a:fld>
            <a:endParaRPr lang="pt-B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Título: Principais</a:t>
            </a:r>
            <a:r>
              <a:rPr lang="pt-BR" baseline="0" dirty="0" smtClean="0"/>
              <a:t> atividades do varejo nas MPE. Sugestão de slide mais atrativo.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4DF6C-916E-45DB-8718-46E011A5D7E4}" type="slidenum">
              <a:rPr lang="pt-BR" smtClean="0"/>
              <a:t>6</a:t>
            </a:fld>
            <a:endParaRPr lang="pt-B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Vamos colocar a pizza da MPE na esquerda e mudar</a:t>
            </a:r>
            <a:r>
              <a:rPr lang="pt-BR" baseline="0" dirty="0" smtClean="0"/>
              <a:t> o título para </a:t>
            </a:r>
            <a:r>
              <a:rPr lang="pt-BR" b="1" baseline="0" dirty="0" smtClean="0"/>
              <a:t>Comércio tem maior participação</a:t>
            </a:r>
            <a:endParaRPr lang="pt-BR" b="1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4DF6C-916E-45DB-8718-46E011A5D7E4}" type="slidenum">
              <a:rPr lang="pt-BR" smtClean="0"/>
              <a:t>7</a:t>
            </a:fld>
            <a:endParaRPr lang="pt-B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Dar</a:t>
            </a:r>
            <a:r>
              <a:rPr lang="pt-BR" baseline="0" dirty="0" smtClean="0"/>
              <a:t> mais destaque para as linhas 1, 4, 5, 6.  Mantém título, mas tira a palavra tabela e o abr/12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4DF6C-916E-45DB-8718-46E011A5D7E4}" type="slidenum">
              <a:rPr lang="pt-BR" smtClean="0"/>
              <a:t>8</a:t>
            </a:fld>
            <a:endParaRPr lang="pt-B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Precisamos</a:t>
            </a:r>
            <a:r>
              <a:rPr lang="pt-BR" baseline="0" dirty="0" smtClean="0"/>
              <a:t> de quatro slides separados. Pode manter as barras e as legendas. 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4DF6C-916E-45DB-8718-46E011A5D7E4}" type="slidenum">
              <a:rPr lang="pt-BR" smtClean="0"/>
              <a:t>10</a:t>
            </a:fld>
            <a:endParaRPr lang="pt-B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Precisamos</a:t>
            </a:r>
            <a:r>
              <a:rPr lang="pt-BR" baseline="0" dirty="0" smtClean="0"/>
              <a:t> de quatro slides separados. Pode manter as barras e as legendas. 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4DF6C-916E-45DB-8718-46E011A5D7E4}" type="slidenum">
              <a:rPr lang="pt-BR" smtClean="0"/>
              <a:t>11</a:t>
            </a:fld>
            <a:endParaRPr lang="pt-B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Precisamos</a:t>
            </a:r>
            <a:r>
              <a:rPr lang="pt-BR" baseline="0" dirty="0" smtClean="0"/>
              <a:t> de quatro slides separados. Pode manter as barras e as legendas. 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4DF6C-916E-45DB-8718-46E011A5D7E4}" type="slidenum">
              <a:rPr lang="pt-BR" smtClean="0"/>
              <a:t>12</a:t>
            </a:fld>
            <a:endParaRPr lang="pt-B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11F6267-E5D6-4490-82DC-6944A8B88F9B}" type="datetimeFigureOut">
              <a:rPr lang="pt-BR" smtClean="0"/>
              <a:pPr/>
              <a:t>29/08/12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10C3F3E-3C91-4767-A4E5-04E19DAF084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11F6267-E5D6-4490-82DC-6944A8B88F9B}" type="datetimeFigureOut">
              <a:rPr lang="pt-BR" smtClean="0"/>
              <a:pPr/>
              <a:t>29/08/12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10C3F3E-3C91-4767-A4E5-04E19DAF084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11F6267-E5D6-4490-82DC-6944A8B88F9B}" type="datetimeFigureOut">
              <a:rPr lang="pt-BR" smtClean="0"/>
              <a:pPr/>
              <a:t>29/08/12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10C3F3E-3C91-4767-A4E5-04E19DAF084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11F6267-E5D6-4490-82DC-6944A8B88F9B}" type="datetimeFigureOut">
              <a:rPr lang="pt-BR" smtClean="0"/>
              <a:pPr/>
              <a:t>29/08/12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10C3F3E-3C91-4767-A4E5-04E19DAF084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11F6267-E5D6-4490-82DC-6944A8B88F9B}" type="datetimeFigureOut">
              <a:rPr lang="pt-BR" smtClean="0"/>
              <a:pPr/>
              <a:t>29/08/12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10C3F3E-3C91-4767-A4E5-04E19DAF084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11F6267-E5D6-4490-82DC-6944A8B88F9B}" type="datetimeFigureOut">
              <a:rPr lang="pt-BR" smtClean="0"/>
              <a:pPr/>
              <a:t>29/08/12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10C3F3E-3C91-4767-A4E5-04E19DAF084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11F6267-E5D6-4490-82DC-6944A8B88F9B}" type="datetimeFigureOut">
              <a:rPr lang="pt-BR" smtClean="0"/>
              <a:pPr/>
              <a:t>29/08/12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10C3F3E-3C91-4767-A4E5-04E19DAF084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11F6267-E5D6-4490-82DC-6944A8B88F9B}" type="datetimeFigureOut">
              <a:rPr lang="pt-BR" smtClean="0"/>
              <a:pPr/>
              <a:t>29/08/12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10C3F3E-3C91-4767-A4E5-04E19DAF084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11F6267-E5D6-4490-82DC-6944A8B88F9B}" type="datetimeFigureOut">
              <a:rPr lang="pt-BR" smtClean="0"/>
              <a:pPr/>
              <a:t>29/08/12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10C3F3E-3C91-4767-A4E5-04E19DAF084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11F6267-E5D6-4490-82DC-6944A8B88F9B}" type="datetimeFigureOut">
              <a:rPr lang="pt-BR" smtClean="0"/>
              <a:pPr/>
              <a:t>29/08/12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10C3F3E-3C91-4767-A4E5-04E19DAF084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11F6267-E5D6-4490-82DC-6944A8B88F9B}" type="datetimeFigureOut">
              <a:rPr lang="pt-BR" smtClean="0"/>
              <a:pPr/>
              <a:t>29/08/12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10C3F3E-3C91-4767-A4E5-04E19DAF084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4" Type="http://schemas.openxmlformats.org/officeDocument/2006/relationships/image" Target="../media/image2.emf"/><Relationship Id="rId15" Type="http://schemas.openxmlformats.org/officeDocument/2006/relationships/image" Target="../media/image3.jpeg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5573423" y="535250"/>
            <a:ext cx="4183153" cy="44547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520583" y="6246068"/>
            <a:ext cx="1387121" cy="35128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3203848" y="260648"/>
            <a:ext cx="6489700" cy="5207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3563888" y="404664"/>
            <a:ext cx="1892300" cy="1651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7.emf"/><Relationship Id="rId5" Type="http://schemas.openxmlformats.org/officeDocument/2006/relationships/image" Target="../media/image8.emf"/><Relationship Id="rId6" Type="http://schemas.openxmlformats.org/officeDocument/2006/relationships/image" Target="../media/image9.emf"/><Relationship Id="rId7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4" Type="http://schemas.openxmlformats.org/officeDocument/2006/relationships/image" Target="../media/image24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4" Type="http://schemas.openxmlformats.org/officeDocument/2006/relationships/image" Target="../media/image25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4" Type="http://schemas.openxmlformats.org/officeDocument/2006/relationships/image" Target="../media/image26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4" Type="http://schemas.openxmlformats.org/officeDocument/2006/relationships/image" Target="../media/image27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8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9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0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4" Type="http://schemas.openxmlformats.org/officeDocument/2006/relationships/image" Target="../media/image11.emf"/><Relationship Id="rId5" Type="http://schemas.openxmlformats.org/officeDocument/2006/relationships/image" Target="../media/image12.emf"/><Relationship Id="rId6" Type="http://schemas.openxmlformats.org/officeDocument/2006/relationships/image" Target="../media/image13.emf"/><Relationship Id="rId7" Type="http://schemas.openxmlformats.org/officeDocument/2006/relationships/image" Target="../media/image14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6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8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9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4" Type="http://schemas.openxmlformats.org/officeDocument/2006/relationships/image" Target="../media/image22.e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3928" y="-1827584"/>
            <a:ext cx="7073900" cy="60071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2080" y="-1035496"/>
            <a:ext cx="4813300" cy="48133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568" y="1484784"/>
            <a:ext cx="3365500" cy="14732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3568" y="4293096"/>
            <a:ext cx="4292600" cy="4191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3568" y="5013176"/>
            <a:ext cx="1460500" cy="2286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1559" y="5949280"/>
            <a:ext cx="2240139" cy="5673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67544" y="1124744"/>
            <a:ext cx="2391400" cy="21441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1600" b="1" dirty="0" err="1" smtClean="0">
                <a:solidFill>
                  <a:srgbClr val="0067A6"/>
                </a:solidFill>
                <a:latin typeface="Arial Narrow"/>
                <a:cs typeface="Arial Narrow"/>
              </a:rPr>
              <a:t>Distribuição</a:t>
            </a:r>
            <a:r>
              <a:rPr lang="en-US" sz="16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 </a:t>
            </a:r>
            <a:r>
              <a:rPr lang="en-US" sz="1600" b="1" dirty="0" err="1" smtClean="0">
                <a:solidFill>
                  <a:srgbClr val="0067A6"/>
                </a:solidFill>
                <a:latin typeface="Arial Narrow"/>
                <a:cs typeface="Arial Narrow"/>
              </a:rPr>
              <a:t>percentual</a:t>
            </a:r>
            <a:r>
              <a:rPr lang="en-US" sz="16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 das</a:t>
            </a:r>
          </a:p>
          <a:p>
            <a:pPr>
              <a:lnSpc>
                <a:spcPct val="140000"/>
              </a:lnSpc>
            </a:pPr>
            <a:r>
              <a:rPr lang="en-US" sz="1600" b="1" dirty="0" err="1" smtClean="0">
                <a:solidFill>
                  <a:srgbClr val="0067A6"/>
                </a:solidFill>
                <a:latin typeface="Arial Narrow"/>
                <a:cs typeface="Arial Narrow"/>
              </a:rPr>
              <a:t>empresas</a:t>
            </a:r>
            <a:r>
              <a:rPr lang="en-US" sz="16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 </a:t>
            </a:r>
            <a:r>
              <a:rPr lang="en-US" sz="1600" b="1" dirty="0" err="1" smtClean="0">
                <a:solidFill>
                  <a:srgbClr val="0067A6"/>
                </a:solidFill>
                <a:latin typeface="Arial Narrow"/>
                <a:cs typeface="Arial Narrow"/>
              </a:rPr>
              <a:t>comerciais</a:t>
            </a:r>
            <a:r>
              <a:rPr lang="en-US" sz="16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,</a:t>
            </a:r>
          </a:p>
          <a:p>
            <a:pPr>
              <a:lnSpc>
                <a:spcPct val="140000"/>
              </a:lnSpc>
            </a:pPr>
            <a:r>
              <a:rPr lang="en-US" sz="1600" b="1" dirty="0" err="1" smtClean="0">
                <a:solidFill>
                  <a:srgbClr val="0067A6"/>
                </a:solidFill>
                <a:latin typeface="Arial Narrow"/>
                <a:cs typeface="Arial Narrow"/>
              </a:rPr>
              <a:t>por</a:t>
            </a:r>
            <a:r>
              <a:rPr lang="en-US" sz="16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 </a:t>
            </a:r>
            <a:r>
              <a:rPr lang="en-US" sz="1600" b="1" dirty="0" err="1" smtClean="0">
                <a:solidFill>
                  <a:srgbClr val="0067A6"/>
                </a:solidFill>
                <a:latin typeface="Arial Narrow"/>
                <a:cs typeface="Arial Narrow"/>
              </a:rPr>
              <a:t>atividades</a:t>
            </a:r>
            <a:r>
              <a:rPr lang="en-US" sz="16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 do </a:t>
            </a:r>
            <a:r>
              <a:rPr lang="en-US" sz="1600" b="1" dirty="0" err="1" smtClean="0">
                <a:solidFill>
                  <a:srgbClr val="0067A6"/>
                </a:solidFill>
                <a:latin typeface="Arial Narrow"/>
                <a:cs typeface="Arial Narrow"/>
              </a:rPr>
              <a:t>comércio</a:t>
            </a:r>
            <a:endParaRPr lang="en-US" sz="1600" b="1" dirty="0" smtClean="0">
              <a:solidFill>
                <a:srgbClr val="0067A6"/>
              </a:solidFill>
              <a:latin typeface="Arial Narrow"/>
              <a:cs typeface="Arial Narrow"/>
            </a:endParaRPr>
          </a:p>
          <a:p>
            <a:pPr>
              <a:lnSpc>
                <a:spcPct val="140000"/>
              </a:lnSpc>
            </a:pPr>
            <a:r>
              <a:rPr lang="en-US" sz="1600" b="1" dirty="0" err="1" smtClean="0">
                <a:solidFill>
                  <a:srgbClr val="0067A6"/>
                </a:solidFill>
                <a:latin typeface="Arial Narrow"/>
                <a:cs typeface="Arial Narrow"/>
              </a:rPr>
              <a:t>Varejista</a:t>
            </a:r>
            <a:r>
              <a:rPr lang="en-US" sz="16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, </a:t>
            </a:r>
            <a:r>
              <a:rPr lang="en-US" sz="1600" b="1" dirty="0" err="1" smtClean="0">
                <a:solidFill>
                  <a:srgbClr val="0067A6"/>
                </a:solidFill>
                <a:latin typeface="Arial Narrow"/>
                <a:cs typeface="Arial Narrow"/>
              </a:rPr>
              <a:t>segundo</a:t>
            </a:r>
            <a:r>
              <a:rPr lang="en-US" sz="16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 as </a:t>
            </a:r>
          </a:p>
          <a:p>
            <a:pPr>
              <a:lnSpc>
                <a:spcPct val="140000"/>
              </a:lnSpc>
            </a:pPr>
            <a:r>
              <a:rPr lang="en-US" sz="1600" b="1" dirty="0" err="1" smtClean="0">
                <a:solidFill>
                  <a:srgbClr val="0067A6"/>
                </a:solidFill>
                <a:latin typeface="Arial Narrow"/>
                <a:cs typeface="Arial Narrow"/>
              </a:rPr>
              <a:t>variáveis</a:t>
            </a:r>
            <a:r>
              <a:rPr lang="en-US" sz="16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 </a:t>
            </a:r>
            <a:r>
              <a:rPr lang="en-US" sz="1600" b="1" dirty="0" err="1" smtClean="0">
                <a:solidFill>
                  <a:srgbClr val="0067A6"/>
                </a:solidFill>
                <a:latin typeface="Arial Narrow"/>
                <a:cs typeface="Arial Narrow"/>
              </a:rPr>
              <a:t>selecionadas</a:t>
            </a:r>
            <a:r>
              <a:rPr lang="en-US" sz="16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 – </a:t>
            </a:r>
          </a:p>
          <a:p>
            <a:pPr>
              <a:lnSpc>
                <a:spcPct val="140000"/>
              </a:lnSpc>
            </a:pPr>
            <a:r>
              <a:rPr lang="en-US" sz="1600" b="1" dirty="0" err="1" smtClean="0">
                <a:solidFill>
                  <a:srgbClr val="0067A6"/>
                </a:solidFill>
                <a:latin typeface="Arial Narrow"/>
                <a:cs typeface="Arial Narrow"/>
              </a:rPr>
              <a:t>Brasil</a:t>
            </a:r>
            <a:r>
              <a:rPr lang="en-US" sz="16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 - 2010</a:t>
            </a:r>
            <a:endParaRPr lang="en-US" sz="1600" b="1" dirty="0">
              <a:solidFill>
                <a:srgbClr val="0067A6"/>
              </a:solidFill>
              <a:latin typeface="Arial Narrow"/>
              <a:cs typeface="Arial Narrow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6016" y="1340768"/>
            <a:ext cx="3870176" cy="259228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9792" y="4280892"/>
            <a:ext cx="6007100" cy="8763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555776" y="5517232"/>
            <a:ext cx="6336704" cy="1156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pt-BR" sz="900" dirty="0">
                <a:latin typeface="Arial Narrow"/>
                <a:cs typeface="Arial Narrow"/>
              </a:rPr>
              <a:t>Fonte: IBGE, Diretoria de Pesquisas, Coordenação de Serviços e Comércio, Pesquisa Anual do Comércio 2010.</a:t>
            </a:r>
          </a:p>
          <a:p>
            <a:pPr>
              <a:lnSpc>
                <a:spcPct val="110000"/>
              </a:lnSpc>
            </a:pPr>
            <a:r>
              <a:rPr lang="pt-BR" sz="900" dirty="0">
                <a:latin typeface="Arial Narrow"/>
                <a:cs typeface="Arial Narrow"/>
              </a:rPr>
              <a:t> </a:t>
            </a:r>
          </a:p>
          <a:p>
            <a:pPr>
              <a:lnSpc>
                <a:spcPct val="110000"/>
              </a:lnSpc>
            </a:pPr>
            <a:r>
              <a:rPr lang="pt-BR" sz="900" dirty="0">
                <a:latin typeface="Arial Narrow"/>
                <a:cs typeface="Arial Narrow"/>
              </a:rPr>
              <a:t>(1) Nessa atividade, foram agregadas duas outras: comércio não especializado com predominância de produtos alimentícios e produtos alimentícios, bebidas e fumo. (2) Nessa atividade foram agregadas quatro classes: comércio não especializado predominância de produtos alimentícios; eletrodomésticos, equipamentos de áudio e vídeo, instrumentos musicais e acessórios; móveis, artigos de </a:t>
            </a:r>
            <a:r>
              <a:rPr lang="pt-BR" sz="900" dirty="0" err="1">
                <a:latin typeface="Arial Narrow"/>
                <a:cs typeface="Arial Narrow"/>
              </a:rPr>
              <a:t>iluminaçãoo</a:t>
            </a:r>
            <a:r>
              <a:rPr lang="pt-BR" sz="900" dirty="0">
                <a:latin typeface="Arial Narrow"/>
                <a:cs typeface="Arial Narrow"/>
              </a:rPr>
              <a:t>, peças e acessórios e outros artigos de uso doméstico; e artigos culturais, recreativos e esportivos. (3) Comércio de joias e relógios; comércio de gás liquefeito de petróleo (GLP) em botijões; comércio de artigos usados; e comércio de outros produtos novos não especificados anteriormente</a:t>
            </a:r>
            <a:r>
              <a:rPr lang="pt-BR" sz="900" dirty="0" smtClean="0">
                <a:latin typeface="Arial Narrow"/>
                <a:cs typeface="Arial Narrow"/>
              </a:rPr>
              <a:t>.</a:t>
            </a:r>
            <a:endParaRPr lang="en-US" sz="900" dirty="0">
              <a:latin typeface="Arial Narrow"/>
              <a:cs typeface="Arial Narrow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67544" y="1124744"/>
            <a:ext cx="2391400" cy="21441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1600" b="1" dirty="0" err="1" smtClean="0">
                <a:solidFill>
                  <a:srgbClr val="0067A6"/>
                </a:solidFill>
                <a:latin typeface="Arial Narrow"/>
                <a:cs typeface="Arial Narrow"/>
              </a:rPr>
              <a:t>Distribuição</a:t>
            </a:r>
            <a:r>
              <a:rPr lang="en-US" sz="16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 </a:t>
            </a:r>
            <a:r>
              <a:rPr lang="en-US" sz="1600" b="1" dirty="0" err="1" smtClean="0">
                <a:solidFill>
                  <a:srgbClr val="0067A6"/>
                </a:solidFill>
                <a:latin typeface="Arial Narrow"/>
                <a:cs typeface="Arial Narrow"/>
              </a:rPr>
              <a:t>percentual</a:t>
            </a:r>
            <a:r>
              <a:rPr lang="en-US" sz="16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 das</a:t>
            </a:r>
          </a:p>
          <a:p>
            <a:pPr>
              <a:lnSpc>
                <a:spcPct val="140000"/>
              </a:lnSpc>
            </a:pPr>
            <a:r>
              <a:rPr lang="en-US" sz="1600" b="1" dirty="0" err="1" smtClean="0">
                <a:solidFill>
                  <a:srgbClr val="0067A6"/>
                </a:solidFill>
                <a:latin typeface="Arial Narrow"/>
                <a:cs typeface="Arial Narrow"/>
              </a:rPr>
              <a:t>empresas</a:t>
            </a:r>
            <a:r>
              <a:rPr lang="en-US" sz="16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 </a:t>
            </a:r>
            <a:r>
              <a:rPr lang="en-US" sz="1600" b="1" dirty="0" err="1" smtClean="0">
                <a:solidFill>
                  <a:srgbClr val="0067A6"/>
                </a:solidFill>
                <a:latin typeface="Arial Narrow"/>
                <a:cs typeface="Arial Narrow"/>
              </a:rPr>
              <a:t>comerciais</a:t>
            </a:r>
            <a:r>
              <a:rPr lang="en-US" sz="16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,</a:t>
            </a:r>
          </a:p>
          <a:p>
            <a:pPr>
              <a:lnSpc>
                <a:spcPct val="140000"/>
              </a:lnSpc>
            </a:pPr>
            <a:r>
              <a:rPr lang="en-US" sz="1600" b="1" dirty="0" err="1" smtClean="0">
                <a:solidFill>
                  <a:srgbClr val="0067A6"/>
                </a:solidFill>
                <a:latin typeface="Arial Narrow"/>
                <a:cs typeface="Arial Narrow"/>
              </a:rPr>
              <a:t>por</a:t>
            </a:r>
            <a:r>
              <a:rPr lang="en-US" sz="16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 </a:t>
            </a:r>
            <a:r>
              <a:rPr lang="en-US" sz="1600" b="1" dirty="0" err="1" smtClean="0">
                <a:solidFill>
                  <a:srgbClr val="0067A6"/>
                </a:solidFill>
                <a:latin typeface="Arial Narrow"/>
                <a:cs typeface="Arial Narrow"/>
              </a:rPr>
              <a:t>atividades</a:t>
            </a:r>
            <a:r>
              <a:rPr lang="en-US" sz="16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 do </a:t>
            </a:r>
            <a:r>
              <a:rPr lang="en-US" sz="1600" b="1" dirty="0" err="1" smtClean="0">
                <a:solidFill>
                  <a:srgbClr val="0067A6"/>
                </a:solidFill>
                <a:latin typeface="Arial Narrow"/>
                <a:cs typeface="Arial Narrow"/>
              </a:rPr>
              <a:t>comércio</a:t>
            </a:r>
            <a:endParaRPr lang="en-US" sz="1600" b="1" dirty="0" smtClean="0">
              <a:solidFill>
                <a:srgbClr val="0067A6"/>
              </a:solidFill>
              <a:latin typeface="Arial Narrow"/>
              <a:cs typeface="Arial Narrow"/>
            </a:endParaRPr>
          </a:p>
          <a:p>
            <a:pPr>
              <a:lnSpc>
                <a:spcPct val="140000"/>
              </a:lnSpc>
            </a:pPr>
            <a:r>
              <a:rPr lang="en-US" sz="1600" b="1" dirty="0" err="1" smtClean="0">
                <a:solidFill>
                  <a:srgbClr val="0067A6"/>
                </a:solidFill>
                <a:latin typeface="Arial Narrow"/>
                <a:cs typeface="Arial Narrow"/>
              </a:rPr>
              <a:t>Varejista</a:t>
            </a:r>
            <a:r>
              <a:rPr lang="en-US" sz="16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, </a:t>
            </a:r>
            <a:r>
              <a:rPr lang="en-US" sz="1600" b="1" dirty="0" err="1" smtClean="0">
                <a:solidFill>
                  <a:srgbClr val="0067A6"/>
                </a:solidFill>
                <a:latin typeface="Arial Narrow"/>
                <a:cs typeface="Arial Narrow"/>
              </a:rPr>
              <a:t>segundo</a:t>
            </a:r>
            <a:r>
              <a:rPr lang="en-US" sz="16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 as </a:t>
            </a:r>
          </a:p>
          <a:p>
            <a:pPr>
              <a:lnSpc>
                <a:spcPct val="140000"/>
              </a:lnSpc>
            </a:pPr>
            <a:r>
              <a:rPr lang="en-US" sz="1600" b="1" dirty="0" err="1" smtClean="0">
                <a:solidFill>
                  <a:srgbClr val="0067A6"/>
                </a:solidFill>
                <a:latin typeface="Arial Narrow"/>
                <a:cs typeface="Arial Narrow"/>
              </a:rPr>
              <a:t>variáveis</a:t>
            </a:r>
            <a:r>
              <a:rPr lang="en-US" sz="16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 </a:t>
            </a:r>
            <a:r>
              <a:rPr lang="en-US" sz="1600" b="1" dirty="0" err="1" smtClean="0">
                <a:solidFill>
                  <a:srgbClr val="0067A6"/>
                </a:solidFill>
                <a:latin typeface="Arial Narrow"/>
                <a:cs typeface="Arial Narrow"/>
              </a:rPr>
              <a:t>selecionadas</a:t>
            </a:r>
            <a:r>
              <a:rPr lang="en-US" sz="16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 – </a:t>
            </a:r>
          </a:p>
          <a:p>
            <a:pPr>
              <a:lnSpc>
                <a:spcPct val="140000"/>
              </a:lnSpc>
            </a:pPr>
            <a:r>
              <a:rPr lang="en-US" sz="1600" b="1" dirty="0" err="1" smtClean="0">
                <a:solidFill>
                  <a:srgbClr val="0067A6"/>
                </a:solidFill>
                <a:latin typeface="Arial Narrow"/>
                <a:cs typeface="Arial Narrow"/>
              </a:rPr>
              <a:t>Brasil</a:t>
            </a:r>
            <a:r>
              <a:rPr lang="en-US" sz="16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 - 2010</a:t>
            </a:r>
            <a:endParaRPr lang="en-US" sz="1600" b="1" dirty="0">
              <a:solidFill>
                <a:srgbClr val="0067A6"/>
              </a:solidFill>
              <a:latin typeface="Arial Narrow"/>
              <a:cs typeface="Arial Narrow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9792" y="4280892"/>
            <a:ext cx="6007100" cy="8763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555776" y="5517232"/>
            <a:ext cx="6336704" cy="1156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pt-BR" sz="900" dirty="0">
                <a:latin typeface="Arial Narrow"/>
                <a:cs typeface="Arial Narrow"/>
              </a:rPr>
              <a:t>Fonte: IBGE, Diretoria de Pesquisas, Coordenação de Serviços e Comércio, Pesquisa Anual do Comércio 2010.</a:t>
            </a:r>
          </a:p>
          <a:p>
            <a:pPr>
              <a:lnSpc>
                <a:spcPct val="110000"/>
              </a:lnSpc>
            </a:pPr>
            <a:r>
              <a:rPr lang="pt-BR" sz="900" dirty="0">
                <a:latin typeface="Arial Narrow"/>
                <a:cs typeface="Arial Narrow"/>
              </a:rPr>
              <a:t> </a:t>
            </a:r>
          </a:p>
          <a:p>
            <a:pPr>
              <a:lnSpc>
                <a:spcPct val="110000"/>
              </a:lnSpc>
            </a:pPr>
            <a:r>
              <a:rPr lang="pt-BR" sz="900" dirty="0">
                <a:latin typeface="Arial Narrow"/>
                <a:cs typeface="Arial Narrow"/>
              </a:rPr>
              <a:t>(1) Nessa atividade, foram agregadas duas outras: comércio não especializado com predominância de produtos alimentícios e produtos alimentícios, bebidas e fumo. (2) Nessa atividade foram agregadas quatro classes: comércio não especializado predominância de produtos alimentícios; eletrodomésticos, equipamentos de áudio e vídeo, instrumentos musicais e acessórios; móveis, artigos de </a:t>
            </a:r>
            <a:r>
              <a:rPr lang="pt-BR" sz="900" dirty="0" err="1">
                <a:latin typeface="Arial Narrow"/>
                <a:cs typeface="Arial Narrow"/>
              </a:rPr>
              <a:t>iluminaçãoo</a:t>
            </a:r>
            <a:r>
              <a:rPr lang="pt-BR" sz="900" dirty="0">
                <a:latin typeface="Arial Narrow"/>
                <a:cs typeface="Arial Narrow"/>
              </a:rPr>
              <a:t>, peças e acessórios e outros artigos de uso doméstico; e artigos culturais, recreativos e esportivos. (3) Comércio de joias e relógios; comércio de gás liquefeito de petróleo (GLP) em botijões; comércio de artigos usados; e comércio de outros produtos novos não especificados anteriormente</a:t>
            </a:r>
            <a:r>
              <a:rPr lang="pt-BR" sz="900" dirty="0" smtClean="0">
                <a:latin typeface="Arial Narrow"/>
                <a:cs typeface="Arial Narrow"/>
              </a:rPr>
              <a:t>.</a:t>
            </a:r>
            <a:endParaRPr lang="en-US" sz="900" dirty="0">
              <a:latin typeface="Arial Narrow"/>
              <a:cs typeface="Arial Narrow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4048" y="1268760"/>
            <a:ext cx="3600400" cy="2582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2926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67544" y="1124744"/>
            <a:ext cx="2391400" cy="21441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1600" b="1" dirty="0" err="1" smtClean="0">
                <a:solidFill>
                  <a:srgbClr val="0067A6"/>
                </a:solidFill>
                <a:latin typeface="Arial Narrow"/>
                <a:cs typeface="Arial Narrow"/>
              </a:rPr>
              <a:t>Distribuição</a:t>
            </a:r>
            <a:r>
              <a:rPr lang="en-US" sz="16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 </a:t>
            </a:r>
            <a:r>
              <a:rPr lang="en-US" sz="1600" b="1" dirty="0" err="1" smtClean="0">
                <a:solidFill>
                  <a:srgbClr val="0067A6"/>
                </a:solidFill>
                <a:latin typeface="Arial Narrow"/>
                <a:cs typeface="Arial Narrow"/>
              </a:rPr>
              <a:t>percentual</a:t>
            </a:r>
            <a:r>
              <a:rPr lang="en-US" sz="16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 das</a:t>
            </a:r>
          </a:p>
          <a:p>
            <a:pPr>
              <a:lnSpc>
                <a:spcPct val="140000"/>
              </a:lnSpc>
            </a:pPr>
            <a:r>
              <a:rPr lang="en-US" sz="1600" b="1" dirty="0" err="1" smtClean="0">
                <a:solidFill>
                  <a:srgbClr val="0067A6"/>
                </a:solidFill>
                <a:latin typeface="Arial Narrow"/>
                <a:cs typeface="Arial Narrow"/>
              </a:rPr>
              <a:t>empresas</a:t>
            </a:r>
            <a:r>
              <a:rPr lang="en-US" sz="16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 </a:t>
            </a:r>
            <a:r>
              <a:rPr lang="en-US" sz="1600" b="1" dirty="0" err="1" smtClean="0">
                <a:solidFill>
                  <a:srgbClr val="0067A6"/>
                </a:solidFill>
                <a:latin typeface="Arial Narrow"/>
                <a:cs typeface="Arial Narrow"/>
              </a:rPr>
              <a:t>comerciais</a:t>
            </a:r>
            <a:r>
              <a:rPr lang="en-US" sz="16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,</a:t>
            </a:r>
          </a:p>
          <a:p>
            <a:pPr>
              <a:lnSpc>
                <a:spcPct val="140000"/>
              </a:lnSpc>
            </a:pPr>
            <a:r>
              <a:rPr lang="en-US" sz="1600" b="1" dirty="0" err="1" smtClean="0">
                <a:solidFill>
                  <a:srgbClr val="0067A6"/>
                </a:solidFill>
                <a:latin typeface="Arial Narrow"/>
                <a:cs typeface="Arial Narrow"/>
              </a:rPr>
              <a:t>por</a:t>
            </a:r>
            <a:r>
              <a:rPr lang="en-US" sz="16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 </a:t>
            </a:r>
            <a:r>
              <a:rPr lang="en-US" sz="1600" b="1" dirty="0" err="1" smtClean="0">
                <a:solidFill>
                  <a:srgbClr val="0067A6"/>
                </a:solidFill>
                <a:latin typeface="Arial Narrow"/>
                <a:cs typeface="Arial Narrow"/>
              </a:rPr>
              <a:t>atividades</a:t>
            </a:r>
            <a:r>
              <a:rPr lang="en-US" sz="16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 do </a:t>
            </a:r>
            <a:r>
              <a:rPr lang="en-US" sz="1600" b="1" dirty="0" err="1" smtClean="0">
                <a:solidFill>
                  <a:srgbClr val="0067A6"/>
                </a:solidFill>
                <a:latin typeface="Arial Narrow"/>
                <a:cs typeface="Arial Narrow"/>
              </a:rPr>
              <a:t>comércio</a:t>
            </a:r>
            <a:endParaRPr lang="en-US" sz="1600" b="1" dirty="0" smtClean="0">
              <a:solidFill>
                <a:srgbClr val="0067A6"/>
              </a:solidFill>
              <a:latin typeface="Arial Narrow"/>
              <a:cs typeface="Arial Narrow"/>
            </a:endParaRPr>
          </a:p>
          <a:p>
            <a:pPr>
              <a:lnSpc>
                <a:spcPct val="140000"/>
              </a:lnSpc>
            </a:pPr>
            <a:r>
              <a:rPr lang="en-US" sz="1600" b="1" dirty="0" err="1" smtClean="0">
                <a:solidFill>
                  <a:srgbClr val="0067A6"/>
                </a:solidFill>
                <a:latin typeface="Arial Narrow"/>
                <a:cs typeface="Arial Narrow"/>
              </a:rPr>
              <a:t>Varejista</a:t>
            </a:r>
            <a:r>
              <a:rPr lang="en-US" sz="16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, </a:t>
            </a:r>
            <a:r>
              <a:rPr lang="en-US" sz="1600" b="1" dirty="0" err="1" smtClean="0">
                <a:solidFill>
                  <a:srgbClr val="0067A6"/>
                </a:solidFill>
                <a:latin typeface="Arial Narrow"/>
                <a:cs typeface="Arial Narrow"/>
              </a:rPr>
              <a:t>segundo</a:t>
            </a:r>
            <a:r>
              <a:rPr lang="en-US" sz="16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 as </a:t>
            </a:r>
          </a:p>
          <a:p>
            <a:pPr>
              <a:lnSpc>
                <a:spcPct val="140000"/>
              </a:lnSpc>
            </a:pPr>
            <a:r>
              <a:rPr lang="en-US" sz="1600" b="1" dirty="0" err="1" smtClean="0">
                <a:solidFill>
                  <a:srgbClr val="0067A6"/>
                </a:solidFill>
                <a:latin typeface="Arial Narrow"/>
                <a:cs typeface="Arial Narrow"/>
              </a:rPr>
              <a:t>variáveis</a:t>
            </a:r>
            <a:r>
              <a:rPr lang="en-US" sz="16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 </a:t>
            </a:r>
            <a:r>
              <a:rPr lang="en-US" sz="1600" b="1" dirty="0" err="1" smtClean="0">
                <a:solidFill>
                  <a:srgbClr val="0067A6"/>
                </a:solidFill>
                <a:latin typeface="Arial Narrow"/>
                <a:cs typeface="Arial Narrow"/>
              </a:rPr>
              <a:t>selecionadas</a:t>
            </a:r>
            <a:r>
              <a:rPr lang="en-US" sz="16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 – </a:t>
            </a:r>
          </a:p>
          <a:p>
            <a:pPr>
              <a:lnSpc>
                <a:spcPct val="140000"/>
              </a:lnSpc>
            </a:pPr>
            <a:r>
              <a:rPr lang="en-US" sz="1600" b="1" dirty="0" err="1" smtClean="0">
                <a:solidFill>
                  <a:srgbClr val="0067A6"/>
                </a:solidFill>
                <a:latin typeface="Arial Narrow"/>
                <a:cs typeface="Arial Narrow"/>
              </a:rPr>
              <a:t>Brasil</a:t>
            </a:r>
            <a:r>
              <a:rPr lang="en-US" sz="16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 - 2010</a:t>
            </a:r>
            <a:endParaRPr lang="en-US" sz="1600" b="1" dirty="0">
              <a:solidFill>
                <a:srgbClr val="0067A6"/>
              </a:solidFill>
              <a:latin typeface="Arial Narrow"/>
              <a:cs typeface="Arial Narrow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9792" y="4280892"/>
            <a:ext cx="6007100" cy="8763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555776" y="5517232"/>
            <a:ext cx="6336704" cy="1156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pt-BR" sz="900" dirty="0">
                <a:latin typeface="Arial Narrow"/>
                <a:cs typeface="Arial Narrow"/>
              </a:rPr>
              <a:t>Fonte: IBGE, Diretoria de Pesquisas, Coordenação de Serviços e Comércio, Pesquisa Anual do Comércio 2010.</a:t>
            </a:r>
          </a:p>
          <a:p>
            <a:pPr>
              <a:lnSpc>
                <a:spcPct val="110000"/>
              </a:lnSpc>
            </a:pPr>
            <a:r>
              <a:rPr lang="pt-BR" sz="900" dirty="0">
                <a:latin typeface="Arial Narrow"/>
                <a:cs typeface="Arial Narrow"/>
              </a:rPr>
              <a:t> </a:t>
            </a:r>
          </a:p>
          <a:p>
            <a:pPr>
              <a:lnSpc>
                <a:spcPct val="110000"/>
              </a:lnSpc>
            </a:pPr>
            <a:r>
              <a:rPr lang="pt-BR" sz="900" dirty="0">
                <a:latin typeface="Arial Narrow"/>
                <a:cs typeface="Arial Narrow"/>
              </a:rPr>
              <a:t>(1) Nessa atividade, foram agregadas duas outras: comércio não especializado com predominância de produtos alimentícios e produtos alimentícios, bebidas e fumo. (2) Nessa atividade foram agregadas quatro classes: comércio não especializado predominância de produtos alimentícios; eletrodomésticos, equipamentos de áudio e vídeo, instrumentos musicais e acessórios; móveis, artigos de </a:t>
            </a:r>
            <a:r>
              <a:rPr lang="pt-BR" sz="900" dirty="0" err="1">
                <a:latin typeface="Arial Narrow"/>
                <a:cs typeface="Arial Narrow"/>
              </a:rPr>
              <a:t>iluminaçãoo</a:t>
            </a:r>
            <a:r>
              <a:rPr lang="pt-BR" sz="900" dirty="0">
                <a:latin typeface="Arial Narrow"/>
                <a:cs typeface="Arial Narrow"/>
              </a:rPr>
              <a:t>, peças e acessórios e outros artigos de uso doméstico; e artigos culturais, recreativos e esportivos. (3) Comércio de joias e relógios; comércio de gás liquefeito de petróleo (GLP) em botijões; comércio de artigos usados; e comércio de outros produtos novos não especificados anteriormente</a:t>
            </a:r>
            <a:r>
              <a:rPr lang="pt-BR" sz="900" dirty="0" smtClean="0">
                <a:latin typeface="Arial Narrow"/>
                <a:cs typeface="Arial Narrow"/>
              </a:rPr>
              <a:t>.</a:t>
            </a:r>
            <a:endParaRPr lang="en-US" sz="900" dirty="0">
              <a:latin typeface="Arial Narrow"/>
              <a:cs typeface="Arial Narrow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4008" y="1700808"/>
            <a:ext cx="3938488" cy="2136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0599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67544" y="1124744"/>
            <a:ext cx="2391400" cy="21441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1600" b="1" dirty="0" err="1" smtClean="0">
                <a:solidFill>
                  <a:srgbClr val="0067A6"/>
                </a:solidFill>
                <a:latin typeface="Arial Narrow"/>
                <a:cs typeface="Arial Narrow"/>
              </a:rPr>
              <a:t>Distribuição</a:t>
            </a:r>
            <a:r>
              <a:rPr lang="en-US" sz="16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 </a:t>
            </a:r>
            <a:r>
              <a:rPr lang="en-US" sz="1600" b="1" dirty="0" err="1" smtClean="0">
                <a:solidFill>
                  <a:srgbClr val="0067A6"/>
                </a:solidFill>
                <a:latin typeface="Arial Narrow"/>
                <a:cs typeface="Arial Narrow"/>
              </a:rPr>
              <a:t>percentual</a:t>
            </a:r>
            <a:r>
              <a:rPr lang="en-US" sz="16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 das</a:t>
            </a:r>
          </a:p>
          <a:p>
            <a:pPr>
              <a:lnSpc>
                <a:spcPct val="140000"/>
              </a:lnSpc>
            </a:pPr>
            <a:r>
              <a:rPr lang="en-US" sz="1600" b="1" dirty="0" err="1" smtClean="0">
                <a:solidFill>
                  <a:srgbClr val="0067A6"/>
                </a:solidFill>
                <a:latin typeface="Arial Narrow"/>
                <a:cs typeface="Arial Narrow"/>
              </a:rPr>
              <a:t>empresas</a:t>
            </a:r>
            <a:r>
              <a:rPr lang="en-US" sz="16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 </a:t>
            </a:r>
            <a:r>
              <a:rPr lang="en-US" sz="1600" b="1" dirty="0" err="1" smtClean="0">
                <a:solidFill>
                  <a:srgbClr val="0067A6"/>
                </a:solidFill>
                <a:latin typeface="Arial Narrow"/>
                <a:cs typeface="Arial Narrow"/>
              </a:rPr>
              <a:t>comerciais</a:t>
            </a:r>
            <a:r>
              <a:rPr lang="en-US" sz="16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,</a:t>
            </a:r>
          </a:p>
          <a:p>
            <a:pPr>
              <a:lnSpc>
                <a:spcPct val="140000"/>
              </a:lnSpc>
            </a:pPr>
            <a:r>
              <a:rPr lang="en-US" sz="1600" b="1" dirty="0" err="1" smtClean="0">
                <a:solidFill>
                  <a:srgbClr val="0067A6"/>
                </a:solidFill>
                <a:latin typeface="Arial Narrow"/>
                <a:cs typeface="Arial Narrow"/>
              </a:rPr>
              <a:t>por</a:t>
            </a:r>
            <a:r>
              <a:rPr lang="en-US" sz="16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 </a:t>
            </a:r>
            <a:r>
              <a:rPr lang="en-US" sz="1600" b="1" dirty="0" err="1" smtClean="0">
                <a:solidFill>
                  <a:srgbClr val="0067A6"/>
                </a:solidFill>
                <a:latin typeface="Arial Narrow"/>
                <a:cs typeface="Arial Narrow"/>
              </a:rPr>
              <a:t>atividades</a:t>
            </a:r>
            <a:r>
              <a:rPr lang="en-US" sz="16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 do </a:t>
            </a:r>
            <a:r>
              <a:rPr lang="en-US" sz="1600" b="1" dirty="0" err="1" smtClean="0">
                <a:solidFill>
                  <a:srgbClr val="0067A6"/>
                </a:solidFill>
                <a:latin typeface="Arial Narrow"/>
                <a:cs typeface="Arial Narrow"/>
              </a:rPr>
              <a:t>comércio</a:t>
            </a:r>
            <a:endParaRPr lang="en-US" sz="1600" b="1" dirty="0" smtClean="0">
              <a:solidFill>
                <a:srgbClr val="0067A6"/>
              </a:solidFill>
              <a:latin typeface="Arial Narrow"/>
              <a:cs typeface="Arial Narrow"/>
            </a:endParaRPr>
          </a:p>
          <a:p>
            <a:pPr>
              <a:lnSpc>
                <a:spcPct val="140000"/>
              </a:lnSpc>
            </a:pPr>
            <a:r>
              <a:rPr lang="en-US" sz="1600" b="1" dirty="0" err="1" smtClean="0">
                <a:solidFill>
                  <a:srgbClr val="0067A6"/>
                </a:solidFill>
                <a:latin typeface="Arial Narrow"/>
                <a:cs typeface="Arial Narrow"/>
              </a:rPr>
              <a:t>Varejista</a:t>
            </a:r>
            <a:r>
              <a:rPr lang="en-US" sz="16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, </a:t>
            </a:r>
            <a:r>
              <a:rPr lang="en-US" sz="1600" b="1" dirty="0" err="1" smtClean="0">
                <a:solidFill>
                  <a:srgbClr val="0067A6"/>
                </a:solidFill>
                <a:latin typeface="Arial Narrow"/>
                <a:cs typeface="Arial Narrow"/>
              </a:rPr>
              <a:t>segundo</a:t>
            </a:r>
            <a:r>
              <a:rPr lang="en-US" sz="16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 as </a:t>
            </a:r>
          </a:p>
          <a:p>
            <a:pPr>
              <a:lnSpc>
                <a:spcPct val="140000"/>
              </a:lnSpc>
            </a:pPr>
            <a:r>
              <a:rPr lang="en-US" sz="1600" b="1" dirty="0" err="1" smtClean="0">
                <a:solidFill>
                  <a:srgbClr val="0067A6"/>
                </a:solidFill>
                <a:latin typeface="Arial Narrow"/>
                <a:cs typeface="Arial Narrow"/>
              </a:rPr>
              <a:t>variáveis</a:t>
            </a:r>
            <a:r>
              <a:rPr lang="en-US" sz="16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 </a:t>
            </a:r>
            <a:r>
              <a:rPr lang="en-US" sz="1600" b="1" dirty="0" err="1" smtClean="0">
                <a:solidFill>
                  <a:srgbClr val="0067A6"/>
                </a:solidFill>
                <a:latin typeface="Arial Narrow"/>
                <a:cs typeface="Arial Narrow"/>
              </a:rPr>
              <a:t>selecionadas</a:t>
            </a:r>
            <a:r>
              <a:rPr lang="en-US" sz="16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 – </a:t>
            </a:r>
          </a:p>
          <a:p>
            <a:pPr>
              <a:lnSpc>
                <a:spcPct val="140000"/>
              </a:lnSpc>
            </a:pPr>
            <a:r>
              <a:rPr lang="en-US" sz="1600" b="1" dirty="0" err="1" smtClean="0">
                <a:solidFill>
                  <a:srgbClr val="0067A6"/>
                </a:solidFill>
                <a:latin typeface="Arial Narrow"/>
                <a:cs typeface="Arial Narrow"/>
              </a:rPr>
              <a:t>Brasil</a:t>
            </a:r>
            <a:r>
              <a:rPr lang="en-US" sz="16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 - 2010</a:t>
            </a:r>
            <a:endParaRPr lang="en-US" sz="1600" b="1" dirty="0">
              <a:solidFill>
                <a:srgbClr val="0067A6"/>
              </a:solidFill>
              <a:latin typeface="Arial Narrow"/>
              <a:cs typeface="Arial Narrow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9792" y="4280892"/>
            <a:ext cx="6007100" cy="8763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555776" y="5517232"/>
            <a:ext cx="6336704" cy="1156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pt-BR" sz="900" dirty="0">
                <a:latin typeface="Arial Narrow"/>
                <a:cs typeface="Arial Narrow"/>
              </a:rPr>
              <a:t>Fonte: IBGE, Diretoria de Pesquisas, Coordenação de Serviços e Comércio, Pesquisa Anual do Comércio 2010.</a:t>
            </a:r>
          </a:p>
          <a:p>
            <a:pPr>
              <a:lnSpc>
                <a:spcPct val="110000"/>
              </a:lnSpc>
            </a:pPr>
            <a:r>
              <a:rPr lang="pt-BR" sz="900" dirty="0">
                <a:latin typeface="Arial Narrow"/>
                <a:cs typeface="Arial Narrow"/>
              </a:rPr>
              <a:t> </a:t>
            </a:r>
          </a:p>
          <a:p>
            <a:pPr>
              <a:lnSpc>
                <a:spcPct val="110000"/>
              </a:lnSpc>
            </a:pPr>
            <a:r>
              <a:rPr lang="pt-BR" sz="900" dirty="0">
                <a:latin typeface="Arial Narrow"/>
                <a:cs typeface="Arial Narrow"/>
              </a:rPr>
              <a:t>(1) Nessa atividade, foram agregadas duas outras: comércio não especializado com predominância de produtos alimentícios e produtos alimentícios, bebidas e fumo. (2) Nessa atividade foram agregadas quatro classes: comércio não especializado predominância de produtos alimentícios; eletrodomésticos, equipamentos de áudio e vídeo, instrumentos musicais e acessórios; móveis, artigos de </a:t>
            </a:r>
            <a:r>
              <a:rPr lang="pt-BR" sz="900" dirty="0" err="1">
                <a:latin typeface="Arial Narrow"/>
                <a:cs typeface="Arial Narrow"/>
              </a:rPr>
              <a:t>iluminaçãoo</a:t>
            </a:r>
            <a:r>
              <a:rPr lang="pt-BR" sz="900" dirty="0">
                <a:latin typeface="Arial Narrow"/>
                <a:cs typeface="Arial Narrow"/>
              </a:rPr>
              <a:t>, peças e acessórios e outros artigos de uso doméstico; e artigos culturais, recreativos e esportivos. (3) Comércio de joias e relógios; comércio de gás liquefeito de petróleo (GLP) em botijões; comércio de artigos usados; e comércio de outros produtos novos não especificados anteriormente</a:t>
            </a:r>
            <a:r>
              <a:rPr lang="pt-BR" sz="900" dirty="0" smtClean="0">
                <a:latin typeface="Arial Narrow"/>
                <a:cs typeface="Arial Narrow"/>
              </a:rPr>
              <a:t>.</a:t>
            </a:r>
            <a:endParaRPr lang="en-US" sz="900" dirty="0">
              <a:latin typeface="Arial Narrow"/>
              <a:cs typeface="Arial Narrow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2040" y="1628800"/>
            <a:ext cx="3600399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9045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5536" y="1628800"/>
            <a:ext cx="2304256" cy="2806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pt-BR" b="1" dirty="0">
                <a:solidFill>
                  <a:srgbClr val="0067A6"/>
                </a:solidFill>
                <a:latin typeface="Arial Narrow"/>
                <a:cs typeface="Arial Narrow"/>
              </a:rPr>
              <a:t>Evolução da distribuição da massa de remuneração</a:t>
            </a:r>
            <a:r>
              <a:rPr lang="pt-BR" b="1" baseline="30000" dirty="0">
                <a:solidFill>
                  <a:srgbClr val="0067A6"/>
                </a:solidFill>
                <a:latin typeface="Arial Narrow"/>
                <a:cs typeface="Arial Narrow"/>
              </a:rPr>
              <a:t>(1)</a:t>
            </a:r>
            <a:r>
              <a:rPr lang="pt-BR" b="1" dirty="0">
                <a:solidFill>
                  <a:srgbClr val="0067A6"/>
                </a:solidFill>
                <a:latin typeface="Arial Narrow"/>
                <a:cs typeface="Arial Narrow"/>
              </a:rPr>
              <a:t> dos empregados nas micro e pequenas empresas, por setor de atividade econômica - Brasil 2000-2010 (em %)</a:t>
            </a: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3808" y="1700808"/>
            <a:ext cx="6264696" cy="367588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915816" y="5301208"/>
            <a:ext cx="60486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"/>
            <a:r>
              <a:rPr lang="pt-BR" sz="1200" b="1" dirty="0">
                <a:latin typeface="Arial Narrow"/>
                <a:cs typeface="Arial Narrow"/>
              </a:rPr>
              <a:t>Fonte: </a:t>
            </a:r>
            <a:r>
              <a:rPr lang="pt-BR" sz="1200" dirty="0">
                <a:latin typeface="Arial Narrow"/>
                <a:cs typeface="Arial Narrow"/>
              </a:rPr>
              <a:t>MTE. </a:t>
            </a:r>
            <a:r>
              <a:rPr lang="pt-BR" sz="1200" dirty="0" err="1" smtClean="0">
                <a:latin typeface="Arial Narrow"/>
                <a:cs typeface="Arial Narrow"/>
              </a:rPr>
              <a:t>Rais</a:t>
            </a:r>
            <a:endParaRPr lang="pt-BR" sz="1200" dirty="0" smtClean="0">
              <a:latin typeface="Arial Narrow"/>
              <a:cs typeface="Arial Narrow"/>
            </a:endParaRPr>
          </a:p>
          <a:p>
            <a:pPr fontAlgn="b"/>
            <a:endParaRPr lang="pt-BR" sz="1200" dirty="0">
              <a:latin typeface="Arial Narrow"/>
              <a:cs typeface="Arial Narrow"/>
            </a:endParaRPr>
          </a:p>
          <a:p>
            <a:pPr fontAlgn="b"/>
            <a:r>
              <a:rPr lang="pt-BR" sz="1200" b="1" dirty="0" smtClean="0">
                <a:latin typeface="Arial Narrow"/>
                <a:cs typeface="Arial Narrow"/>
              </a:rPr>
              <a:t>Nota: </a:t>
            </a:r>
            <a:r>
              <a:rPr lang="pt-BR" sz="1200" dirty="0" smtClean="0">
                <a:latin typeface="Arial Narrow"/>
                <a:cs typeface="Arial Narrow"/>
              </a:rPr>
              <a:t>(1) Refere-se à remuneração em dezembro dos vínculos ativos em 31/12 de cada ano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7744" y="2708920"/>
            <a:ext cx="6468368" cy="331929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7544" y="980728"/>
            <a:ext cx="5184576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0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Volume de </a:t>
            </a:r>
            <a:r>
              <a:rPr lang="en-US" sz="2000" b="1" dirty="0" err="1" smtClean="0">
                <a:solidFill>
                  <a:srgbClr val="0067A6"/>
                </a:solidFill>
                <a:latin typeface="Arial Narrow"/>
                <a:cs typeface="Arial Narrow"/>
              </a:rPr>
              <a:t>vendas</a:t>
            </a:r>
            <a:r>
              <a:rPr lang="en-US" sz="20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 do </a:t>
            </a:r>
            <a:r>
              <a:rPr lang="en-US" sz="2000" b="1" dirty="0" err="1" smtClean="0">
                <a:solidFill>
                  <a:srgbClr val="0067A6"/>
                </a:solidFill>
                <a:latin typeface="Arial Narrow"/>
                <a:cs typeface="Arial Narrow"/>
              </a:rPr>
              <a:t>Comércio</a:t>
            </a:r>
            <a:r>
              <a:rPr lang="en-US" sz="20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 </a:t>
            </a:r>
          </a:p>
          <a:p>
            <a:pPr>
              <a:lnSpc>
                <a:spcPct val="130000"/>
              </a:lnSpc>
            </a:pPr>
            <a:r>
              <a:rPr lang="en-US" sz="2000" b="1" dirty="0" err="1" smtClean="0">
                <a:solidFill>
                  <a:srgbClr val="0067A6"/>
                </a:solidFill>
                <a:latin typeface="Arial Narrow"/>
                <a:cs typeface="Arial Narrow"/>
              </a:rPr>
              <a:t>Varejista</a:t>
            </a:r>
            <a:r>
              <a:rPr lang="en-US" sz="20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 </a:t>
            </a:r>
            <a:r>
              <a:rPr lang="en-US" sz="2000" b="1" dirty="0" err="1" smtClean="0">
                <a:solidFill>
                  <a:srgbClr val="0067A6"/>
                </a:solidFill>
                <a:latin typeface="Arial Narrow"/>
                <a:cs typeface="Arial Narrow"/>
              </a:rPr>
              <a:t>variação</a:t>
            </a:r>
            <a:r>
              <a:rPr lang="en-US" sz="20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 </a:t>
            </a:r>
            <a:r>
              <a:rPr lang="en-US" sz="2000" b="1" dirty="0" err="1" smtClean="0">
                <a:solidFill>
                  <a:srgbClr val="0067A6"/>
                </a:solidFill>
                <a:latin typeface="Arial Narrow"/>
                <a:cs typeface="Arial Narrow"/>
              </a:rPr>
              <a:t>semestral</a:t>
            </a:r>
            <a:r>
              <a:rPr lang="en-US" sz="20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 –</a:t>
            </a:r>
          </a:p>
          <a:p>
            <a:pPr>
              <a:lnSpc>
                <a:spcPct val="130000"/>
              </a:lnSpc>
            </a:pPr>
            <a:r>
              <a:rPr lang="en-US" sz="20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base: </a:t>
            </a:r>
            <a:r>
              <a:rPr lang="en-US" sz="2000" b="1" dirty="0" err="1" smtClean="0">
                <a:solidFill>
                  <a:srgbClr val="0067A6"/>
                </a:solidFill>
                <a:latin typeface="Arial Narrow"/>
                <a:cs typeface="Arial Narrow"/>
              </a:rPr>
              <a:t>igual</a:t>
            </a:r>
            <a:r>
              <a:rPr lang="en-US" sz="20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 </a:t>
            </a:r>
            <a:r>
              <a:rPr lang="en-US" sz="2000" b="1" dirty="0" err="1" smtClean="0">
                <a:solidFill>
                  <a:srgbClr val="0067A6"/>
                </a:solidFill>
                <a:latin typeface="Arial Narrow"/>
                <a:cs typeface="Arial Narrow"/>
              </a:rPr>
              <a:t>semestre</a:t>
            </a:r>
            <a:r>
              <a:rPr lang="en-US" sz="20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 do </a:t>
            </a:r>
            <a:r>
              <a:rPr lang="en-US" sz="2000" b="1" dirty="0" err="1" smtClean="0">
                <a:solidFill>
                  <a:srgbClr val="0067A6"/>
                </a:solidFill>
                <a:latin typeface="Arial Narrow"/>
                <a:cs typeface="Arial Narrow"/>
              </a:rPr>
              <a:t>ano</a:t>
            </a:r>
            <a:r>
              <a:rPr lang="en-US" sz="20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 anterior</a:t>
            </a:r>
            <a:endParaRPr lang="en-US" sz="2000" b="1" dirty="0">
              <a:solidFill>
                <a:srgbClr val="0067A6"/>
              </a:solidFill>
              <a:latin typeface="Arial Narrow"/>
              <a:cs typeface="Arial Narrow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20272" y="6237312"/>
            <a:ext cx="1656184" cy="288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 smtClean="0">
                <a:latin typeface="Arial Narrow"/>
                <a:cs typeface="Arial Narrow"/>
              </a:rPr>
              <a:t>Fonte:</a:t>
            </a:r>
            <a:r>
              <a:rPr lang="en-US" sz="1200" dirty="0" err="1" smtClean="0">
                <a:latin typeface="Arial Narrow"/>
                <a:cs typeface="Arial Narrow"/>
              </a:rPr>
              <a:t>IBGE</a:t>
            </a:r>
            <a:r>
              <a:rPr lang="en-US" sz="1200" dirty="0" smtClean="0">
                <a:latin typeface="Arial Narrow"/>
                <a:cs typeface="Arial Narrow"/>
              </a:rPr>
              <a:t>/DPE/COSEC</a:t>
            </a:r>
            <a:endParaRPr lang="en-US" sz="1200" dirty="0">
              <a:latin typeface="Arial Narrow"/>
              <a:cs typeface="Arial Narrow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539552" y="1988840"/>
            <a:ext cx="4536504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pt-BR" b="1" dirty="0" smtClean="0">
                <a:solidFill>
                  <a:srgbClr val="0067A6"/>
                </a:solidFill>
                <a:latin typeface="Arial Narrow"/>
                <a:cs typeface="Arial Narrow"/>
              </a:rPr>
              <a:t> Comércio eletrônico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pt-BR" dirty="0" smtClean="0">
              <a:solidFill>
                <a:srgbClr val="000000"/>
              </a:solidFill>
              <a:latin typeface="Arial Narrow"/>
              <a:cs typeface="Arial Narrow"/>
            </a:endParaRPr>
          </a:p>
          <a:p>
            <a:pPr marL="285750" indent="-285750">
              <a:buFont typeface="Arial"/>
              <a:buChar char="•"/>
            </a:pPr>
            <a:r>
              <a:rPr lang="pt-BR" dirty="0" smtClean="0">
                <a:latin typeface="Arial Narrow"/>
                <a:cs typeface="Arial Narrow"/>
              </a:rPr>
              <a:t>Informações no Portal do Sebrae Blog do Varejo</a:t>
            </a:r>
          </a:p>
          <a:p>
            <a:pPr marL="285750" indent="-285750">
              <a:buFont typeface="Arial"/>
              <a:buChar char="•"/>
            </a:pPr>
            <a:r>
              <a:rPr lang="pt-BR" dirty="0" smtClean="0">
                <a:latin typeface="Arial Narrow"/>
                <a:cs typeface="Arial Narrow"/>
              </a:rPr>
              <a:t>Rede de atendimento especializada </a:t>
            </a:r>
          </a:p>
          <a:p>
            <a:pPr marL="285750" indent="-285750">
              <a:buFont typeface="Arial"/>
              <a:buChar char="•"/>
            </a:pPr>
            <a:r>
              <a:rPr lang="pt-BR" dirty="0" smtClean="0">
                <a:latin typeface="Arial Narrow"/>
                <a:cs typeface="Arial Narrow"/>
              </a:rPr>
              <a:t>Novos produtos e serviços </a:t>
            </a:r>
          </a:p>
          <a:p>
            <a:pPr marL="285750" indent="-285750">
              <a:buFont typeface="Arial"/>
              <a:buChar char="•"/>
            </a:pPr>
            <a:r>
              <a:rPr lang="pt-BR" dirty="0" smtClean="0">
                <a:latin typeface="Arial Narrow"/>
                <a:cs typeface="Arial Narrow"/>
              </a:rPr>
              <a:t>Pesquisas  </a:t>
            </a:r>
            <a:endParaRPr lang="pt-BR" dirty="0" smtClean="0">
              <a:latin typeface="Arial Narrow"/>
              <a:ea typeface="Calibri" pitchFamily="34" charset="0"/>
              <a:cs typeface="Arial Narrow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1560" y="908720"/>
            <a:ext cx="367240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t-BR" sz="3200" b="1" dirty="0">
                <a:solidFill>
                  <a:srgbClr val="0067A6"/>
                </a:solidFill>
                <a:latin typeface="Arial Narrow"/>
                <a:cs typeface="Arial Narrow"/>
              </a:rPr>
              <a:t>Próximos projetos</a:t>
            </a:r>
            <a:r>
              <a:rPr lang="pt-BR" sz="32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: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796136" y="1988840"/>
            <a:ext cx="252028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t-BR" b="1" dirty="0">
                <a:solidFill>
                  <a:srgbClr val="0067A6"/>
                </a:solidFill>
                <a:latin typeface="Arial Narrow"/>
                <a:ea typeface="Calibri" pitchFamily="34" charset="0"/>
                <a:cs typeface="Arial Narrow"/>
              </a:rPr>
              <a:t>Soluções</a:t>
            </a:r>
            <a:r>
              <a:rPr lang="pt-BR" b="1" dirty="0" smtClean="0">
                <a:solidFill>
                  <a:srgbClr val="0067A6"/>
                </a:solidFill>
                <a:latin typeface="Arial Narrow"/>
                <a:ea typeface="Calibri" pitchFamily="34" charset="0"/>
                <a:cs typeface="Arial Narrow"/>
              </a:rPr>
              <a:t>:</a:t>
            </a:r>
          </a:p>
          <a:p>
            <a:pPr lvl="0"/>
            <a:endParaRPr lang="pt-BR" b="1" dirty="0">
              <a:solidFill>
                <a:srgbClr val="0067A6"/>
              </a:solidFill>
              <a:latin typeface="Arial Narrow"/>
              <a:ea typeface="Calibri" pitchFamily="34" charset="0"/>
              <a:cs typeface="Arial Narrow"/>
            </a:endParaRPr>
          </a:p>
          <a:p>
            <a:pPr marL="285750" lvl="0" indent="-285750">
              <a:buFont typeface="Arial"/>
              <a:buChar char="•"/>
            </a:pPr>
            <a:r>
              <a:rPr lang="pt-BR" dirty="0">
                <a:latin typeface="Arial Narrow"/>
                <a:ea typeface="Calibri" pitchFamily="34" charset="0"/>
                <a:cs typeface="Arial Narrow"/>
              </a:rPr>
              <a:t>Mercado Livre </a:t>
            </a:r>
          </a:p>
          <a:p>
            <a:pPr marL="285750" lvl="0" indent="-285750" fontAlgn="base"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r>
              <a:rPr lang="pt-BR" dirty="0">
                <a:latin typeface="Arial Narrow"/>
                <a:ea typeface="Calibri" pitchFamily="34" charset="0"/>
                <a:cs typeface="Arial Narrow"/>
              </a:rPr>
              <a:t>Internet na Medida</a:t>
            </a:r>
          </a:p>
          <a:p>
            <a:pPr marL="285750" lvl="0" indent="-285750" fontAlgn="base"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r>
              <a:rPr lang="pt-BR" dirty="0">
                <a:latin typeface="Arial Narrow"/>
                <a:ea typeface="Calibri" pitchFamily="34" charset="0"/>
                <a:cs typeface="Arial Narrow"/>
              </a:rPr>
              <a:t>Click marketing </a:t>
            </a:r>
          </a:p>
          <a:p>
            <a:pPr marL="285750" lvl="0" indent="-285750" fontAlgn="base"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r>
              <a:rPr lang="pt-BR" dirty="0">
                <a:latin typeface="Arial Narrow"/>
                <a:ea typeface="Calibri" pitchFamily="34" charset="0"/>
                <a:cs typeface="Arial Narrow"/>
              </a:rPr>
              <a:t>Conecte seu negócio</a:t>
            </a:r>
          </a:p>
          <a:p>
            <a:pPr marL="285750" lvl="0" indent="-285750" fontAlgn="base"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r>
              <a:rPr lang="pt-BR" dirty="0" smtClean="0">
                <a:latin typeface="Arial Narrow"/>
                <a:ea typeface="Calibri" pitchFamily="34" charset="0"/>
                <a:cs typeface="Arial Narrow"/>
              </a:rPr>
              <a:t>Bolsa </a:t>
            </a:r>
            <a:r>
              <a:rPr lang="pt-BR" dirty="0">
                <a:latin typeface="Arial Narrow"/>
                <a:ea typeface="Calibri" pitchFamily="34" charset="0"/>
                <a:cs typeface="Arial Narrow"/>
              </a:rPr>
              <a:t>de negócios</a:t>
            </a:r>
            <a:endParaRPr lang="pt-BR" dirty="0">
              <a:latin typeface="Arial Narrow"/>
              <a:cs typeface="Arial Narrow"/>
            </a:endParaRP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r>
              <a:rPr lang="pt-BR" dirty="0" err="1">
                <a:latin typeface="Arial Narrow"/>
                <a:ea typeface="Calibri" pitchFamily="34" charset="0"/>
                <a:cs typeface="Arial Narrow"/>
              </a:rPr>
              <a:t>Sebratec</a:t>
            </a:r>
            <a:endParaRPr lang="pt-BR" dirty="0">
              <a:latin typeface="Arial Narrow"/>
              <a:cs typeface="Arial Narrow"/>
            </a:endParaRPr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11560" y="4221088"/>
            <a:ext cx="30243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>
                <a:solidFill>
                  <a:srgbClr val="0067A6"/>
                </a:solidFill>
                <a:latin typeface="Arial Narrow"/>
                <a:cs typeface="Arial Narrow"/>
              </a:rPr>
              <a:t>Eventos: </a:t>
            </a:r>
            <a:endParaRPr lang="pt-BR" b="1" dirty="0" smtClean="0">
              <a:solidFill>
                <a:srgbClr val="0067A6"/>
              </a:solidFill>
              <a:latin typeface="Arial Narrow"/>
              <a:cs typeface="Arial Narrow"/>
            </a:endParaRPr>
          </a:p>
          <a:p>
            <a:endParaRPr lang="pt-BR" b="1" dirty="0">
              <a:solidFill>
                <a:srgbClr val="0067A6"/>
              </a:solidFill>
              <a:latin typeface="Arial Narrow"/>
              <a:cs typeface="Arial Narrow"/>
            </a:endParaRPr>
          </a:p>
          <a:p>
            <a:pPr marL="285750" indent="-285750">
              <a:buFont typeface="Arial"/>
              <a:buChar char="•"/>
            </a:pPr>
            <a:r>
              <a:rPr lang="pt-BR" dirty="0">
                <a:latin typeface="Arial Narrow"/>
                <a:cs typeface="Arial Narrow"/>
              </a:rPr>
              <a:t>Ciclo </a:t>
            </a:r>
            <a:r>
              <a:rPr lang="pt-BR" dirty="0" err="1">
                <a:latin typeface="Arial Narrow"/>
                <a:cs typeface="Arial Narrow"/>
              </a:rPr>
              <a:t>MPE.net</a:t>
            </a:r>
            <a:r>
              <a:rPr lang="pt-BR" dirty="0">
                <a:latin typeface="Arial Narrow"/>
                <a:cs typeface="Arial Narrow"/>
              </a:rPr>
              <a:t> </a:t>
            </a:r>
          </a:p>
          <a:p>
            <a:pPr marL="285750" indent="-285750">
              <a:buFont typeface="Arial"/>
              <a:buChar char="•"/>
            </a:pPr>
            <a:r>
              <a:rPr lang="pt-BR" dirty="0">
                <a:latin typeface="Arial Narrow"/>
                <a:cs typeface="Arial Narrow"/>
              </a:rPr>
              <a:t>Ecom2012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4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1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4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4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9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4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3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4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4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7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4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1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4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4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9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4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4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3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4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4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7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4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4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1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4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4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  <p:bldP spid="4" grpId="0" build="p"/>
      <p:bldP spid="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5736" y="1878412"/>
            <a:ext cx="5112568" cy="38548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39552" y="1196752"/>
            <a:ext cx="43204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0067A6"/>
                </a:solidFill>
                <a:latin typeface="Arial Narrow"/>
                <a:cs typeface="Arial Narrow"/>
              </a:rPr>
              <a:t>Faturamento</a:t>
            </a:r>
            <a:r>
              <a:rPr lang="en-US" sz="24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 </a:t>
            </a:r>
            <a:r>
              <a:rPr lang="en-US" sz="2400" b="1" dirty="0" err="1" smtClean="0">
                <a:solidFill>
                  <a:srgbClr val="0067A6"/>
                </a:solidFill>
                <a:latin typeface="Arial Narrow"/>
                <a:cs typeface="Arial Narrow"/>
              </a:rPr>
              <a:t>anual</a:t>
            </a:r>
            <a:r>
              <a:rPr lang="en-US" sz="24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 do </a:t>
            </a:r>
          </a:p>
          <a:p>
            <a:r>
              <a:rPr lang="en-US" sz="24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e-commerce no </a:t>
            </a:r>
            <a:r>
              <a:rPr lang="en-US" sz="2400" b="1" dirty="0" err="1" smtClean="0">
                <a:solidFill>
                  <a:srgbClr val="0067A6"/>
                </a:solidFill>
                <a:latin typeface="Arial Narrow"/>
                <a:cs typeface="Arial Narrow"/>
              </a:rPr>
              <a:t>Brasil</a:t>
            </a:r>
            <a:r>
              <a:rPr lang="en-US" sz="24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 - </a:t>
            </a:r>
            <a:r>
              <a:rPr lang="en-US" sz="2400" b="1" dirty="0" err="1" smtClean="0">
                <a:solidFill>
                  <a:srgbClr val="0067A6"/>
                </a:solidFill>
                <a:latin typeface="Arial Narrow"/>
                <a:cs typeface="Arial Narrow"/>
              </a:rPr>
              <a:t>Bilhões</a:t>
            </a:r>
            <a:endParaRPr lang="en-US" sz="2400" b="1" dirty="0">
              <a:solidFill>
                <a:srgbClr val="0067A6"/>
              </a:solidFill>
              <a:latin typeface="Arial Narrow"/>
              <a:cs typeface="Arial Narrow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4048" y="5877272"/>
            <a:ext cx="23042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 smtClean="0">
                <a:latin typeface="Arial Narrow"/>
                <a:cs typeface="Arial Narrow"/>
              </a:rPr>
              <a:t>Fonte</a:t>
            </a:r>
            <a:r>
              <a:rPr lang="en-US" sz="1200" b="1" dirty="0" smtClean="0">
                <a:latin typeface="Arial Narrow"/>
                <a:cs typeface="Arial Narrow"/>
              </a:rPr>
              <a:t>: </a:t>
            </a:r>
            <a:r>
              <a:rPr lang="en-US" sz="1200" dirty="0" err="1" smtClean="0">
                <a:latin typeface="Arial Narrow"/>
                <a:cs typeface="Arial Narrow"/>
              </a:rPr>
              <a:t>ebit</a:t>
            </a:r>
            <a:r>
              <a:rPr lang="en-US" sz="1200" dirty="0" smtClean="0">
                <a:latin typeface="Arial Narrow"/>
                <a:cs typeface="Arial Narrow"/>
              </a:rPr>
              <a:t> – </a:t>
            </a:r>
            <a:r>
              <a:rPr lang="en-US" sz="1200" dirty="0" err="1" smtClean="0">
                <a:latin typeface="Arial Narrow"/>
                <a:cs typeface="Arial Narrow"/>
              </a:rPr>
              <a:t>www.e-commerce.org.br</a:t>
            </a:r>
            <a:endParaRPr lang="en-US" sz="1200" dirty="0">
              <a:latin typeface="Arial Narrow"/>
              <a:cs typeface="Arial Narrow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785786" y="1071546"/>
            <a:ext cx="7429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611560" y="2204864"/>
            <a:ext cx="3024336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b="1" i="0" u="none" strike="noStrike" cap="none" normalizeH="0" baseline="0" dirty="0" smtClean="0">
                <a:ln>
                  <a:noFill/>
                </a:ln>
                <a:solidFill>
                  <a:srgbClr val="0067A6"/>
                </a:solidFill>
                <a:effectLst/>
                <a:latin typeface="Arial Narrow"/>
                <a:ea typeface="Calibri" pitchFamily="34" charset="0"/>
                <a:cs typeface="Arial Narrow"/>
              </a:rPr>
              <a:t>Franquias: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 Narrow"/>
              <a:ea typeface="Calibri" pitchFamily="34" charset="0"/>
              <a:cs typeface="Arial Narrow"/>
            </a:endParaRP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Char char="•"/>
              <a:tabLst/>
            </a:pPr>
            <a:r>
              <a:rPr lang="pt-BR" dirty="0" smtClean="0">
                <a:solidFill>
                  <a:srgbClr val="000000"/>
                </a:solidFill>
                <a:latin typeface="Arial Narrow"/>
                <a:ea typeface="Calibri" pitchFamily="34" charset="0"/>
                <a:cs typeface="Arial Narrow"/>
              </a:rPr>
              <a:t>Capacitações 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Char char="•"/>
              <a:tabLst/>
            </a:pPr>
            <a:r>
              <a:rPr lang="pt-BR" dirty="0" smtClean="0">
                <a:solidFill>
                  <a:srgbClr val="000000"/>
                </a:solidFill>
                <a:latin typeface="Arial Narrow"/>
                <a:ea typeface="Calibri" pitchFamily="34" charset="0"/>
                <a:cs typeface="Arial Narrow"/>
              </a:rPr>
              <a:t>Pesquisas 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Char char="•"/>
              <a:tabLst/>
            </a:pPr>
            <a:r>
              <a:rPr kumimoji="0" lang="pt-B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/>
                <a:ea typeface="Calibri" pitchFamily="34" charset="0"/>
                <a:cs typeface="Arial Narrow"/>
              </a:rPr>
              <a:t>Formatação de redes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pt-BR" dirty="0" smtClean="0">
              <a:solidFill>
                <a:srgbClr val="000000"/>
              </a:solidFill>
              <a:latin typeface="Arial Narrow"/>
              <a:ea typeface="Calibri" pitchFamily="34" charset="0"/>
              <a:cs typeface="Arial Narrow"/>
            </a:endParaRPr>
          </a:p>
          <a:p>
            <a:r>
              <a:rPr lang="pt-BR" b="1" dirty="0" smtClean="0">
                <a:solidFill>
                  <a:srgbClr val="0067A6"/>
                </a:solidFill>
                <a:latin typeface="Arial Narrow"/>
                <a:cs typeface="Arial Narrow"/>
              </a:rPr>
              <a:t>Eventos: </a:t>
            </a:r>
          </a:p>
          <a:p>
            <a:endParaRPr lang="pt-BR" b="1" dirty="0" smtClean="0">
              <a:solidFill>
                <a:srgbClr val="0067A6"/>
              </a:solidFill>
              <a:latin typeface="Arial Narrow"/>
              <a:cs typeface="Arial Narrow"/>
            </a:endParaRPr>
          </a:p>
          <a:p>
            <a:pPr marL="285750" indent="-285750">
              <a:buFont typeface="Arial"/>
              <a:buChar char="•"/>
            </a:pPr>
            <a:r>
              <a:rPr lang="pt-BR" dirty="0" smtClean="0">
                <a:latin typeface="Arial Narrow"/>
                <a:cs typeface="Arial Narrow"/>
              </a:rPr>
              <a:t>Feira da ABF Expo 2012, </a:t>
            </a:r>
          </a:p>
          <a:p>
            <a:r>
              <a:rPr lang="pt-BR" dirty="0">
                <a:latin typeface="Arial Narrow"/>
                <a:cs typeface="Arial Narrow"/>
              </a:rPr>
              <a:t> </a:t>
            </a:r>
            <a:r>
              <a:rPr lang="pt-BR" dirty="0" smtClean="0">
                <a:latin typeface="Arial Narrow"/>
                <a:cs typeface="Arial Narrow"/>
              </a:rPr>
              <a:t>    a maior do mundo no tema</a:t>
            </a:r>
          </a:p>
          <a:p>
            <a:r>
              <a:rPr lang="pt-BR" dirty="0" smtClean="0">
                <a:latin typeface="Arial Narrow"/>
                <a:cs typeface="Arial Narrow"/>
              </a:rPr>
              <a:t> 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 Narrow"/>
              <a:cs typeface="Arial Narrow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Narrow"/>
              <a:cs typeface="Arial Narrow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1196752"/>
            <a:ext cx="367240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t-BR" sz="3200" b="1" dirty="0">
                <a:solidFill>
                  <a:srgbClr val="0067A6"/>
                </a:solidFill>
                <a:latin typeface="Arial Narrow"/>
                <a:cs typeface="Arial Narrow"/>
              </a:rPr>
              <a:t>Próximos </a:t>
            </a:r>
            <a:r>
              <a:rPr lang="pt-BR" sz="32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passos: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4788024" y="2204864"/>
            <a:ext cx="388843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smtClean="0">
                <a:solidFill>
                  <a:srgbClr val="0067A6"/>
                </a:solidFill>
                <a:latin typeface="Arial Narrow"/>
                <a:cs typeface="Arial Narrow"/>
              </a:rPr>
              <a:t>Soluções: </a:t>
            </a:r>
          </a:p>
          <a:p>
            <a:endParaRPr lang="pt-BR" dirty="0">
              <a:latin typeface="Arial Narrow"/>
              <a:cs typeface="Arial Narrow"/>
            </a:endParaRPr>
          </a:p>
          <a:p>
            <a:pPr marL="285750" indent="-285750">
              <a:buFont typeface="Arial"/>
              <a:buChar char="•"/>
            </a:pPr>
            <a:r>
              <a:rPr lang="pt-BR" dirty="0">
                <a:latin typeface="Arial Narrow"/>
                <a:cs typeface="Arial Narrow"/>
              </a:rPr>
              <a:t>Rede de franquias Nosso Bar</a:t>
            </a:r>
          </a:p>
          <a:p>
            <a:pPr marL="285750" indent="-285750">
              <a:buFont typeface="Arial"/>
              <a:buChar char="•"/>
            </a:pPr>
            <a:r>
              <a:rPr lang="pt-BR" dirty="0">
                <a:latin typeface="Arial Narrow"/>
                <a:cs typeface="Arial Narrow"/>
              </a:rPr>
              <a:t>Convênio com a AMBEV para capacitação da rede.  Previsão de cursos para cerca de 200 MPE franqueadas</a:t>
            </a:r>
            <a:endParaRPr lang="pt-BR" dirty="0">
              <a:solidFill>
                <a:srgbClr val="000000"/>
              </a:solidFill>
              <a:latin typeface="Arial Narrow"/>
              <a:ea typeface="Calibri" pitchFamily="34" charset="0"/>
              <a:cs typeface="Arial Narrow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400"/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"/>
                                        <p:tgtEl>
                                          <p:spTgt spid="30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30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30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30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30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30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400"/>
                                        <p:tgtEl>
                                          <p:spTgt spid="30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30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30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1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400"/>
                                        <p:tgtEl>
                                          <p:spTgt spid="30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30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30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400"/>
                                        <p:tgtEl>
                                          <p:spTgt spid="30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30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30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9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400"/>
                                        <p:tgtEl>
                                          <p:spTgt spid="307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307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307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3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400"/>
                                        <p:tgtEl>
                                          <p:spTgt spid="307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400" fill="hold"/>
                                        <p:tgtEl>
                                          <p:spTgt spid="307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307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7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4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1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4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4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build="p"/>
      <p:bldP spid="4" grpId="0"/>
      <p:bldP spid="2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755576" y="2276872"/>
            <a:ext cx="7429552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54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 OBRIGADO</a:t>
            </a:r>
          </a:p>
          <a:p>
            <a:pPr algn="ctr"/>
            <a:endParaRPr lang="pt-BR" sz="5400" b="1" dirty="0" smtClean="0">
              <a:solidFill>
                <a:srgbClr val="0067A6"/>
              </a:solidFill>
              <a:latin typeface="Arial Narrow"/>
              <a:cs typeface="Arial Narrow"/>
            </a:endParaRPr>
          </a:p>
          <a:p>
            <a:pPr algn="ctr"/>
            <a:r>
              <a:rPr lang="pt-BR" sz="3600" dirty="0" smtClean="0">
                <a:latin typeface="Arial Narrow"/>
                <a:cs typeface="Arial Narrow"/>
              </a:rPr>
              <a:t> Luiz </a:t>
            </a:r>
            <a:r>
              <a:rPr lang="pt-BR" sz="3600" dirty="0" err="1" smtClean="0">
                <a:latin typeface="Arial Narrow"/>
                <a:cs typeface="Arial Narrow"/>
              </a:rPr>
              <a:t>Barretto</a:t>
            </a:r>
            <a:r>
              <a:rPr lang="pt-BR" sz="3600" dirty="0" smtClean="0">
                <a:latin typeface="Arial Narrow"/>
                <a:cs typeface="Arial Narrow"/>
              </a:rPr>
              <a:t> </a:t>
            </a:r>
          </a:p>
          <a:p>
            <a:pPr algn="ctr"/>
            <a:endParaRPr lang="pt-BR" sz="20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/>
          <p:cNvGrpSpPr/>
          <p:nvPr/>
        </p:nvGrpSpPr>
        <p:grpSpPr>
          <a:xfrm>
            <a:off x="696214" y="1916832"/>
            <a:ext cx="3666727" cy="769441"/>
            <a:chOff x="696214" y="1916832"/>
            <a:chExt cx="3666727" cy="769441"/>
          </a:xfrm>
        </p:grpSpPr>
        <p:sp>
          <p:nvSpPr>
            <p:cNvPr id="13" name="CaixaDeTexto 12"/>
            <p:cNvSpPr txBox="1"/>
            <p:nvPr/>
          </p:nvSpPr>
          <p:spPr>
            <a:xfrm>
              <a:off x="2568422" y="1988840"/>
              <a:ext cx="179451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b="1" dirty="0" smtClean="0">
                  <a:solidFill>
                    <a:srgbClr val="006FA3"/>
                  </a:solidFill>
                  <a:latin typeface="Arial Narrow"/>
                  <a:ea typeface="Verdana" pitchFamily="34" charset="0"/>
                  <a:cs typeface="Arial Narrow"/>
                </a:rPr>
                <a:t>do total de</a:t>
              </a:r>
            </a:p>
            <a:p>
              <a:r>
                <a:rPr lang="pt-BR" b="1" dirty="0" smtClean="0">
                  <a:solidFill>
                    <a:srgbClr val="006FA3"/>
                  </a:solidFill>
                  <a:latin typeface="Arial Narrow"/>
                  <a:ea typeface="Verdana" pitchFamily="34" charset="0"/>
                  <a:cs typeface="Arial Narrow"/>
                </a:rPr>
                <a:t>empresas no País</a:t>
              </a:r>
              <a:endParaRPr lang="pt-BR" b="1" dirty="0">
                <a:solidFill>
                  <a:srgbClr val="006FA3"/>
                </a:solidFill>
                <a:latin typeface="Arial Narrow"/>
                <a:ea typeface="Verdana" pitchFamily="34" charset="0"/>
                <a:cs typeface="Arial Narrow"/>
              </a:endParaRPr>
            </a:p>
          </p:txBody>
        </p:sp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6214" y="2060848"/>
              <a:ext cx="617960" cy="576064"/>
            </a:xfrm>
            <a:prstGeom prst="rect">
              <a:avLst/>
            </a:prstGeom>
          </p:spPr>
        </p:pic>
        <p:sp>
          <p:nvSpPr>
            <p:cNvPr id="3" name="TextBox 2"/>
            <p:cNvSpPr txBox="1"/>
            <p:nvPr/>
          </p:nvSpPr>
          <p:spPr>
            <a:xfrm>
              <a:off x="1488302" y="1916832"/>
              <a:ext cx="129614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Narrow"/>
                  <a:cs typeface="Arial Narrow"/>
                </a:rPr>
                <a:t>99%</a:t>
              </a:r>
              <a:endParaRPr lang="en-US" sz="4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/>
                <a:cs typeface="Arial Narrow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395536" y="3068960"/>
            <a:ext cx="3710725" cy="790347"/>
            <a:chOff x="395536" y="3068960"/>
            <a:chExt cx="3710725" cy="790347"/>
          </a:xfrm>
        </p:grpSpPr>
        <p:sp>
          <p:nvSpPr>
            <p:cNvPr id="15" name="CaixaDeTexto 14"/>
            <p:cNvSpPr txBox="1"/>
            <p:nvPr/>
          </p:nvSpPr>
          <p:spPr>
            <a:xfrm>
              <a:off x="2627784" y="3212976"/>
              <a:ext cx="147847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b="1" dirty="0" smtClean="0">
                  <a:solidFill>
                    <a:srgbClr val="006FA3"/>
                  </a:solidFill>
                  <a:latin typeface="Arial Narrow"/>
                  <a:ea typeface="Verdana" pitchFamily="34" charset="0"/>
                  <a:cs typeface="Arial Narrow"/>
                </a:rPr>
                <a:t>dos empregos</a:t>
              </a:r>
            </a:p>
            <a:p>
              <a:r>
                <a:rPr lang="pt-BR" b="1" dirty="0" smtClean="0">
                  <a:solidFill>
                    <a:srgbClr val="006FA3"/>
                  </a:solidFill>
                  <a:latin typeface="Arial Narrow"/>
                  <a:ea typeface="Verdana" pitchFamily="34" charset="0"/>
                  <a:cs typeface="Arial Narrow"/>
                </a:rPr>
                <a:t>formais</a:t>
              </a:r>
              <a:endParaRPr lang="pt-BR" b="1" dirty="0">
                <a:solidFill>
                  <a:srgbClr val="006FA3"/>
                </a:solidFill>
                <a:latin typeface="Arial Narrow"/>
                <a:ea typeface="Verdana" pitchFamily="34" charset="0"/>
                <a:cs typeface="Arial Narrow"/>
              </a:endParaRPr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5536" y="3068960"/>
              <a:ext cx="897330" cy="720080"/>
            </a:xfrm>
            <a:prstGeom prst="rect">
              <a:avLst/>
            </a:prstGeom>
          </p:spPr>
        </p:pic>
        <p:sp>
          <p:nvSpPr>
            <p:cNvPr id="27" name="TextBox 26"/>
            <p:cNvSpPr txBox="1"/>
            <p:nvPr/>
          </p:nvSpPr>
          <p:spPr>
            <a:xfrm>
              <a:off x="1488302" y="3068960"/>
              <a:ext cx="129614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Narrow"/>
                  <a:cs typeface="Arial Narrow"/>
                </a:rPr>
                <a:t>52%</a:t>
              </a:r>
              <a:endParaRPr lang="en-US" sz="4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/>
                <a:cs typeface="Arial Narrow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39552" y="4293096"/>
            <a:ext cx="3155706" cy="841449"/>
            <a:chOff x="539552" y="4293096"/>
            <a:chExt cx="3155706" cy="841449"/>
          </a:xfrm>
        </p:grpSpPr>
        <p:sp>
          <p:nvSpPr>
            <p:cNvPr id="16" name="CaixaDeTexto 15"/>
            <p:cNvSpPr txBox="1"/>
            <p:nvPr/>
          </p:nvSpPr>
          <p:spPr>
            <a:xfrm>
              <a:off x="2647676" y="4342457"/>
              <a:ext cx="104758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b="1" dirty="0" smtClean="0">
                  <a:solidFill>
                    <a:srgbClr val="006FA3"/>
                  </a:solidFill>
                  <a:latin typeface="Arial Narrow"/>
                  <a:ea typeface="Verdana" pitchFamily="34" charset="0"/>
                  <a:cs typeface="Arial Narrow"/>
                </a:rPr>
                <a:t>da massa </a:t>
              </a:r>
            </a:p>
            <a:p>
              <a:r>
                <a:rPr lang="pt-BR" b="1" dirty="0" smtClean="0">
                  <a:solidFill>
                    <a:srgbClr val="006FA3"/>
                  </a:solidFill>
                  <a:latin typeface="Arial Narrow"/>
                  <a:ea typeface="Verdana" pitchFamily="34" charset="0"/>
                  <a:cs typeface="Arial Narrow"/>
                </a:rPr>
                <a:t>salarial</a:t>
              </a:r>
              <a:endParaRPr lang="pt-BR" b="1" dirty="0">
                <a:solidFill>
                  <a:srgbClr val="006FA3"/>
                </a:solidFill>
                <a:latin typeface="Arial Narrow"/>
                <a:ea typeface="Verdana" pitchFamily="34" charset="0"/>
                <a:cs typeface="Arial Narrow"/>
              </a:endParaRPr>
            </a:p>
          </p:txBody>
        </p:sp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9552" y="4414465"/>
              <a:ext cx="720080" cy="720080"/>
            </a:xfrm>
            <a:prstGeom prst="rect">
              <a:avLst/>
            </a:prstGeom>
          </p:spPr>
        </p:pic>
        <p:sp>
          <p:nvSpPr>
            <p:cNvPr id="28" name="TextBox 27"/>
            <p:cNvSpPr txBox="1"/>
            <p:nvPr/>
          </p:nvSpPr>
          <p:spPr>
            <a:xfrm>
              <a:off x="1475656" y="4293096"/>
              <a:ext cx="129614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Narrow"/>
                  <a:cs typeface="Arial Narrow"/>
                </a:rPr>
                <a:t>40%</a:t>
              </a:r>
              <a:endParaRPr lang="en-US" sz="4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/>
                <a:cs typeface="Arial Narrow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4788024" y="2492896"/>
            <a:ext cx="3016312" cy="769441"/>
            <a:chOff x="4788024" y="2492896"/>
            <a:chExt cx="3016312" cy="769441"/>
          </a:xfrm>
        </p:grpSpPr>
        <p:sp>
          <p:nvSpPr>
            <p:cNvPr id="17" name="CaixaDeTexto 16"/>
            <p:cNvSpPr txBox="1"/>
            <p:nvPr/>
          </p:nvSpPr>
          <p:spPr>
            <a:xfrm>
              <a:off x="7020272" y="2758281"/>
              <a:ext cx="7840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b="1" dirty="0" smtClean="0">
                  <a:solidFill>
                    <a:srgbClr val="006FA3"/>
                  </a:solidFill>
                  <a:latin typeface="Arial Narrow"/>
                  <a:ea typeface="Verdana" pitchFamily="34" charset="0"/>
                  <a:cs typeface="Arial Narrow"/>
                </a:rPr>
                <a:t>do PIB</a:t>
              </a:r>
              <a:endParaRPr lang="pt-BR" b="1" dirty="0">
                <a:solidFill>
                  <a:srgbClr val="006FA3"/>
                </a:solidFill>
                <a:latin typeface="Arial Narrow"/>
                <a:ea typeface="Verdana" pitchFamily="34" charset="0"/>
                <a:cs typeface="Arial Narrow"/>
              </a:endParaRPr>
            </a:p>
          </p:txBody>
        </p:sp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788024" y="2542257"/>
              <a:ext cx="792088" cy="669178"/>
            </a:xfrm>
            <a:prstGeom prst="rect">
              <a:avLst/>
            </a:prstGeom>
          </p:spPr>
        </p:pic>
        <p:sp>
          <p:nvSpPr>
            <p:cNvPr id="30" name="TextBox 29"/>
            <p:cNvSpPr txBox="1"/>
            <p:nvPr/>
          </p:nvSpPr>
          <p:spPr>
            <a:xfrm>
              <a:off x="5796136" y="2492896"/>
              <a:ext cx="129614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Narrow"/>
                  <a:cs typeface="Arial Narrow"/>
                </a:rPr>
                <a:t>25%</a:t>
              </a:r>
              <a:endParaRPr lang="en-US" sz="4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/>
                <a:cs typeface="Arial Narrow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4644008" y="3717032"/>
            <a:ext cx="4248472" cy="925998"/>
            <a:chOff x="4644008" y="3717032"/>
            <a:chExt cx="4248472" cy="925998"/>
          </a:xfrm>
        </p:grpSpPr>
        <p:sp>
          <p:nvSpPr>
            <p:cNvPr id="18" name="CaixaDeTexto 17"/>
            <p:cNvSpPr txBox="1"/>
            <p:nvPr/>
          </p:nvSpPr>
          <p:spPr>
            <a:xfrm>
              <a:off x="7213828" y="3933056"/>
              <a:ext cx="16786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b="1" dirty="0" smtClean="0">
                  <a:solidFill>
                    <a:srgbClr val="006FA3"/>
                  </a:solidFill>
                  <a:latin typeface="Arial Narrow"/>
                  <a:ea typeface="Verdana" pitchFamily="34" charset="0"/>
                  <a:cs typeface="Arial Narrow"/>
                </a:rPr>
                <a:t>das exportações</a:t>
              </a:r>
              <a:endParaRPr lang="pt-BR" b="1" dirty="0">
                <a:solidFill>
                  <a:srgbClr val="006FA3"/>
                </a:solidFill>
                <a:latin typeface="Arial Narrow"/>
                <a:ea typeface="Verdana" pitchFamily="34" charset="0"/>
                <a:cs typeface="Arial Narrow"/>
              </a:endParaRPr>
            </a:p>
          </p:txBody>
        </p:sp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644008" y="3789040"/>
              <a:ext cx="936104" cy="853990"/>
            </a:xfrm>
            <a:prstGeom prst="rect">
              <a:avLst/>
            </a:prstGeom>
          </p:spPr>
        </p:pic>
        <p:sp>
          <p:nvSpPr>
            <p:cNvPr id="32" name="TextBox 31"/>
            <p:cNvSpPr txBox="1"/>
            <p:nvPr/>
          </p:nvSpPr>
          <p:spPr>
            <a:xfrm>
              <a:off x="5724128" y="3717032"/>
              <a:ext cx="165618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Narrow"/>
                  <a:cs typeface="Arial Narrow"/>
                </a:rPr>
                <a:t>1,24%</a:t>
              </a:r>
              <a:endParaRPr lang="en-US" sz="4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/>
                <a:cs typeface="Arial Narrow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913849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6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6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8"/>
          <p:cNvSpPr txBox="1">
            <a:spLocks/>
          </p:cNvSpPr>
          <p:nvPr/>
        </p:nvSpPr>
        <p:spPr>
          <a:xfrm>
            <a:off x="467544" y="1628800"/>
            <a:ext cx="7596554" cy="563215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pt-BR" sz="3200" b="1" kern="0" dirty="0" smtClean="0">
                <a:solidFill>
                  <a:srgbClr val="0067A6"/>
                </a:solidFill>
                <a:latin typeface="Arial Narrow"/>
                <a:ea typeface="+mj-ea"/>
                <a:cs typeface="Arial Narrow"/>
              </a:rPr>
              <a:t>Públicos  atendidos pelo </a:t>
            </a:r>
            <a:r>
              <a:rPr lang="pt-BR" sz="3200" b="1" kern="0" dirty="0" err="1" smtClean="0">
                <a:solidFill>
                  <a:srgbClr val="0067A6"/>
                </a:solidFill>
                <a:latin typeface="Arial Narrow"/>
                <a:ea typeface="+mj-ea"/>
                <a:cs typeface="Arial Narrow"/>
              </a:rPr>
              <a:t>Sebrae</a:t>
            </a:r>
            <a:endParaRPr lang="pt-BR" sz="3200" b="1" kern="0" dirty="0">
              <a:solidFill>
                <a:srgbClr val="0067A6"/>
              </a:solidFill>
              <a:latin typeface="Arial Narrow"/>
              <a:ea typeface="+mj-ea"/>
              <a:cs typeface="Arial Narrow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611560" y="2636912"/>
            <a:ext cx="8109209" cy="2871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buClr>
                <a:srgbClr val="0067A6"/>
              </a:buClr>
              <a:buFont typeface="Arial" charset="0"/>
              <a:buChar char="•"/>
            </a:pPr>
            <a:r>
              <a:rPr lang="pt-BR" sz="2800" dirty="0" smtClean="0">
                <a:latin typeface="Arial Narrow"/>
                <a:cs typeface="Arial Narrow"/>
              </a:rPr>
              <a:t>  </a:t>
            </a:r>
            <a:r>
              <a:rPr lang="pt-BR" sz="2800" b="1" dirty="0" smtClean="0">
                <a:latin typeface="Arial Narrow"/>
                <a:cs typeface="Arial Narrow"/>
              </a:rPr>
              <a:t>Potencial empresário</a:t>
            </a:r>
            <a:endParaRPr lang="pt-BR" sz="2800" dirty="0" smtClean="0">
              <a:latin typeface="Arial Narrow"/>
              <a:cs typeface="Arial Narrow"/>
            </a:endParaRPr>
          </a:p>
          <a:p>
            <a:pPr>
              <a:lnSpc>
                <a:spcPct val="130000"/>
              </a:lnSpc>
              <a:buClr>
                <a:srgbClr val="0067A6"/>
              </a:buClr>
              <a:buFont typeface="Arial" charset="0"/>
              <a:buChar char="•"/>
            </a:pPr>
            <a:r>
              <a:rPr lang="pt-BR" sz="2800" dirty="0" smtClean="0">
                <a:latin typeface="Arial Narrow"/>
                <a:cs typeface="Arial Narrow"/>
              </a:rPr>
              <a:t>  </a:t>
            </a:r>
            <a:r>
              <a:rPr lang="pt-BR" sz="2800" b="1" dirty="0" smtClean="0">
                <a:latin typeface="Arial Narrow"/>
                <a:cs typeface="Arial Narrow"/>
              </a:rPr>
              <a:t>Empreendedor Individual </a:t>
            </a:r>
            <a:r>
              <a:rPr lang="pt-BR" sz="2800" dirty="0" smtClean="0">
                <a:latin typeface="Arial Narrow"/>
                <a:cs typeface="Arial Narrow"/>
              </a:rPr>
              <a:t>(fatura até R$ 60 mil/ano)</a:t>
            </a:r>
          </a:p>
          <a:p>
            <a:pPr>
              <a:lnSpc>
                <a:spcPct val="130000"/>
              </a:lnSpc>
              <a:buClr>
                <a:srgbClr val="0067A6"/>
              </a:buClr>
              <a:buFont typeface="Arial" charset="0"/>
              <a:buChar char="•"/>
            </a:pPr>
            <a:r>
              <a:rPr lang="pt-BR" sz="2800" dirty="0" smtClean="0">
                <a:latin typeface="Arial Narrow"/>
                <a:cs typeface="Arial Narrow"/>
              </a:rPr>
              <a:t>  </a:t>
            </a:r>
            <a:r>
              <a:rPr lang="pt-BR" sz="2800" b="1" dirty="0" smtClean="0">
                <a:latin typeface="Arial Narrow"/>
                <a:cs typeface="Arial Narrow"/>
              </a:rPr>
              <a:t>Microempresa </a:t>
            </a:r>
            <a:r>
              <a:rPr lang="pt-BR" sz="2800" dirty="0" smtClean="0">
                <a:latin typeface="Arial Narrow"/>
                <a:cs typeface="Arial Narrow"/>
              </a:rPr>
              <a:t>(fatura até R$ 360 mil/ano)</a:t>
            </a:r>
          </a:p>
          <a:p>
            <a:pPr>
              <a:lnSpc>
                <a:spcPct val="130000"/>
              </a:lnSpc>
              <a:buClr>
                <a:srgbClr val="0067A6"/>
              </a:buClr>
              <a:buFont typeface="Arial" charset="0"/>
              <a:buChar char="•"/>
            </a:pPr>
            <a:r>
              <a:rPr lang="pt-BR" sz="2800" dirty="0" smtClean="0">
                <a:latin typeface="Arial Narrow"/>
                <a:cs typeface="Arial Narrow"/>
              </a:rPr>
              <a:t>  </a:t>
            </a:r>
            <a:r>
              <a:rPr lang="pt-BR" sz="2800" b="1" dirty="0" smtClean="0">
                <a:latin typeface="Arial Narrow"/>
                <a:cs typeface="Arial Narrow"/>
              </a:rPr>
              <a:t>Pequena empresa </a:t>
            </a:r>
            <a:r>
              <a:rPr lang="pt-BR" sz="2800" dirty="0" smtClean="0">
                <a:latin typeface="Arial Narrow"/>
                <a:cs typeface="Arial Narrow"/>
              </a:rPr>
              <a:t>(fatura até R$ 3,6 milhões/ano)</a:t>
            </a:r>
          </a:p>
          <a:p>
            <a:pPr>
              <a:lnSpc>
                <a:spcPct val="130000"/>
              </a:lnSpc>
              <a:buClr>
                <a:srgbClr val="0067A6"/>
              </a:buClr>
              <a:buFont typeface="Arial" charset="0"/>
              <a:buChar char="•"/>
            </a:pPr>
            <a:r>
              <a:rPr lang="pt-BR" sz="2800" dirty="0" smtClean="0">
                <a:latin typeface="Arial Narrow"/>
                <a:cs typeface="Arial Narrow"/>
              </a:rPr>
              <a:t>  </a:t>
            </a:r>
            <a:r>
              <a:rPr lang="pt-BR" sz="2800" b="1" dirty="0" smtClean="0">
                <a:latin typeface="Arial Narrow"/>
                <a:cs typeface="Arial Narrow"/>
              </a:rPr>
              <a:t>Produtor rural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8"/>
          <p:cNvSpPr txBox="1">
            <a:spLocks/>
          </p:cNvSpPr>
          <p:nvPr/>
        </p:nvSpPr>
        <p:spPr>
          <a:xfrm>
            <a:off x="179512" y="2492896"/>
            <a:ext cx="7843333" cy="576064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pt-BR" sz="2800" b="1" kern="0" dirty="0" smtClean="0">
                <a:solidFill>
                  <a:srgbClr val="0067A6"/>
                </a:solidFill>
                <a:latin typeface="Arial Narrow"/>
                <a:ea typeface="+mj-ea"/>
                <a:cs typeface="Arial Narrow"/>
              </a:rPr>
              <a:t>Evolução dos </a:t>
            </a:r>
          </a:p>
          <a:p>
            <a:pPr eaLnBrk="0" hangingPunct="0">
              <a:defRPr/>
            </a:pPr>
            <a:r>
              <a:rPr lang="pt-BR" sz="2800" b="1" kern="0" dirty="0" smtClean="0">
                <a:solidFill>
                  <a:srgbClr val="0067A6"/>
                </a:solidFill>
                <a:latin typeface="Arial Narrow"/>
                <a:ea typeface="+mj-ea"/>
                <a:cs typeface="Arial Narrow"/>
              </a:rPr>
              <a:t>pequenos </a:t>
            </a:r>
          </a:p>
          <a:p>
            <a:pPr eaLnBrk="0" hangingPunct="0">
              <a:defRPr/>
            </a:pPr>
            <a:r>
              <a:rPr lang="pt-BR" sz="2800" b="1" kern="0" dirty="0" smtClean="0">
                <a:solidFill>
                  <a:srgbClr val="0067A6"/>
                </a:solidFill>
                <a:latin typeface="Arial Narrow"/>
                <a:ea typeface="+mj-ea"/>
                <a:cs typeface="Arial Narrow"/>
              </a:rPr>
              <a:t>negócios - Brasil</a:t>
            </a:r>
          </a:p>
          <a:p>
            <a:pPr eaLnBrk="0" hangingPunct="0">
              <a:defRPr/>
            </a:pPr>
            <a:endParaRPr lang="pt-BR" sz="3600" b="1" kern="0" dirty="0">
              <a:solidFill>
                <a:srgbClr val="A50021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3024336" y="5615662"/>
            <a:ext cx="4572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pt-BR" sz="11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Fonte: Elaboração pelo Sebrae a partir de dados da Receita Federal</a:t>
            </a:r>
            <a:endParaRPr lang="pt-BR" sz="1100" b="1" dirty="0">
              <a:solidFill>
                <a:srgbClr val="0067A6"/>
              </a:solidFill>
              <a:latin typeface="Arial Narrow"/>
              <a:cs typeface="Arial Narrow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7784" y="1628800"/>
            <a:ext cx="6264696" cy="39175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95536" y="1268760"/>
            <a:ext cx="6892248" cy="785810"/>
          </a:xfrm>
        </p:spPr>
        <p:txBody>
          <a:bodyPr>
            <a:noAutofit/>
          </a:bodyPr>
          <a:lstStyle/>
          <a:p>
            <a:pPr algn="l"/>
            <a:r>
              <a:rPr lang="pt-BR" sz="32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Comércio tem </a:t>
            </a:r>
            <a:br>
              <a:rPr lang="pt-BR" sz="3200" b="1" dirty="0" smtClean="0">
                <a:solidFill>
                  <a:srgbClr val="0067A6"/>
                </a:solidFill>
                <a:latin typeface="Arial Narrow"/>
                <a:cs typeface="Arial Narrow"/>
              </a:rPr>
            </a:br>
            <a:r>
              <a:rPr lang="pt-BR" sz="32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maior participação</a:t>
            </a:r>
            <a:br>
              <a:rPr lang="pt-BR" sz="3200" b="1" dirty="0" smtClean="0">
                <a:solidFill>
                  <a:srgbClr val="0067A6"/>
                </a:solidFill>
                <a:latin typeface="Arial Narrow"/>
                <a:cs typeface="Arial Narrow"/>
              </a:rPr>
            </a:br>
            <a:r>
              <a:rPr lang="pt-BR" sz="32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entre as MPE</a:t>
            </a:r>
            <a:br>
              <a:rPr lang="pt-BR" sz="3200" b="1" dirty="0" smtClean="0">
                <a:solidFill>
                  <a:srgbClr val="0067A6"/>
                </a:solidFill>
                <a:latin typeface="Arial Narrow"/>
                <a:cs typeface="Arial Narrow"/>
              </a:rPr>
            </a:br>
            <a:endParaRPr lang="pt-BR" sz="3200" b="1" dirty="0">
              <a:solidFill>
                <a:srgbClr val="0067A6"/>
              </a:solidFill>
              <a:latin typeface="Arial Narrow"/>
              <a:cs typeface="Arial Narrow"/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5580112" y="6021288"/>
            <a:ext cx="321861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100" b="1" dirty="0" smtClean="0">
                <a:latin typeface="Arial Narrow"/>
                <a:cs typeface="Arial Narrow"/>
              </a:rPr>
              <a:t>Fonte: Sebrae a partir de dados da Receita Federal</a:t>
            </a:r>
            <a:endParaRPr lang="pt-BR" sz="1100" b="1" dirty="0">
              <a:latin typeface="Arial Narrow"/>
              <a:cs typeface="Arial Narrow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2578" y="2204864"/>
            <a:ext cx="6046626" cy="348374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99992" y="1484784"/>
            <a:ext cx="24482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/>
                <a:cs typeface="Arial Narrow"/>
              </a:rPr>
              <a:t>Micro e </a:t>
            </a:r>
            <a:r>
              <a:rPr lang="en-US" sz="16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/>
                <a:cs typeface="Arial Narrow"/>
              </a:rPr>
              <a:t>Pequenas</a:t>
            </a:r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/>
                <a:cs typeface="Arial Narrow"/>
              </a:rPr>
              <a:t> </a:t>
            </a:r>
            <a:r>
              <a:rPr lang="en-US" sz="16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/>
                <a:cs typeface="Arial Narrow"/>
              </a:rPr>
              <a:t>Empresas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Arial Narrow"/>
              <a:cs typeface="Arial Narrow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7824" y="1208236"/>
            <a:ext cx="6019800" cy="52451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67544" y="2636912"/>
            <a:ext cx="295232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rgbClr val="0067A6"/>
                </a:solidFill>
                <a:latin typeface="Arial Narrow"/>
                <a:cs typeface="Arial Narrow"/>
              </a:rPr>
              <a:t>Principais</a:t>
            </a:r>
            <a:r>
              <a:rPr lang="en-US" sz="32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 </a:t>
            </a:r>
            <a:r>
              <a:rPr lang="en-US" sz="3200" b="1" dirty="0" err="1">
                <a:solidFill>
                  <a:srgbClr val="0067A6"/>
                </a:solidFill>
                <a:latin typeface="Arial Narrow"/>
                <a:cs typeface="Arial Narrow"/>
              </a:rPr>
              <a:t>atividades</a:t>
            </a:r>
            <a:r>
              <a:rPr lang="en-US" sz="3200" b="1" dirty="0">
                <a:solidFill>
                  <a:srgbClr val="0067A6"/>
                </a:solidFill>
                <a:latin typeface="Arial Narrow"/>
                <a:cs typeface="Arial Narrow"/>
              </a:rPr>
              <a:t> </a:t>
            </a:r>
            <a:endParaRPr lang="en-US" sz="3200" b="1" dirty="0" smtClean="0">
              <a:solidFill>
                <a:srgbClr val="0067A6"/>
              </a:solidFill>
              <a:latin typeface="Arial Narrow"/>
              <a:cs typeface="Arial Narrow"/>
            </a:endParaRPr>
          </a:p>
          <a:p>
            <a:r>
              <a:rPr lang="en-US" sz="32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do </a:t>
            </a:r>
            <a:r>
              <a:rPr lang="en-US" sz="3200" b="1" dirty="0" err="1">
                <a:solidFill>
                  <a:srgbClr val="0067A6"/>
                </a:solidFill>
                <a:latin typeface="Arial Narrow"/>
                <a:cs typeface="Arial Narrow"/>
              </a:rPr>
              <a:t>varejo</a:t>
            </a:r>
            <a:r>
              <a:rPr lang="en-US" sz="3200" b="1" dirty="0">
                <a:solidFill>
                  <a:srgbClr val="0067A6"/>
                </a:solidFill>
                <a:latin typeface="Arial Narrow"/>
                <a:cs typeface="Arial Narrow"/>
              </a:rPr>
              <a:t> </a:t>
            </a:r>
            <a:endParaRPr lang="en-US" sz="3200" b="1" dirty="0" smtClean="0">
              <a:solidFill>
                <a:srgbClr val="0067A6"/>
              </a:solidFill>
              <a:latin typeface="Arial Narrow"/>
              <a:cs typeface="Arial Narrow"/>
            </a:endParaRPr>
          </a:p>
          <a:p>
            <a:r>
              <a:rPr lang="en-US" sz="3200" b="1" dirty="0" err="1" smtClean="0">
                <a:solidFill>
                  <a:srgbClr val="0067A6"/>
                </a:solidFill>
                <a:latin typeface="Arial Narrow"/>
                <a:cs typeface="Arial Narrow"/>
              </a:rPr>
              <a:t>nas</a:t>
            </a:r>
            <a:r>
              <a:rPr lang="en-US" sz="32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 </a:t>
            </a:r>
            <a:r>
              <a:rPr lang="en-US" sz="3200" b="1" dirty="0">
                <a:solidFill>
                  <a:srgbClr val="0067A6"/>
                </a:solidFill>
                <a:latin typeface="Arial Narrow"/>
                <a:cs typeface="Arial Narrow"/>
              </a:rPr>
              <a:t>MPE</a:t>
            </a:r>
            <a:endParaRPr lang="en-US" sz="3200" b="1" dirty="0">
              <a:solidFill>
                <a:srgbClr val="0067A6"/>
              </a:solidFill>
              <a:latin typeface="Arial Narrow"/>
              <a:cs typeface="Arial Narrow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95536" y="1556792"/>
            <a:ext cx="3456384" cy="1080120"/>
          </a:xfrm>
        </p:spPr>
        <p:txBody>
          <a:bodyPr>
            <a:noAutofit/>
          </a:bodyPr>
          <a:lstStyle/>
          <a:p>
            <a:pPr algn="l"/>
            <a:r>
              <a:rPr lang="pt-BR" sz="3200" b="1" dirty="0">
                <a:solidFill>
                  <a:srgbClr val="0067A6"/>
                </a:solidFill>
                <a:latin typeface="Arial Narrow"/>
                <a:cs typeface="Arial Narrow"/>
              </a:rPr>
              <a:t>Comércio tem maior participação</a:t>
            </a:r>
          </a:p>
        </p:txBody>
      </p:sp>
      <p:sp>
        <p:nvSpPr>
          <p:cNvPr id="10" name="CaixaDeTexto 9"/>
          <p:cNvSpPr txBox="1"/>
          <p:nvPr/>
        </p:nvSpPr>
        <p:spPr>
          <a:xfrm>
            <a:off x="3563888" y="6309320"/>
            <a:ext cx="45500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100" b="1" dirty="0" smtClean="0">
                <a:latin typeface="Arial Narrow"/>
                <a:cs typeface="Arial Narrow"/>
              </a:rPr>
              <a:t>Fonte: Sebrae a partir de dados da Receita Federal</a:t>
            </a:r>
            <a:endParaRPr lang="pt-BR" sz="1100" b="1" dirty="0">
              <a:latin typeface="Arial Narrow"/>
              <a:cs typeface="Arial Narrow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3888" y="2636912"/>
            <a:ext cx="5407308" cy="320002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644008" y="1700808"/>
            <a:ext cx="27363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/>
                <a:cs typeface="Arial Narrow"/>
              </a:rPr>
              <a:t>Microempreendedor</a:t>
            </a:r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/>
                <a:cs typeface="Arial Narrow"/>
              </a:rPr>
              <a:t> Individual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Arial Narrow"/>
              <a:cs typeface="Arial Narrow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67544" y="2780928"/>
            <a:ext cx="316835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0067A6"/>
                </a:solidFill>
                <a:latin typeface="Arial Narrow"/>
                <a:cs typeface="Arial Narrow"/>
              </a:rPr>
              <a:t>Atividades</a:t>
            </a:r>
            <a:r>
              <a:rPr lang="en-US" sz="2800" b="1" dirty="0">
                <a:solidFill>
                  <a:srgbClr val="0067A6"/>
                </a:solidFill>
                <a:latin typeface="Arial Narrow"/>
                <a:cs typeface="Arial Narrow"/>
              </a:rPr>
              <a:t> </a:t>
            </a:r>
            <a:r>
              <a:rPr lang="en-US" sz="2800" b="1" dirty="0" err="1">
                <a:solidFill>
                  <a:srgbClr val="0067A6"/>
                </a:solidFill>
                <a:latin typeface="Arial Narrow"/>
                <a:cs typeface="Arial Narrow"/>
              </a:rPr>
              <a:t>mais</a:t>
            </a:r>
            <a:r>
              <a:rPr lang="en-US" sz="2800" b="1" dirty="0">
                <a:solidFill>
                  <a:srgbClr val="0067A6"/>
                </a:solidFill>
                <a:latin typeface="Arial Narrow"/>
                <a:cs typeface="Arial Narrow"/>
              </a:rPr>
              <a:t> </a:t>
            </a:r>
            <a:r>
              <a:rPr lang="en-US" sz="2800" b="1" dirty="0" err="1">
                <a:solidFill>
                  <a:srgbClr val="0067A6"/>
                </a:solidFill>
                <a:latin typeface="Arial Narrow"/>
                <a:cs typeface="Arial Narrow"/>
              </a:rPr>
              <a:t>frequentes</a:t>
            </a:r>
            <a:r>
              <a:rPr lang="en-US" sz="2800" b="1" dirty="0">
                <a:solidFill>
                  <a:srgbClr val="0067A6"/>
                </a:solidFill>
                <a:latin typeface="Arial Narrow"/>
                <a:cs typeface="Arial Narrow"/>
              </a:rPr>
              <a:t> entre </a:t>
            </a:r>
            <a:endParaRPr lang="en-US" sz="2800" b="1" dirty="0" smtClean="0">
              <a:solidFill>
                <a:srgbClr val="0067A6"/>
              </a:solidFill>
              <a:latin typeface="Arial Narrow"/>
              <a:cs typeface="Arial Narrow"/>
            </a:endParaRPr>
          </a:p>
          <a:p>
            <a:r>
              <a:rPr lang="en-US" sz="2800" b="1" dirty="0" err="1" smtClean="0">
                <a:solidFill>
                  <a:srgbClr val="0067A6"/>
                </a:solidFill>
                <a:latin typeface="Arial Narrow"/>
                <a:cs typeface="Arial Narrow"/>
              </a:rPr>
              <a:t>os</a:t>
            </a:r>
            <a:r>
              <a:rPr lang="en-US" sz="28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 </a:t>
            </a:r>
            <a:r>
              <a:rPr lang="en-US" sz="2800" b="1" dirty="0" smtClean="0">
                <a:solidFill>
                  <a:srgbClr val="0067A6"/>
                </a:solidFill>
                <a:latin typeface="Arial Narrow"/>
                <a:cs typeface="Arial Narrow"/>
              </a:rPr>
              <a:t>MEI</a:t>
            </a:r>
            <a:endParaRPr lang="en-US" sz="3200" b="1" dirty="0">
              <a:solidFill>
                <a:srgbClr val="0067A6"/>
              </a:solidFill>
              <a:latin typeface="Arial Narrow"/>
              <a:cs typeface="Arial Narrow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5896" y="1124744"/>
            <a:ext cx="5328592" cy="53285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395536" y="836712"/>
            <a:ext cx="4204159" cy="648072"/>
          </a:xfrm>
          <a:prstGeom prst="rect">
            <a:avLst/>
          </a:prstGeom>
        </p:spPr>
        <p:txBody>
          <a:bodyPr/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67A6"/>
                </a:solidFill>
                <a:effectLst/>
                <a:uLnTx/>
                <a:uFillTx/>
                <a:latin typeface="Arial Narrow"/>
                <a:ea typeface="+mj-ea"/>
                <a:cs typeface="Arial Narrow"/>
              </a:rPr>
              <a:t>Impacto após formalização</a:t>
            </a:r>
            <a:endParaRPr kumimoji="0" lang="pt-BR" sz="3200" b="0" i="0" u="none" strike="noStrike" kern="0" cap="none" spc="0" normalizeH="0" baseline="0" noProof="0" dirty="0">
              <a:ln>
                <a:noFill/>
              </a:ln>
              <a:solidFill>
                <a:srgbClr val="0067A6"/>
              </a:solidFill>
              <a:effectLst/>
              <a:uLnTx/>
              <a:uFillTx/>
              <a:latin typeface="Arial Narrow"/>
              <a:ea typeface="+mj-ea"/>
              <a:cs typeface="Arial Narrow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7668344" y="6237312"/>
            <a:ext cx="10550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b="1" dirty="0" smtClean="0">
                <a:latin typeface="Arial Narrow"/>
                <a:cs typeface="Arial Narrow"/>
              </a:rPr>
              <a:t>Fonte: Sebrae.</a:t>
            </a:r>
            <a:endParaRPr lang="pt-BR" sz="1200" b="1" dirty="0">
              <a:latin typeface="Arial Narrow"/>
              <a:cs typeface="Arial Narrow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1187624" y="1650286"/>
            <a:ext cx="29911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/>
                <a:cs typeface="Arial Narrow"/>
              </a:rPr>
              <a:t>Aumentou Faturamento</a:t>
            </a:r>
            <a:endParaRPr lang="pt-BR" sz="1600" b="1" dirty="0">
              <a:solidFill>
                <a:schemeClr val="tx1">
                  <a:lumMod val="65000"/>
                  <a:lumOff val="35000"/>
                </a:schemeClr>
              </a:solidFill>
              <a:latin typeface="Arial Narrow"/>
              <a:cs typeface="Arial Narrow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5868144" y="1700808"/>
            <a:ext cx="208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 smtClean="0">
                <a:solidFill>
                  <a:srgbClr val="595959"/>
                </a:solidFill>
                <a:latin typeface="Arial Narrow"/>
                <a:cs typeface="Arial Narrow"/>
              </a:rPr>
              <a:t>Ampliou Investimentos</a:t>
            </a:r>
            <a:endParaRPr lang="pt-BR" sz="1600" b="1" dirty="0">
              <a:solidFill>
                <a:srgbClr val="595959"/>
              </a:solidFill>
              <a:latin typeface="Arial Narrow"/>
              <a:cs typeface="Arial Narrow"/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3203848" y="4314582"/>
            <a:ext cx="25922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 smtClean="0">
                <a:solidFill>
                  <a:srgbClr val="595959"/>
                </a:solidFill>
                <a:latin typeface="Arial Narrow"/>
                <a:cs typeface="Arial Narrow"/>
              </a:rPr>
              <a:t>Melhorou Controle Financeiro</a:t>
            </a:r>
            <a:endParaRPr lang="pt-BR" sz="1600" b="1" dirty="0">
              <a:solidFill>
                <a:srgbClr val="595959"/>
              </a:solidFill>
              <a:latin typeface="Arial Narrow"/>
              <a:cs typeface="Arial Narrow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2204864"/>
            <a:ext cx="3600400" cy="204604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6056" y="2134992"/>
            <a:ext cx="3816424" cy="208609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71800" y="4766072"/>
            <a:ext cx="3528392" cy="19752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7" grpId="0"/>
      <p:bldP spid="8" grpId="0"/>
      <p:bldP spid="10" grpId="0"/>
    </p:bld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616</TotalTime>
  <Words>718</Words>
  <Application>Microsoft Macintosh PowerPoint</Application>
  <PresentationFormat>On-screen Show (4:3)</PresentationFormat>
  <Paragraphs>154</Paragraphs>
  <Slides>19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Tema do Office</vt:lpstr>
      <vt:lpstr>PowerPoint Presentation</vt:lpstr>
      <vt:lpstr>PowerPoint Presentation</vt:lpstr>
      <vt:lpstr>PowerPoint Presentation</vt:lpstr>
      <vt:lpstr>PowerPoint Presentation</vt:lpstr>
      <vt:lpstr>Comércio tem  maior participação entre as MPE </vt:lpstr>
      <vt:lpstr>PowerPoint Presentation</vt:lpstr>
      <vt:lpstr>Comércio tem maior participação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Brasil de Resultados</dc:title>
  <dc:creator>imprensa.presi</dc:creator>
  <cp:lastModifiedBy>Diego Soares</cp:lastModifiedBy>
  <cp:revision>99</cp:revision>
  <dcterms:created xsi:type="dcterms:W3CDTF">2012-08-27T14:45:38Z</dcterms:created>
  <dcterms:modified xsi:type="dcterms:W3CDTF">2012-08-29T19:35:04Z</dcterms:modified>
</cp:coreProperties>
</file>