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6" r:id="rId5"/>
    <p:sldId id="283" r:id="rId6"/>
    <p:sldId id="289" r:id="rId7"/>
    <p:sldId id="284" r:id="rId8"/>
    <p:sldId id="285" r:id="rId9"/>
    <p:sldId id="286" r:id="rId10"/>
    <p:sldId id="287" r:id="rId11"/>
    <p:sldId id="290" r:id="rId12"/>
    <p:sldId id="291" r:id="rId13"/>
    <p:sldId id="292" r:id="rId14"/>
    <p:sldId id="293" r:id="rId15"/>
    <p:sldId id="294" r:id="rId16"/>
    <p:sldId id="295" r:id="rId17"/>
    <p:sldId id="280" r:id="rId18"/>
    <p:sldId id="282" r:id="rId19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7"/>
    <a:srgbClr val="DDDDDD"/>
    <a:srgbClr val="009900"/>
    <a:srgbClr val="FF0000"/>
    <a:srgbClr val="2B5B44"/>
    <a:srgbClr val="000066"/>
    <a:srgbClr val="FF0066"/>
    <a:srgbClr val="104428"/>
    <a:srgbClr val="377557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66" d="100"/>
          <a:sy n="66" d="100"/>
        </p:scale>
        <p:origin x="-2496" y="-584"/>
      </p:cViewPr>
      <p:guideLst>
        <p:guide orient="horz" pos="4110"/>
        <p:guide pos="159"/>
        <p:guide pos="56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165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165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165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3152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435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435" y="290671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2338" y="1600202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06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06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ide_fundo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41" y="-15312"/>
            <a:ext cx="9151642" cy="68886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3.bp.blogspot.com/-GSKfAZx6AjU/TgoHTqI1S9I/AAAAAAAADjA/4dWPBJMGQUk/s1600/2.jpg" TargetMode="External"/><Relationship Id="rId3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5652120" y="2482446"/>
            <a:ext cx="2983597" cy="3538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CaixaDeTexto 4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S1E3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323528" y="980728"/>
            <a:ext cx="7178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Encontro 3</a:t>
            </a:r>
            <a:r>
              <a:rPr lang="pt-BR" sz="3600" b="1" dirty="0" smtClean="0">
                <a:solidFill>
                  <a:srgbClr val="005297"/>
                </a:solidFill>
                <a:latin typeface="Arial"/>
                <a:cs typeface="Arial"/>
              </a:rPr>
              <a:t>	</a:t>
            </a:r>
            <a:endParaRPr lang="pt-BR" sz="36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34747" t="32110" r="49203" b="49187"/>
          <a:stretch>
            <a:fillRect/>
          </a:stretch>
        </p:blipFill>
        <p:spPr bwMode="auto">
          <a:xfrm flipH="1">
            <a:off x="3286911" y="4077072"/>
            <a:ext cx="2281134" cy="1808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aixaDeTexto 6"/>
          <p:cNvSpPr txBox="1"/>
          <p:nvPr/>
        </p:nvSpPr>
        <p:spPr>
          <a:xfrm>
            <a:off x="323528" y="1988839"/>
            <a:ext cx="58492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SELEÇÃO, DESEMPENHO E RETENÇÃO DE TALENTOS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blogcolherdecha.files.wordpress.com/2011/04/treinamento.jpg"/>
          <p:cNvPicPr>
            <a:picLocks noChangeAspect="1" noChangeArrowheads="1"/>
          </p:cNvPicPr>
          <p:nvPr/>
        </p:nvPicPr>
        <p:blipFill>
          <a:blip r:embed="rId2" cstate="print">
            <a:lum bright="17000"/>
          </a:blip>
          <a:srcRect/>
          <a:stretch>
            <a:fillRect/>
          </a:stretch>
        </p:blipFill>
        <p:spPr bwMode="auto">
          <a:xfrm>
            <a:off x="1647367" y="1257327"/>
            <a:ext cx="5583390" cy="3240360"/>
          </a:xfrm>
          <a:prstGeom prst="rect">
            <a:avLst/>
          </a:prstGeom>
          <a:noFill/>
        </p:spPr>
      </p:pic>
      <p:sp>
        <p:nvSpPr>
          <p:cNvPr id="2" name="Retângulo 1"/>
          <p:cNvSpPr/>
          <p:nvPr/>
        </p:nvSpPr>
        <p:spPr>
          <a:xfrm>
            <a:off x="317989" y="557641"/>
            <a:ext cx="74319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 smtClean="0">
                <a:solidFill>
                  <a:srgbClr val="005297"/>
                </a:solidFill>
                <a:latin typeface="Arial"/>
                <a:cs typeface="Arial"/>
              </a:rPr>
              <a:t>Etapas do Plano de Capacitação</a:t>
            </a:r>
            <a:endParaRPr lang="pt-BR" sz="36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17989" y="4365104"/>
            <a:ext cx="71786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t-BR" sz="2400" dirty="0" smtClean="0">
                <a:latin typeface="Arial Rounded MT Bold" pitchFamily="34" charset="0"/>
              </a:rPr>
              <a:t>Realizar o Levantamento das Necessidades de Capacitação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400" dirty="0" smtClean="0">
                <a:latin typeface="Arial Rounded MT Bold" pitchFamily="34" charset="0"/>
              </a:rPr>
              <a:t>Programar as ações de capacitação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400" dirty="0" smtClean="0">
                <a:latin typeface="Arial Rounded MT Bold" pitchFamily="34" charset="0"/>
              </a:rPr>
              <a:t>Executar a capacitação planejada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400" dirty="0" smtClean="0">
                <a:latin typeface="Arial Rounded MT Bold" pitchFamily="34" charset="0"/>
              </a:rPr>
              <a:t>Avaliar os resultados obtidos. </a:t>
            </a:r>
            <a:endParaRPr lang="pt-BR" sz="2400" dirty="0">
              <a:latin typeface="Arial Rounded MT Bold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85051" y="6491152"/>
            <a:ext cx="997034" cy="366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S10E3</a:t>
            </a:r>
            <a:endParaRPr lang="pt-BR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rporto.com.br/wp-content/uploads/sucessao-e-reten%C3%A7a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4"/>
            <a:ext cx="3810932" cy="3241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tângulo 2"/>
          <p:cNvSpPr/>
          <p:nvPr/>
        </p:nvSpPr>
        <p:spPr>
          <a:xfrm>
            <a:off x="323528" y="764704"/>
            <a:ext cx="50871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000" b="1" dirty="0" smtClean="0">
                <a:solidFill>
                  <a:srgbClr val="005297"/>
                </a:solidFill>
                <a:latin typeface="Arial"/>
                <a:cs typeface="Arial"/>
              </a:rPr>
              <a:t>O que são talentos?</a:t>
            </a:r>
            <a:endParaRPr lang="pt-BR" sz="40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85051" y="6491152"/>
            <a:ext cx="997034" cy="366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S11E3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851920" y="1772816"/>
            <a:ext cx="4885466" cy="3785652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t-BR" sz="2400" dirty="0" smtClean="0">
                <a:latin typeface="Arial"/>
                <a:cs typeface="Arial"/>
              </a:rPr>
              <a:t>Pessoas </a:t>
            </a:r>
            <a:r>
              <a:rPr lang="pt-BR" sz="2400" dirty="0">
                <a:latin typeface="Arial"/>
                <a:cs typeface="Arial"/>
              </a:rPr>
              <a:t>que, além das competências inerentes ao seu papel, possuem capacidade de transformar conhecimentos, habilidades, experiências e atitudes em resultados que agreguem valor ao negócio e às pessoas. </a:t>
            </a:r>
            <a:r>
              <a:rPr lang="pt-BR" sz="2400" dirty="0" smtClean="0">
                <a:latin typeface="Arial"/>
                <a:cs typeface="Arial"/>
              </a:rPr>
              <a:t>São impulsionadas pelo prazer </a:t>
            </a:r>
            <a:r>
              <a:rPr lang="pt-BR" sz="2400" dirty="0">
                <a:latin typeface="Arial"/>
                <a:cs typeface="Arial"/>
              </a:rPr>
              <a:t>de </a:t>
            </a:r>
            <a:r>
              <a:rPr lang="pt-BR" sz="2400" dirty="0" smtClean="0">
                <a:latin typeface="Arial"/>
                <a:cs typeface="Arial"/>
              </a:rPr>
              <a:t>gostar daquilo </a:t>
            </a:r>
            <a:r>
              <a:rPr lang="pt-BR" sz="2400" dirty="0">
                <a:latin typeface="Arial"/>
                <a:cs typeface="Arial"/>
              </a:rPr>
              <a:t>que </a:t>
            </a:r>
            <a:r>
              <a:rPr lang="pt-BR" sz="2400" dirty="0" smtClean="0">
                <a:latin typeface="Arial"/>
                <a:cs typeface="Arial"/>
              </a:rPr>
              <a:t>fazem e  promovem </a:t>
            </a:r>
            <a:r>
              <a:rPr lang="pt-BR" sz="2400" dirty="0">
                <a:latin typeface="Arial"/>
                <a:cs typeface="Arial"/>
              </a:rPr>
              <a:t>a diferença</a:t>
            </a:r>
            <a:r>
              <a:rPr lang="pt-BR" sz="2400" dirty="0" smtClean="0">
                <a:latin typeface="Arial"/>
                <a:cs typeface="Arial"/>
              </a:rPr>
              <a:t>.</a:t>
            </a:r>
            <a:endParaRPr lang="en-US" sz="2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67544" y="692696"/>
            <a:ext cx="77919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 smtClean="0">
                <a:solidFill>
                  <a:srgbClr val="005297"/>
                </a:solidFill>
                <a:latin typeface="Arial"/>
                <a:cs typeface="Arial"/>
              </a:rPr>
              <a:t>Por que se deve reter os talentos?</a:t>
            </a:r>
            <a:endParaRPr lang="pt-BR" sz="36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lum bright="31000"/>
          </a:blip>
          <a:srcRect/>
          <a:stretch>
            <a:fillRect/>
          </a:stretch>
        </p:blipFill>
        <p:spPr bwMode="auto">
          <a:xfrm>
            <a:off x="6280602" y="1916832"/>
            <a:ext cx="2863398" cy="2034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67544" y="1988840"/>
            <a:ext cx="7710854" cy="4176464"/>
          </a:xfrm>
          <a:prstGeom prst="rect">
            <a:avLst/>
          </a:prstGeom>
        </p:spPr>
        <p:txBody>
          <a:bodyPr/>
          <a:lstStyle/>
          <a:p>
            <a:pPr marR="0" lvl="1" indent="-457200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D92C09"/>
              </a:buClr>
              <a:buSzTx/>
              <a:buFont typeface="Arial"/>
              <a:buChar char="•"/>
              <a:tabLst/>
              <a:defRPr/>
            </a:pPr>
            <a:r>
              <a:rPr kumimoji="0" lang="pt-B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rPr>
              <a:t>Perda de conhecimento, de capital intelectual, estratégias.</a:t>
            </a:r>
          </a:p>
          <a:p>
            <a:pPr marR="0" lvl="1" indent="-457200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D92C09"/>
              </a:buClr>
              <a:buSzTx/>
              <a:buFont typeface="Arial"/>
              <a:buChar char="•"/>
              <a:tabLst/>
              <a:defRPr/>
            </a:pPr>
            <a:r>
              <a:rPr kumimoji="0" lang="pt-B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rPr>
              <a:t>Quebra da produtividade.  </a:t>
            </a:r>
          </a:p>
          <a:p>
            <a:pPr marR="0" lvl="1" indent="-457200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D92C09"/>
              </a:buClr>
              <a:buSzTx/>
              <a:buFont typeface="Arial"/>
              <a:buChar char="•"/>
              <a:tabLst/>
              <a:defRPr/>
            </a:pPr>
            <a:r>
              <a:rPr kumimoji="0" lang="pt-B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rPr>
              <a:t>Desequilíbrio de suas operações.</a:t>
            </a:r>
          </a:p>
          <a:p>
            <a:pPr marR="0" lvl="1" indent="-457200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D92C09"/>
              </a:buClr>
              <a:buSzTx/>
              <a:buFont typeface="Arial"/>
              <a:buChar char="•"/>
              <a:tabLst/>
              <a:defRPr/>
            </a:pPr>
            <a:r>
              <a:rPr lang="pt-BR" sz="2400" kern="0" dirty="0" smtClean="0">
                <a:latin typeface="Arial"/>
                <a:cs typeface="Arial"/>
              </a:rPr>
              <a:t>Perda da referência para </a:t>
            </a:r>
            <a:r>
              <a:rPr kumimoji="0" lang="pt-B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rPr>
              <a:t>os clientes, </a:t>
            </a:r>
            <a:r>
              <a:rPr kumimoji="0" lang="pt-B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rPr>
              <a:t>criando </a:t>
            </a:r>
            <a:r>
              <a:rPr kumimoji="0" lang="pt-B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rPr>
              <a:t>vantagens para os concorrentes. </a:t>
            </a:r>
          </a:p>
          <a:p>
            <a:pPr lvl="1" indent="-457200">
              <a:spcBef>
                <a:spcPts val="1200"/>
              </a:spcBef>
              <a:buClr>
                <a:srgbClr val="D92C09"/>
              </a:buClr>
              <a:buFont typeface="Arial"/>
              <a:buChar char="•"/>
            </a:pPr>
            <a:r>
              <a:rPr kumimoji="0" lang="pt-B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rPr>
              <a:t>Risco à imagem da empresa.</a:t>
            </a:r>
            <a:r>
              <a:rPr lang="pt-BR" sz="2400" kern="0" dirty="0" smtClean="0">
                <a:latin typeface="Arial"/>
                <a:cs typeface="Arial"/>
              </a:rPr>
              <a:t> </a:t>
            </a:r>
          </a:p>
          <a:p>
            <a:pPr lvl="1" indent="-457200">
              <a:spcBef>
                <a:spcPts val="1200"/>
              </a:spcBef>
              <a:buClr>
                <a:srgbClr val="D92C09"/>
              </a:buClr>
              <a:buFont typeface="Arial"/>
              <a:buChar char="•"/>
            </a:pPr>
            <a:r>
              <a:rPr lang="pt-BR" sz="2400" kern="0" dirty="0" smtClean="0">
                <a:latin typeface="Arial"/>
                <a:cs typeface="Arial"/>
              </a:rPr>
              <a:t>Custos diretos com as demissões e com os processos de </a:t>
            </a:r>
            <a:r>
              <a:rPr lang="pt-BR" sz="2400" kern="0" dirty="0" smtClean="0">
                <a:latin typeface="Arial"/>
                <a:cs typeface="Arial"/>
              </a:rPr>
              <a:t>admissão</a:t>
            </a:r>
            <a:endParaRPr lang="pt-BR" sz="2400" kern="0" dirty="0" smtClean="0">
              <a:latin typeface="Arial"/>
              <a:cs typeface="Arial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85051" y="6491152"/>
            <a:ext cx="997034" cy="366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S12E3</a:t>
            </a:r>
            <a:endParaRPr lang="pt-BR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23528" y="620688"/>
            <a:ext cx="79527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 smtClean="0">
                <a:solidFill>
                  <a:srgbClr val="005297"/>
                </a:solidFill>
                <a:latin typeface="Arial Rounded MT Bold" pitchFamily="34" charset="0"/>
              </a:rPr>
              <a:t>O que fazer para reter os talentos?</a:t>
            </a:r>
            <a:endParaRPr lang="pt-BR" sz="3600" b="1" dirty="0">
              <a:solidFill>
                <a:srgbClr val="005297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85051" y="6491152"/>
            <a:ext cx="997034" cy="366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S13E3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7" name="CaixaDeTexto 3"/>
          <p:cNvSpPr txBox="1"/>
          <p:nvPr/>
        </p:nvSpPr>
        <p:spPr>
          <a:xfrm>
            <a:off x="323528" y="1772816"/>
            <a:ext cx="817567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pt-BR" sz="2000" dirty="0" smtClean="0">
                <a:solidFill>
                  <a:srgbClr val="FF0000"/>
                </a:solidFill>
              </a:rPr>
              <a:t>Pratique uma remuneração adequada ao mercado e seja flexível se precisar negociar.</a:t>
            </a:r>
            <a:endParaRPr lang="pt-BR" sz="2000" dirty="0" smtClean="0"/>
          </a:p>
          <a:p>
            <a:r>
              <a:rPr lang="pt-BR" sz="2000" dirty="0" smtClean="0"/>
              <a:t>Proporcione oportunidades de crescimento. Se não puder movê-lo para um cargo mais elevado, ofereça  mais autonomia de decisão, compartilhe sua gestão e os resultados da empresa.</a:t>
            </a:r>
          </a:p>
          <a:p>
            <a:endParaRPr lang="pt-BR" sz="2000" dirty="0" smtClean="0"/>
          </a:p>
          <a:p>
            <a:pPr lvl="1"/>
            <a:r>
              <a:rPr lang="pt-BR" sz="2000" dirty="0" smtClean="0">
                <a:solidFill>
                  <a:srgbClr val="FF0000"/>
                </a:solidFill>
              </a:rPr>
              <a:t>Monitore o clima organizacional. Promova o trabalho em equipe, solucione os conflitos com rapidez.</a:t>
            </a:r>
          </a:p>
          <a:p>
            <a:r>
              <a:rPr lang="pt-BR" sz="2000" dirty="0" smtClean="0"/>
              <a:t>Valorize o bom trabalho e as ideias transformadoras. Reconheça, elogie, divulgue, faça com que eles sintam-se prestigiados.</a:t>
            </a:r>
          </a:p>
          <a:p>
            <a:endParaRPr lang="pt-BR" sz="2000" dirty="0" smtClean="0"/>
          </a:p>
          <a:p>
            <a:pPr lvl="1"/>
            <a:r>
              <a:rPr lang="pt-BR" sz="2000" dirty="0" smtClean="0">
                <a:solidFill>
                  <a:srgbClr val="FF0000"/>
                </a:solidFill>
              </a:rPr>
              <a:t>Faça da sua empresa o melhor local para se trabalhar e torne-a socialmente responsável.</a:t>
            </a:r>
            <a:endParaRPr lang="pt-BR" sz="2000" dirty="0" smtClean="0"/>
          </a:p>
          <a:p>
            <a:r>
              <a:rPr lang="pt-BR" sz="2000" dirty="0" smtClean="0"/>
              <a:t>Capacite-se e torne-se um autêntico líder.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ixaDeTexto 19"/>
          <p:cNvSpPr txBox="1"/>
          <p:nvPr/>
        </p:nvSpPr>
        <p:spPr>
          <a:xfrm>
            <a:off x="185051" y="6491152"/>
            <a:ext cx="997034" cy="366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S14E3</a:t>
            </a:r>
            <a:endParaRPr lang="pt-BR" b="1" dirty="0">
              <a:solidFill>
                <a:srgbClr val="FFFFFF"/>
              </a:solidFill>
            </a:endParaRP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4247725" y="620688"/>
            <a:ext cx="3461765" cy="5614764"/>
            <a:chOff x="1983" y="4017"/>
            <a:chExt cx="7841" cy="10514"/>
          </a:xfrm>
        </p:grpSpPr>
        <p:grpSp>
          <p:nvGrpSpPr>
            <p:cNvPr id="21" name="Group 20"/>
            <p:cNvGrpSpPr>
              <a:grpSpLocks/>
            </p:cNvGrpSpPr>
            <p:nvPr/>
          </p:nvGrpSpPr>
          <p:grpSpPr bwMode="auto">
            <a:xfrm>
              <a:off x="2481" y="4017"/>
              <a:ext cx="7343" cy="3340"/>
              <a:chOff x="2178" y="4017"/>
              <a:chExt cx="7646" cy="3895"/>
            </a:xfrm>
          </p:grpSpPr>
          <p:sp>
            <p:nvSpPr>
              <p:cNvPr id="28" name="Rectangle 3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9" name="Rectangle 4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grpSp>
          <p:nvGrpSpPr>
            <p:cNvPr id="22" name="Group 5"/>
            <p:cNvGrpSpPr>
              <a:grpSpLocks/>
            </p:cNvGrpSpPr>
            <p:nvPr/>
          </p:nvGrpSpPr>
          <p:grpSpPr bwMode="auto">
            <a:xfrm>
              <a:off x="2213" y="7597"/>
              <a:ext cx="7343" cy="3340"/>
              <a:chOff x="2178" y="4017"/>
              <a:chExt cx="7646" cy="3895"/>
            </a:xfrm>
          </p:grpSpPr>
          <p:sp>
            <p:nvSpPr>
              <p:cNvPr id="26" name="Rectangle 6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7" name="Rectangle 7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grpSp>
          <p:nvGrpSpPr>
            <p:cNvPr id="23" name="Group 8"/>
            <p:cNvGrpSpPr>
              <a:grpSpLocks/>
            </p:cNvGrpSpPr>
            <p:nvPr/>
          </p:nvGrpSpPr>
          <p:grpSpPr bwMode="auto">
            <a:xfrm>
              <a:off x="1983" y="11191"/>
              <a:ext cx="7343" cy="3340"/>
              <a:chOff x="2178" y="4017"/>
              <a:chExt cx="7646" cy="3895"/>
            </a:xfrm>
          </p:grpSpPr>
          <p:sp>
            <p:nvSpPr>
              <p:cNvPr id="24" name="Rectangle 9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5" name="Rectangle 10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</p:grpSp>
      <p:sp>
        <p:nvSpPr>
          <p:cNvPr id="30" name="CaixaDeTexto 11"/>
          <p:cNvSpPr txBox="1"/>
          <p:nvPr/>
        </p:nvSpPr>
        <p:spPr>
          <a:xfrm rot="525198">
            <a:off x="4469053" y="654304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Alguns conflitos que posso solucionar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1" name="CaixaDeTexto 12"/>
          <p:cNvSpPr txBox="1"/>
          <p:nvPr/>
        </p:nvSpPr>
        <p:spPr>
          <a:xfrm rot="525198">
            <a:off x="6213549" y="869822"/>
            <a:ext cx="1510735" cy="1347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Ouvi  de  um colega  que  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2" name="CaixaDeTexto 13"/>
          <p:cNvSpPr txBox="1"/>
          <p:nvPr/>
        </p:nvSpPr>
        <p:spPr>
          <a:xfrm rot="525198">
            <a:off x="4370253" y="2596536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A atividade que fizemos  mostrou que .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3" name="CaixaDeTexto 14"/>
          <p:cNvSpPr txBox="1"/>
          <p:nvPr/>
        </p:nvSpPr>
        <p:spPr>
          <a:xfrm rot="525198">
            <a:off x="6053229" y="2670529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Posso ser assertivo em....................................................................................................... 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4" name="CaixaDeTexto 15"/>
          <p:cNvSpPr txBox="1"/>
          <p:nvPr/>
        </p:nvSpPr>
        <p:spPr>
          <a:xfrm>
            <a:off x="395536" y="3933056"/>
            <a:ext cx="30246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002060"/>
                </a:solidFill>
                <a:latin typeface="Arial Rounded MT Bold" pitchFamily="34" charset="0"/>
              </a:rPr>
              <a:t>Hora de refletir e anotar as pérolas do dia em seu Diário de Bordo</a:t>
            </a:r>
            <a:endParaRPr lang="pt-BR" sz="24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pic>
        <p:nvPicPr>
          <p:cNvPr id="35" name="Picture 2" descr="http://3.bp.blogspot.com/-GSKfAZx6AjU/TgoHTqI1S9I/AAAAAAAADjA/4dWPBJMGQUk/s320/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611560" y="1196752"/>
            <a:ext cx="3208897" cy="2248735"/>
          </a:xfrm>
          <a:prstGeom prst="rect">
            <a:avLst/>
          </a:prstGeom>
          <a:ln>
            <a:noFill/>
          </a:ln>
          <a:effectLst>
            <a:outerShdw blurRad="190500" dist="50800" dir="5400000" algn="ctr" rotWithShape="0">
              <a:srgbClr val="000000">
                <a:alpha val="50000"/>
              </a:srgbClr>
            </a:outerShdw>
            <a:softEdge rad="1270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185051" y="6491152"/>
            <a:ext cx="997034" cy="366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S15E3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5" name="CaixaDeTexto 1"/>
          <p:cNvSpPr txBox="1"/>
          <p:nvPr/>
        </p:nvSpPr>
        <p:spPr>
          <a:xfrm>
            <a:off x="683568" y="1124744"/>
            <a:ext cx="75284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Qual a sua avaliação deste encontro?</a:t>
            </a:r>
            <a:endParaRPr lang="pt-BR" sz="32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pic>
        <p:nvPicPr>
          <p:cNvPr id="7" name="Imagem 3" descr="banner_a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5857" y="2381176"/>
            <a:ext cx="7263844" cy="3280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79301" y="1124745"/>
            <a:ext cx="6065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 smtClean="0">
                <a:solidFill>
                  <a:srgbClr val="005297"/>
                </a:solidFill>
                <a:latin typeface="Arial"/>
                <a:cs typeface="Arial"/>
              </a:rPr>
              <a:t>Temas do encontro 3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S2E3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79301" y="2276872"/>
            <a:ext cx="86646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3200" dirty="0" smtClean="0">
                <a:solidFill>
                  <a:srgbClr val="005297"/>
                </a:solidFill>
                <a:latin typeface="Arial"/>
                <a:cs typeface="Arial"/>
              </a:rPr>
              <a:t> Seleção de pessoas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3200" dirty="0" smtClean="0">
                <a:solidFill>
                  <a:srgbClr val="005297"/>
                </a:solidFill>
                <a:latin typeface="Arial"/>
                <a:cs typeface="Arial"/>
              </a:rPr>
              <a:t> Gestão do desempenho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3200" dirty="0" smtClean="0">
                <a:solidFill>
                  <a:srgbClr val="005297"/>
                </a:solidFill>
                <a:latin typeface="Arial"/>
                <a:cs typeface="Arial"/>
              </a:rPr>
              <a:t> Planos de capacitação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3200" dirty="0" smtClean="0">
                <a:solidFill>
                  <a:srgbClr val="005297"/>
                </a:solidFill>
                <a:latin typeface="Arial"/>
                <a:cs typeface="Arial"/>
              </a:rPr>
              <a:t> Retenção de talentos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11560" y="836712"/>
            <a:ext cx="50605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000" b="1" dirty="0" smtClean="0">
                <a:solidFill>
                  <a:srgbClr val="005297"/>
                </a:solidFill>
                <a:latin typeface="Arial"/>
                <a:cs typeface="Arial"/>
              </a:rPr>
              <a:t>Seleção de pessoas</a:t>
            </a:r>
            <a:endParaRPr lang="pt-BR" sz="40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S3E3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2996952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>
                <a:solidFill>
                  <a:srgbClr val="005297"/>
                </a:solidFill>
                <a:latin typeface="Arial"/>
                <a:cs typeface="Arial"/>
              </a:rPr>
              <a:t>Conjunto de procedimentos e técnicas aplicadas aos candidatos com o objetivo de escolher os mais adequados ao perfil da vaga  existente, ou seja...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467544" y="764704"/>
            <a:ext cx="50605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000" b="1" dirty="0" smtClean="0">
                <a:solidFill>
                  <a:srgbClr val="005297"/>
                </a:solidFill>
                <a:latin typeface="Arial"/>
                <a:cs typeface="Arial"/>
              </a:rPr>
              <a:t>Seleção de pessoas</a:t>
            </a:r>
            <a:endParaRPr lang="pt-BR" sz="40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S4E3</a:t>
            </a:r>
            <a:endParaRPr lang="pt-BR" b="1" dirty="0">
              <a:solidFill>
                <a:schemeClr val="bg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81" y="1556792"/>
            <a:ext cx="4918700" cy="293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83568" y="4149080"/>
            <a:ext cx="7344816" cy="1728192"/>
          </a:xfrm>
          <a:prstGeom prst="rect">
            <a:avLst/>
          </a:prstGeom>
          <a:solidFill>
            <a:srgbClr val="005297"/>
          </a:solidFill>
          <a:effectLst>
            <a:glow rad="101600">
              <a:schemeClr val="accent1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 smtClean="0">
                <a:solidFill>
                  <a:srgbClr val="DDDDDD"/>
                </a:solidFill>
                <a:latin typeface="Arial"/>
                <a:cs typeface="Arial"/>
              </a:rPr>
              <a:t>	escolher a pessoa certa,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 smtClean="0">
                <a:solidFill>
                  <a:srgbClr val="DDDDDD"/>
                </a:solidFill>
                <a:latin typeface="Arial"/>
                <a:cs typeface="Arial"/>
              </a:rPr>
              <a:t>para o lugar certo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 smtClean="0">
                <a:solidFill>
                  <a:srgbClr val="DDDDDD"/>
                </a:solidFill>
                <a:latin typeface="Arial"/>
                <a:cs typeface="Arial"/>
              </a:rPr>
              <a:t>e no momento  certo.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467544" y="908720"/>
            <a:ext cx="72647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 smtClean="0">
                <a:solidFill>
                  <a:srgbClr val="005297"/>
                </a:solidFill>
                <a:latin typeface="Arial"/>
                <a:cs typeface="Arial"/>
              </a:rPr>
              <a:t>Etapas de um processo seletivo</a:t>
            </a:r>
            <a:endParaRPr lang="pt-BR" sz="36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pic>
        <p:nvPicPr>
          <p:cNvPr id="6146" name="Picture 2" descr="http://site.3euel.com.br/wp-content/uploads/2012/01/processo-seletivo-220x3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2335274" cy="4248472"/>
          </a:xfrm>
          <a:prstGeom prst="rect">
            <a:avLst/>
          </a:prstGeom>
          <a:noFill/>
        </p:spPr>
      </p:pic>
      <p:sp>
        <p:nvSpPr>
          <p:cNvPr id="14" name="CaixaDeTexto 1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S5E3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59832" y="2276872"/>
            <a:ext cx="554461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pt-BR" sz="2800" dirty="0" smtClean="0"/>
              <a:t>1ª</a:t>
            </a:r>
            <a:r>
              <a:rPr lang="pt-BR" sz="2800" dirty="0"/>
              <a:t>. Análise de currículos ou fichas </a:t>
            </a:r>
            <a:r>
              <a:rPr lang="pt-BR" sz="2800" dirty="0" smtClean="0"/>
              <a:t>de solicitação </a:t>
            </a:r>
            <a:r>
              <a:rPr lang="pt-BR" sz="2800" dirty="0"/>
              <a:t>de emprego.</a:t>
            </a:r>
          </a:p>
          <a:p>
            <a:pPr>
              <a:spcAft>
                <a:spcPts val="1200"/>
              </a:spcAft>
            </a:pPr>
            <a:r>
              <a:rPr lang="pt-BR" sz="2800" dirty="0" smtClean="0"/>
              <a:t>2ª</a:t>
            </a:r>
            <a:r>
              <a:rPr lang="pt-BR" sz="2800" dirty="0"/>
              <a:t>. Entrevista de triagem</a:t>
            </a:r>
          </a:p>
          <a:p>
            <a:pPr>
              <a:spcAft>
                <a:spcPts val="1200"/>
              </a:spcAft>
            </a:pPr>
            <a:r>
              <a:rPr lang="pt-BR" sz="2800" dirty="0" smtClean="0"/>
              <a:t>3ª</a:t>
            </a:r>
            <a:r>
              <a:rPr lang="pt-BR" sz="2800" dirty="0"/>
              <a:t>. Avaliações</a:t>
            </a:r>
          </a:p>
          <a:p>
            <a:pPr>
              <a:spcAft>
                <a:spcPts val="1200"/>
              </a:spcAft>
            </a:pPr>
            <a:r>
              <a:rPr lang="pt-BR" sz="2800" dirty="0" smtClean="0"/>
              <a:t>4ª</a:t>
            </a:r>
            <a:r>
              <a:rPr lang="pt-BR" sz="2800" dirty="0"/>
              <a:t>. Escolha dos Finalistas</a:t>
            </a:r>
          </a:p>
          <a:p>
            <a:pPr>
              <a:spcAft>
                <a:spcPts val="1200"/>
              </a:spcAft>
            </a:pPr>
            <a:r>
              <a:rPr lang="pt-BR" sz="2800" dirty="0" smtClean="0"/>
              <a:t>5ª</a:t>
            </a:r>
            <a:r>
              <a:rPr lang="pt-BR" sz="2800" dirty="0"/>
              <a:t>. Entrevista técnica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67544" y="908720"/>
            <a:ext cx="5999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000" b="1" dirty="0" smtClean="0">
                <a:solidFill>
                  <a:srgbClr val="005297"/>
                </a:solidFill>
                <a:latin typeface="Arial"/>
                <a:cs typeface="Arial"/>
              </a:rPr>
              <a:t>Gestão do desempenho</a:t>
            </a:r>
            <a:endParaRPr lang="pt-BR" sz="40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S6E3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2413338"/>
            <a:ext cx="7848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srgbClr val="005297"/>
                </a:solidFill>
                <a:latin typeface="Arial"/>
                <a:cs typeface="Arial"/>
              </a:rPr>
              <a:t>Processo permanente de avaliação e aconselhamento, caracterizado pela interação entre gerente e subordinado visando direcionar e adequar o desempenho de ambos e promover o crescimento pessoal, profissional e de toda a organização.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78400" y="694437"/>
            <a:ext cx="773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 smtClean="0">
                <a:solidFill>
                  <a:srgbClr val="005297"/>
                </a:solidFill>
                <a:latin typeface="Arial"/>
                <a:cs typeface="Arial"/>
              </a:rPr>
              <a:t>O ciclo da gestão do desempenho</a:t>
            </a:r>
            <a:endParaRPr lang="pt-BR" sz="36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4" name="Forma livre 3"/>
          <p:cNvSpPr/>
          <p:nvPr/>
        </p:nvSpPr>
        <p:spPr>
          <a:xfrm>
            <a:off x="583865" y="2008013"/>
            <a:ext cx="2156319" cy="1401607"/>
          </a:xfrm>
          <a:custGeom>
            <a:avLst/>
            <a:gdLst>
              <a:gd name="connsiteX0" fmla="*/ 0 w 2336012"/>
              <a:gd name="connsiteY0" fmla="*/ 140161 h 1401607"/>
              <a:gd name="connsiteX1" fmla="*/ 41052 w 2336012"/>
              <a:gd name="connsiteY1" fmla="*/ 41052 h 1401607"/>
              <a:gd name="connsiteX2" fmla="*/ 140161 w 2336012"/>
              <a:gd name="connsiteY2" fmla="*/ 0 h 1401607"/>
              <a:gd name="connsiteX3" fmla="*/ 2195851 w 2336012"/>
              <a:gd name="connsiteY3" fmla="*/ 0 h 1401607"/>
              <a:gd name="connsiteX4" fmla="*/ 2294960 w 2336012"/>
              <a:gd name="connsiteY4" fmla="*/ 41052 h 1401607"/>
              <a:gd name="connsiteX5" fmla="*/ 2336012 w 2336012"/>
              <a:gd name="connsiteY5" fmla="*/ 140161 h 1401607"/>
              <a:gd name="connsiteX6" fmla="*/ 2336012 w 2336012"/>
              <a:gd name="connsiteY6" fmla="*/ 1261446 h 1401607"/>
              <a:gd name="connsiteX7" fmla="*/ 2294960 w 2336012"/>
              <a:gd name="connsiteY7" fmla="*/ 1360555 h 1401607"/>
              <a:gd name="connsiteX8" fmla="*/ 2195851 w 2336012"/>
              <a:gd name="connsiteY8" fmla="*/ 1401607 h 1401607"/>
              <a:gd name="connsiteX9" fmla="*/ 140161 w 2336012"/>
              <a:gd name="connsiteY9" fmla="*/ 1401607 h 1401607"/>
              <a:gd name="connsiteX10" fmla="*/ 41052 w 2336012"/>
              <a:gd name="connsiteY10" fmla="*/ 1360555 h 1401607"/>
              <a:gd name="connsiteX11" fmla="*/ 0 w 2336012"/>
              <a:gd name="connsiteY11" fmla="*/ 1261446 h 1401607"/>
              <a:gd name="connsiteX12" fmla="*/ 0 w 2336012"/>
              <a:gd name="connsiteY12" fmla="*/ 140161 h 140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6012" h="1401607">
                <a:moveTo>
                  <a:pt x="0" y="140161"/>
                </a:moveTo>
                <a:cubicBezTo>
                  <a:pt x="0" y="102988"/>
                  <a:pt x="14767" y="67337"/>
                  <a:pt x="41052" y="41052"/>
                </a:cubicBezTo>
                <a:cubicBezTo>
                  <a:pt x="67337" y="14767"/>
                  <a:pt x="102988" y="0"/>
                  <a:pt x="140161" y="0"/>
                </a:cubicBezTo>
                <a:lnTo>
                  <a:pt x="2195851" y="0"/>
                </a:lnTo>
                <a:cubicBezTo>
                  <a:pt x="2233024" y="0"/>
                  <a:pt x="2268675" y="14767"/>
                  <a:pt x="2294960" y="41052"/>
                </a:cubicBezTo>
                <a:cubicBezTo>
                  <a:pt x="2321245" y="67337"/>
                  <a:pt x="2336012" y="102988"/>
                  <a:pt x="2336012" y="140161"/>
                </a:cubicBezTo>
                <a:lnTo>
                  <a:pt x="2336012" y="1261446"/>
                </a:lnTo>
                <a:cubicBezTo>
                  <a:pt x="2336012" y="1298619"/>
                  <a:pt x="2321245" y="1334270"/>
                  <a:pt x="2294960" y="1360555"/>
                </a:cubicBezTo>
                <a:cubicBezTo>
                  <a:pt x="2268675" y="1386840"/>
                  <a:pt x="2233024" y="1401607"/>
                  <a:pt x="2195851" y="1401607"/>
                </a:cubicBezTo>
                <a:lnTo>
                  <a:pt x="140161" y="1401607"/>
                </a:lnTo>
                <a:cubicBezTo>
                  <a:pt x="102988" y="1401607"/>
                  <a:pt x="67337" y="1386840"/>
                  <a:pt x="41052" y="1360555"/>
                </a:cubicBezTo>
                <a:cubicBezTo>
                  <a:pt x="14767" y="1334270"/>
                  <a:pt x="0" y="1298619"/>
                  <a:pt x="0" y="1261446"/>
                </a:cubicBezTo>
                <a:lnTo>
                  <a:pt x="0" y="140161"/>
                </a:lnTo>
                <a:close/>
              </a:path>
            </a:pathLst>
          </a:custGeom>
          <a:solidFill>
            <a:srgbClr val="FFFF0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7252" tIns="117252" rIns="117252" bIns="117252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pt-BR" dirty="0" smtClean="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1</a:t>
            </a: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Definição dos indicadores, forma de apuração e periodicidade</a:t>
            </a: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pt-BR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" name="Forma livre 4"/>
          <p:cNvSpPr/>
          <p:nvPr/>
        </p:nvSpPr>
        <p:spPr>
          <a:xfrm>
            <a:off x="2929940" y="2419152"/>
            <a:ext cx="457139" cy="579331"/>
          </a:xfrm>
          <a:custGeom>
            <a:avLst/>
            <a:gdLst>
              <a:gd name="connsiteX0" fmla="*/ 0 w 495234"/>
              <a:gd name="connsiteY0" fmla="*/ 115866 h 579331"/>
              <a:gd name="connsiteX1" fmla="*/ 247617 w 495234"/>
              <a:gd name="connsiteY1" fmla="*/ 115866 h 579331"/>
              <a:gd name="connsiteX2" fmla="*/ 247617 w 495234"/>
              <a:gd name="connsiteY2" fmla="*/ 0 h 579331"/>
              <a:gd name="connsiteX3" fmla="*/ 495234 w 495234"/>
              <a:gd name="connsiteY3" fmla="*/ 289666 h 579331"/>
              <a:gd name="connsiteX4" fmla="*/ 247617 w 495234"/>
              <a:gd name="connsiteY4" fmla="*/ 579331 h 579331"/>
              <a:gd name="connsiteX5" fmla="*/ 247617 w 495234"/>
              <a:gd name="connsiteY5" fmla="*/ 463465 h 579331"/>
              <a:gd name="connsiteX6" fmla="*/ 0 w 495234"/>
              <a:gd name="connsiteY6" fmla="*/ 463465 h 579331"/>
              <a:gd name="connsiteX7" fmla="*/ 0 w 495234"/>
              <a:gd name="connsiteY7" fmla="*/ 115866 h 579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234" h="579331">
                <a:moveTo>
                  <a:pt x="0" y="115866"/>
                </a:moveTo>
                <a:lnTo>
                  <a:pt x="247617" y="115866"/>
                </a:lnTo>
                <a:lnTo>
                  <a:pt x="247617" y="0"/>
                </a:lnTo>
                <a:lnTo>
                  <a:pt x="495234" y="289666"/>
                </a:lnTo>
                <a:lnTo>
                  <a:pt x="247617" y="579331"/>
                </a:lnTo>
                <a:lnTo>
                  <a:pt x="247617" y="463465"/>
                </a:lnTo>
                <a:lnTo>
                  <a:pt x="0" y="463465"/>
                </a:lnTo>
                <a:lnTo>
                  <a:pt x="0" y="115866"/>
                </a:lnTo>
                <a:close/>
              </a:path>
            </a:pathLst>
          </a:custGeom>
          <a:solidFill>
            <a:schemeClr val="accent6"/>
          </a:solidFill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115866" rIns="148570" bIns="115866" spcCol="1270" anchor="ctr"/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  <a:defRPr/>
            </a:pPr>
            <a:endParaRPr lang="pt-BR" sz="2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Forma livre 5"/>
          <p:cNvSpPr/>
          <p:nvPr/>
        </p:nvSpPr>
        <p:spPr>
          <a:xfrm>
            <a:off x="3472609" y="2008013"/>
            <a:ext cx="2156319" cy="1401607"/>
          </a:xfrm>
          <a:custGeom>
            <a:avLst/>
            <a:gdLst>
              <a:gd name="connsiteX0" fmla="*/ 0 w 2336012"/>
              <a:gd name="connsiteY0" fmla="*/ 140161 h 1401607"/>
              <a:gd name="connsiteX1" fmla="*/ 41052 w 2336012"/>
              <a:gd name="connsiteY1" fmla="*/ 41052 h 1401607"/>
              <a:gd name="connsiteX2" fmla="*/ 140161 w 2336012"/>
              <a:gd name="connsiteY2" fmla="*/ 0 h 1401607"/>
              <a:gd name="connsiteX3" fmla="*/ 2195851 w 2336012"/>
              <a:gd name="connsiteY3" fmla="*/ 0 h 1401607"/>
              <a:gd name="connsiteX4" fmla="*/ 2294960 w 2336012"/>
              <a:gd name="connsiteY4" fmla="*/ 41052 h 1401607"/>
              <a:gd name="connsiteX5" fmla="*/ 2336012 w 2336012"/>
              <a:gd name="connsiteY5" fmla="*/ 140161 h 1401607"/>
              <a:gd name="connsiteX6" fmla="*/ 2336012 w 2336012"/>
              <a:gd name="connsiteY6" fmla="*/ 1261446 h 1401607"/>
              <a:gd name="connsiteX7" fmla="*/ 2294960 w 2336012"/>
              <a:gd name="connsiteY7" fmla="*/ 1360555 h 1401607"/>
              <a:gd name="connsiteX8" fmla="*/ 2195851 w 2336012"/>
              <a:gd name="connsiteY8" fmla="*/ 1401607 h 1401607"/>
              <a:gd name="connsiteX9" fmla="*/ 140161 w 2336012"/>
              <a:gd name="connsiteY9" fmla="*/ 1401607 h 1401607"/>
              <a:gd name="connsiteX10" fmla="*/ 41052 w 2336012"/>
              <a:gd name="connsiteY10" fmla="*/ 1360555 h 1401607"/>
              <a:gd name="connsiteX11" fmla="*/ 0 w 2336012"/>
              <a:gd name="connsiteY11" fmla="*/ 1261446 h 1401607"/>
              <a:gd name="connsiteX12" fmla="*/ 0 w 2336012"/>
              <a:gd name="connsiteY12" fmla="*/ 140161 h 140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6012" h="1401607">
                <a:moveTo>
                  <a:pt x="0" y="140161"/>
                </a:moveTo>
                <a:cubicBezTo>
                  <a:pt x="0" y="102988"/>
                  <a:pt x="14767" y="67337"/>
                  <a:pt x="41052" y="41052"/>
                </a:cubicBezTo>
                <a:cubicBezTo>
                  <a:pt x="67337" y="14767"/>
                  <a:pt x="102988" y="0"/>
                  <a:pt x="140161" y="0"/>
                </a:cubicBezTo>
                <a:lnTo>
                  <a:pt x="2195851" y="0"/>
                </a:lnTo>
                <a:cubicBezTo>
                  <a:pt x="2233024" y="0"/>
                  <a:pt x="2268675" y="14767"/>
                  <a:pt x="2294960" y="41052"/>
                </a:cubicBezTo>
                <a:cubicBezTo>
                  <a:pt x="2321245" y="67337"/>
                  <a:pt x="2336012" y="102988"/>
                  <a:pt x="2336012" y="140161"/>
                </a:cubicBezTo>
                <a:lnTo>
                  <a:pt x="2336012" y="1261446"/>
                </a:lnTo>
                <a:cubicBezTo>
                  <a:pt x="2336012" y="1298619"/>
                  <a:pt x="2321245" y="1334270"/>
                  <a:pt x="2294960" y="1360555"/>
                </a:cubicBezTo>
                <a:cubicBezTo>
                  <a:pt x="2268675" y="1386840"/>
                  <a:pt x="2233024" y="1401607"/>
                  <a:pt x="2195851" y="1401607"/>
                </a:cubicBezTo>
                <a:lnTo>
                  <a:pt x="140161" y="1401607"/>
                </a:lnTo>
                <a:cubicBezTo>
                  <a:pt x="102988" y="1401607"/>
                  <a:pt x="67337" y="1386840"/>
                  <a:pt x="41052" y="1360555"/>
                </a:cubicBezTo>
                <a:cubicBezTo>
                  <a:pt x="14767" y="1334270"/>
                  <a:pt x="0" y="1298619"/>
                  <a:pt x="0" y="1261446"/>
                </a:cubicBezTo>
                <a:lnTo>
                  <a:pt x="0" y="140161"/>
                </a:lnTo>
                <a:close/>
              </a:path>
            </a:pathLst>
          </a:custGeom>
          <a:solidFill>
            <a:srgbClr val="FFCC66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7252" tIns="117252" rIns="117252" bIns="117252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2</a:t>
            </a: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Negociação de  metas com o funcionário.</a:t>
            </a:r>
            <a:endParaRPr lang="pt-BR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7" name="Forma livre 6"/>
          <p:cNvSpPr/>
          <p:nvPr/>
        </p:nvSpPr>
        <p:spPr>
          <a:xfrm>
            <a:off x="5818685" y="2419152"/>
            <a:ext cx="457139" cy="579331"/>
          </a:xfrm>
          <a:custGeom>
            <a:avLst/>
            <a:gdLst>
              <a:gd name="connsiteX0" fmla="*/ 0 w 495234"/>
              <a:gd name="connsiteY0" fmla="*/ 115866 h 579331"/>
              <a:gd name="connsiteX1" fmla="*/ 247617 w 495234"/>
              <a:gd name="connsiteY1" fmla="*/ 115866 h 579331"/>
              <a:gd name="connsiteX2" fmla="*/ 247617 w 495234"/>
              <a:gd name="connsiteY2" fmla="*/ 0 h 579331"/>
              <a:gd name="connsiteX3" fmla="*/ 495234 w 495234"/>
              <a:gd name="connsiteY3" fmla="*/ 289666 h 579331"/>
              <a:gd name="connsiteX4" fmla="*/ 247617 w 495234"/>
              <a:gd name="connsiteY4" fmla="*/ 579331 h 579331"/>
              <a:gd name="connsiteX5" fmla="*/ 247617 w 495234"/>
              <a:gd name="connsiteY5" fmla="*/ 463465 h 579331"/>
              <a:gd name="connsiteX6" fmla="*/ 0 w 495234"/>
              <a:gd name="connsiteY6" fmla="*/ 463465 h 579331"/>
              <a:gd name="connsiteX7" fmla="*/ 0 w 495234"/>
              <a:gd name="connsiteY7" fmla="*/ 115866 h 579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234" h="579331">
                <a:moveTo>
                  <a:pt x="0" y="115866"/>
                </a:moveTo>
                <a:lnTo>
                  <a:pt x="247617" y="115866"/>
                </a:lnTo>
                <a:lnTo>
                  <a:pt x="247617" y="0"/>
                </a:lnTo>
                <a:lnTo>
                  <a:pt x="495234" y="289666"/>
                </a:lnTo>
                <a:lnTo>
                  <a:pt x="247617" y="579331"/>
                </a:lnTo>
                <a:lnTo>
                  <a:pt x="247617" y="463465"/>
                </a:lnTo>
                <a:lnTo>
                  <a:pt x="0" y="463465"/>
                </a:lnTo>
                <a:lnTo>
                  <a:pt x="0" y="115866"/>
                </a:lnTo>
                <a:close/>
              </a:path>
            </a:pathLst>
          </a:custGeom>
          <a:solidFill>
            <a:schemeClr val="accent6"/>
          </a:solidFill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115866" rIns="148570" bIns="115866" spcCol="1270" anchor="ctr"/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  <a:defRPr/>
            </a:pPr>
            <a:endParaRPr lang="pt-BR" sz="2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Forma livre 7"/>
          <p:cNvSpPr/>
          <p:nvPr/>
        </p:nvSpPr>
        <p:spPr>
          <a:xfrm>
            <a:off x="6433130" y="1988840"/>
            <a:ext cx="2156319" cy="1401607"/>
          </a:xfrm>
          <a:custGeom>
            <a:avLst/>
            <a:gdLst>
              <a:gd name="connsiteX0" fmla="*/ 0 w 2336012"/>
              <a:gd name="connsiteY0" fmla="*/ 140161 h 1401607"/>
              <a:gd name="connsiteX1" fmla="*/ 41052 w 2336012"/>
              <a:gd name="connsiteY1" fmla="*/ 41052 h 1401607"/>
              <a:gd name="connsiteX2" fmla="*/ 140161 w 2336012"/>
              <a:gd name="connsiteY2" fmla="*/ 0 h 1401607"/>
              <a:gd name="connsiteX3" fmla="*/ 2195851 w 2336012"/>
              <a:gd name="connsiteY3" fmla="*/ 0 h 1401607"/>
              <a:gd name="connsiteX4" fmla="*/ 2294960 w 2336012"/>
              <a:gd name="connsiteY4" fmla="*/ 41052 h 1401607"/>
              <a:gd name="connsiteX5" fmla="*/ 2336012 w 2336012"/>
              <a:gd name="connsiteY5" fmla="*/ 140161 h 1401607"/>
              <a:gd name="connsiteX6" fmla="*/ 2336012 w 2336012"/>
              <a:gd name="connsiteY6" fmla="*/ 1261446 h 1401607"/>
              <a:gd name="connsiteX7" fmla="*/ 2294960 w 2336012"/>
              <a:gd name="connsiteY7" fmla="*/ 1360555 h 1401607"/>
              <a:gd name="connsiteX8" fmla="*/ 2195851 w 2336012"/>
              <a:gd name="connsiteY8" fmla="*/ 1401607 h 1401607"/>
              <a:gd name="connsiteX9" fmla="*/ 140161 w 2336012"/>
              <a:gd name="connsiteY9" fmla="*/ 1401607 h 1401607"/>
              <a:gd name="connsiteX10" fmla="*/ 41052 w 2336012"/>
              <a:gd name="connsiteY10" fmla="*/ 1360555 h 1401607"/>
              <a:gd name="connsiteX11" fmla="*/ 0 w 2336012"/>
              <a:gd name="connsiteY11" fmla="*/ 1261446 h 1401607"/>
              <a:gd name="connsiteX12" fmla="*/ 0 w 2336012"/>
              <a:gd name="connsiteY12" fmla="*/ 140161 h 140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6012" h="1401607">
                <a:moveTo>
                  <a:pt x="0" y="140161"/>
                </a:moveTo>
                <a:cubicBezTo>
                  <a:pt x="0" y="102988"/>
                  <a:pt x="14767" y="67337"/>
                  <a:pt x="41052" y="41052"/>
                </a:cubicBezTo>
                <a:cubicBezTo>
                  <a:pt x="67337" y="14767"/>
                  <a:pt x="102988" y="0"/>
                  <a:pt x="140161" y="0"/>
                </a:cubicBezTo>
                <a:lnTo>
                  <a:pt x="2195851" y="0"/>
                </a:lnTo>
                <a:cubicBezTo>
                  <a:pt x="2233024" y="0"/>
                  <a:pt x="2268675" y="14767"/>
                  <a:pt x="2294960" y="41052"/>
                </a:cubicBezTo>
                <a:cubicBezTo>
                  <a:pt x="2321245" y="67337"/>
                  <a:pt x="2336012" y="102988"/>
                  <a:pt x="2336012" y="140161"/>
                </a:cubicBezTo>
                <a:lnTo>
                  <a:pt x="2336012" y="1261446"/>
                </a:lnTo>
                <a:cubicBezTo>
                  <a:pt x="2336012" y="1298619"/>
                  <a:pt x="2321245" y="1334270"/>
                  <a:pt x="2294960" y="1360555"/>
                </a:cubicBezTo>
                <a:cubicBezTo>
                  <a:pt x="2268675" y="1386840"/>
                  <a:pt x="2233024" y="1401607"/>
                  <a:pt x="2195851" y="1401607"/>
                </a:cubicBezTo>
                <a:lnTo>
                  <a:pt x="140161" y="1401607"/>
                </a:lnTo>
                <a:cubicBezTo>
                  <a:pt x="102988" y="1401607"/>
                  <a:pt x="67337" y="1386840"/>
                  <a:pt x="41052" y="1360555"/>
                </a:cubicBezTo>
                <a:cubicBezTo>
                  <a:pt x="14767" y="1334270"/>
                  <a:pt x="0" y="1298619"/>
                  <a:pt x="0" y="1261446"/>
                </a:cubicBezTo>
                <a:lnTo>
                  <a:pt x="0" y="140161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7252" tIns="117252" rIns="117252" bIns="117252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b="1" dirty="0" smtClean="0">
                <a:solidFill>
                  <a:schemeClr val="accent6"/>
                </a:solidFill>
                <a:latin typeface="Arial"/>
                <a:cs typeface="Arial"/>
              </a:rPr>
              <a:t>3</a:t>
            </a: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Avaliação de Desempenho</a:t>
            </a: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pt-BR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Forma livre 8"/>
          <p:cNvSpPr/>
          <p:nvPr/>
        </p:nvSpPr>
        <p:spPr>
          <a:xfrm>
            <a:off x="7230764" y="3615190"/>
            <a:ext cx="534768" cy="495235"/>
          </a:xfrm>
          <a:custGeom>
            <a:avLst/>
            <a:gdLst>
              <a:gd name="connsiteX0" fmla="*/ 0 w 495234"/>
              <a:gd name="connsiteY0" fmla="*/ 115866 h 579331"/>
              <a:gd name="connsiteX1" fmla="*/ 247617 w 495234"/>
              <a:gd name="connsiteY1" fmla="*/ 115866 h 579331"/>
              <a:gd name="connsiteX2" fmla="*/ 247617 w 495234"/>
              <a:gd name="connsiteY2" fmla="*/ 0 h 579331"/>
              <a:gd name="connsiteX3" fmla="*/ 495234 w 495234"/>
              <a:gd name="connsiteY3" fmla="*/ 289666 h 579331"/>
              <a:gd name="connsiteX4" fmla="*/ 247617 w 495234"/>
              <a:gd name="connsiteY4" fmla="*/ 579331 h 579331"/>
              <a:gd name="connsiteX5" fmla="*/ 247617 w 495234"/>
              <a:gd name="connsiteY5" fmla="*/ 463465 h 579331"/>
              <a:gd name="connsiteX6" fmla="*/ 0 w 495234"/>
              <a:gd name="connsiteY6" fmla="*/ 463465 h 579331"/>
              <a:gd name="connsiteX7" fmla="*/ 0 w 495234"/>
              <a:gd name="connsiteY7" fmla="*/ 115866 h 579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234" h="579331">
                <a:moveTo>
                  <a:pt x="396187" y="1"/>
                </a:moveTo>
                <a:lnTo>
                  <a:pt x="396187" y="289666"/>
                </a:lnTo>
                <a:lnTo>
                  <a:pt x="495234" y="289666"/>
                </a:lnTo>
                <a:lnTo>
                  <a:pt x="247617" y="579330"/>
                </a:lnTo>
                <a:lnTo>
                  <a:pt x="0" y="289666"/>
                </a:lnTo>
                <a:lnTo>
                  <a:pt x="99047" y="289666"/>
                </a:lnTo>
                <a:lnTo>
                  <a:pt x="99047" y="1"/>
                </a:lnTo>
                <a:lnTo>
                  <a:pt x="396187" y="1"/>
                </a:lnTo>
                <a:close/>
              </a:path>
            </a:pathLst>
          </a:custGeom>
          <a:solidFill>
            <a:schemeClr val="accent6"/>
          </a:solidFill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5867" tIns="0" rIns="115866" bIns="148571" spcCol="1270" anchor="ctr"/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  <a:defRPr/>
            </a:pPr>
            <a:endParaRPr lang="pt-BR" sz="2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Forma livre 9"/>
          <p:cNvSpPr/>
          <p:nvPr/>
        </p:nvSpPr>
        <p:spPr>
          <a:xfrm>
            <a:off x="6419989" y="4344026"/>
            <a:ext cx="2156319" cy="1401607"/>
          </a:xfrm>
          <a:custGeom>
            <a:avLst/>
            <a:gdLst>
              <a:gd name="connsiteX0" fmla="*/ 0 w 2336012"/>
              <a:gd name="connsiteY0" fmla="*/ 140161 h 1401607"/>
              <a:gd name="connsiteX1" fmla="*/ 41052 w 2336012"/>
              <a:gd name="connsiteY1" fmla="*/ 41052 h 1401607"/>
              <a:gd name="connsiteX2" fmla="*/ 140161 w 2336012"/>
              <a:gd name="connsiteY2" fmla="*/ 0 h 1401607"/>
              <a:gd name="connsiteX3" fmla="*/ 2195851 w 2336012"/>
              <a:gd name="connsiteY3" fmla="*/ 0 h 1401607"/>
              <a:gd name="connsiteX4" fmla="*/ 2294960 w 2336012"/>
              <a:gd name="connsiteY4" fmla="*/ 41052 h 1401607"/>
              <a:gd name="connsiteX5" fmla="*/ 2336012 w 2336012"/>
              <a:gd name="connsiteY5" fmla="*/ 140161 h 1401607"/>
              <a:gd name="connsiteX6" fmla="*/ 2336012 w 2336012"/>
              <a:gd name="connsiteY6" fmla="*/ 1261446 h 1401607"/>
              <a:gd name="connsiteX7" fmla="*/ 2294960 w 2336012"/>
              <a:gd name="connsiteY7" fmla="*/ 1360555 h 1401607"/>
              <a:gd name="connsiteX8" fmla="*/ 2195851 w 2336012"/>
              <a:gd name="connsiteY8" fmla="*/ 1401607 h 1401607"/>
              <a:gd name="connsiteX9" fmla="*/ 140161 w 2336012"/>
              <a:gd name="connsiteY9" fmla="*/ 1401607 h 1401607"/>
              <a:gd name="connsiteX10" fmla="*/ 41052 w 2336012"/>
              <a:gd name="connsiteY10" fmla="*/ 1360555 h 1401607"/>
              <a:gd name="connsiteX11" fmla="*/ 0 w 2336012"/>
              <a:gd name="connsiteY11" fmla="*/ 1261446 h 1401607"/>
              <a:gd name="connsiteX12" fmla="*/ 0 w 2336012"/>
              <a:gd name="connsiteY12" fmla="*/ 140161 h 140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6012" h="1401607">
                <a:moveTo>
                  <a:pt x="0" y="140161"/>
                </a:moveTo>
                <a:cubicBezTo>
                  <a:pt x="0" y="102988"/>
                  <a:pt x="14767" y="67337"/>
                  <a:pt x="41052" y="41052"/>
                </a:cubicBezTo>
                <a:cubicBezTo>
                  <a:pt x="67337" y="14767"/>
                  <a:pt x="102988" y="0"/>
                  <a:pt x="140161" y="0"/>
                </a:cubicBezTo>
                <a:lnTo>
                  <a:pt x="2195851" y="0"/>
                </a:lnTo>
                <a:cubicBezTo>
                  <a:pt x="2233024" y="0"/>
                  <a:pt x="2268675" y="14767"/>
                  <a:pt x="2294960" y="41052"/>
                </a:cubicBezTo>
                <a:cubicBezTo>
                  <a:pt x="2321245" y="67337"/>
                  <a:pt x="2336012" y="102988"/>
                  <a:pt x="2336012" y="140161"/>
                </a:cubicBezTo>
                <a:lnTo>
                  <a:pt x="2336012" y="1261446"/>
                </a:lnTo>
                <a:cubicBezTo>
                  <a:pt x="2336012" y="1298619"/>
                  <a:pt x="2321245" y="1334270"/>
                  <a:pt x="2294960" y="1360555"/>
                </a:cubicBezTo>
                <a:cubicBezTo>
                  <a:pt x="2268675" y="1386840"/>
                  <a:pt x="2233024" y="1401607"/>
                  <a:pt x="2195851" y="1401607"/>
                </a:cubicBezTo>
                <a:lnTo>
                  <a:pt x="140161" y="1401607"/>
                </a:lnTo>
                <a:cubicBezTo>
                  <a:pt x="102988" y="1401607"/>
                  <a:pt x="67337" y="1386840"/>
                  <a:pt x="41052" y="1360555"/>
                </a:cubicBezTo>
                <a:cubicBezTo>
                  <a:pt x="14767" y="1334270"/>
                  <a:pt x="0" y="1298619"/>
                  <a:pt x="0" y="1261446"/>
                </a:cubicBezTo>
                <a:lnTo>
                  <a:pt x="0" y="14016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7252" tIns="117252" rIns="117252" bIns="117252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pt-BR" dirty="0" smtClean="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4</a:t>
            </a: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Análise dos resultados em conjunto</a:t>
            </a: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pt-BR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1" name="Forma livre 10"/>
          <p:cNvSpPr/>
          <p:nvPr/>
        </p:nvSpPr>
        <p:spPr>
          <a:xfrm>
            <a:off x="5844560" y="4755164"/>
            <a:ext cx="457139" cy="579331"/>
          </a:xfrm>
          <a:custGeom>
            <a:avLst/>
            <a:gdLst>
              <a:gd name="connsiteX0" fmla="*/ 0 w 495234"/>
              <a:gd name="connsiteY0" fmla="*/ 115866 h 579331"/>
              <a:gd name="connsiteX1" fmla="*/ 247617 w 495234"/>
              <a:gd name="connsiteY1" fmla="*/ 115866 h 579331"/>
              <a:gd name="connsiteX2" fmla="*/ 247617 w 495234"/>
              <a:gd name="connsiteY2" fmla="*/ 0 h 579331"/>
              <a:gd name="connsiteX3" fmla="*/ 495234 w 495234"/>
              <a:gd name="connsiteY3" fmla="*/ 289666 h 579331"/>
              <a:gd name="connsiteX4" fmla="*/ 247617 w 495234"/>
              <a:gd name="connsiteY4" fmla="*/ 579331 h 579331"/>
              <a:gd name="connsiteX5" fmla="*/ 247617 w 495234"/>
              <a:gd name="connsiteY5" fmla="*/ 463465 h 579331"/>
              <a:gd name="connsiteX6" fmla="*/ 0 w 495234"/>
              <a:gd name="connsiteY6" fmla="*/ 463465 h 579331"/>
              <a:gd name="connsiteX7" fmla="*/ 0 w 495234"/>
              <a:gd name="connsiteY7" fmla="*/ 115866 h 579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234" h="579331">
                <a:moveTo>
                  <a:pt x="495234" y="463465"/>
                </a:moveTo>
                <a:lnTo>
                  <a:pt x="247617" y="463465"/>
                </a:lnTo>
                <a:lnTo>
                  <a:pt x="247617" y="579331"/>
                </a:lnTo>
                <a:lnTo>
                  <a:pt x="0" y="289665"/>
                </a:lnTo>
                <a:lnTo>
                  <a:pt x="247617" y="0"/>
                </a:lnTo>
                <a:lnTo>
                  <a:pt x="247617" y="115866"/>
                </a:lnTo>
                <a:lnTo>
                  <a:pt x="495234" y="115866"/>
                </a:lnTo>
                <a:lnTo>
                  <a:pt x="495234" y="463465"/>
                </a:lnTo>
                <a:close/>
              </a:path>
            </a:pathLst>
          </a:custGeom>
          <a:solidFill>
            <a:schemeClr val="accent6"/>
          </a:solidFill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8570" tIns="115866" rIns="0" bIns="115866" spcCol="1270" anchor="ctr"/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  <a:defRPr/>
            </a:pPr>
            <a:endParaRPr lang="pt-BR" sz="2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orma livre 11"/>
          <p:cNvSpPr/>
          <p:nvPr/>
        </p:nvSpPr>
        <p:spPr>
          <a:xfrm>
            <a:off x="3508497" y="4365104"/>
            <a:ext cx="2156319" cy="1401607"/>
          </a:xfrm>
          <a:custGeom>
            <a:avLst/>
            <a:gdLst>
              <a:gd name="connsiteX0" fmla="*/ 0 w 2336012"/>
              <a:gd name="connsiteY0" fmla="*/ 140161 h 1401607"/>
              <a:gd name="connsiteX1" fmla="*/ 41052 w 2336012"/>
              <a:gd name="connsiteY1" fmla="*/ 41052 h 1401607"/>
              <a:gd name="connsiteX2" fmla="*/ 140161 w 2336012"/>
              <a:gd name="connsiteY2" fmla="*/ 0 h 1401607"/>
              <a:gd name="connsiteX3" fmla="*/ 2195851 w 2336012"/>
              <a:gd name="connsiteY3" fmla="*/ 0 h 1401607"/>
              <a:gd name="connsiteX4" fmla="*/ 2294960 w 2336012"/>
              <a:gd name="connsiteY4" fmla="*/ 41052 h 1401607"/>
              <a:gd name="connsiteX5" fmla="*/ 2336012 w 2336012"/>
              <a:gd name="connsiteY5" fmla="*/ 140161 h 1401607"/>
              <a:gd name="connsiteX6" fmla="*/ 2336012 w 2336012"/>
              <a:gd name="connsiteY6" fmla="*/ 1261446 h 1401607"/>
              <a:gd name="connsiteX7" fmla="*/ 2294960 w 2336012"/>
              <a:gd name="connsiteY7" fmla="*/ 1360555 h 1401607"/>
              <a:gd name="connsiteX8" fmla="*/ 2195851 w 2336012"/>
              <a:gd name="connsiteY8" fmla="*/ 1401607 h 1401607"/>
              <a:gd name="connsiteX9" fmla="*/ 140161 w 2336012"/>
              <a:gd name="connsiteY9" fmla="*/ 1401607 h 1401607"/>
              <a:gd name="connsiteX10" fmla="*/ 41052 w 2336012"/>
              <a:gd name="connsiteY10" fmla="*/ 1360555 h 1401607"/>
              <a:gd name="connsiteX11" fmla="*/ 0 w 2336012"/>
              <a:gd name="connsiteY11" fmla="*/ 1261446 h 1401607"/>
              <a:gd name="connsiteX12" fmla="*/ 0 w 2336012"/>
              <a:gd name="connsiteY12" fmla="*/ 140161 h 140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6012" h="1401607">
                <a:moveTo>
                  <a:pt x="0" y="140161"/>
                </a:moveTo>
                <a:cubicBezTo>
                  <a:pt x="0" y="102988"/>
                  <a:pt x="14767" y="67337"/>
                  <a:pt x="41052" y="41052"/>
                </a:cubicBezTo>
                <a:cubicBezTo>
                  <a:pt x="67337" y="14767"/>
                  <a:pt x="102988" y="0"/>
                  <a:pt x="140161" y="0"/>
                </a:cubicBezTo>
                <a:lnTo>
                  <a:pt x="2195851" y="0"/>
                </a:lnTo>
                <a:cubicBezTo>
                  <a:pt x="2233024" y="0"/>
                  <a:pt x="2268675" y="14767"/>
                  <a:pt x="2294960" y="41052"/>
                </a:cubicBezTo>
                <a:cubicBezTo>
                  <a:pt x="2321245" y="67337"/>
                  <a:pt x="2336012" y="102988"/>
                  <a:pt x="2336012" y="140161"/>
                </a:cubicBezTo>
                <a:lnTo>
                  <a:pt x="2336012" y="1261446"/>
                </a:lnTo>
                <a:cubicBezTo>
                  <a:pt x="2336012" y="1298619"/>
                  <a:pt x="2321245" y="1334270"/>
                  <a:pt x="2294960" y="1360555"/>
                </a:cubicBezTo>
                <a:cubicBezTo>
                  <a:pt x="2268675" y="1386840"/>
                  <a:pt x="2233024" y="1401607"/>
                  <a:pt x="2195851" y="1401607"/>
                </a:cubicBezTo>
                <a:lnTo>
                  <a:pt x="140161" y="1401607"/>
                </a:lnTo>
                <a:cubicBezTo>
                  <a:pt x="102988" y="1401607"/>
                  <a:pt x="67337" y="1386840"/>
                  <a:pt x="41052" y="1360555"/>
                </a:cubicBezTo>
                <a:cubicBezTo>
                  <a:pt x="14767" y="1334270"/>
                  <a:pt x="0" y="1298619"/>
                  <a:pt x="0" y="1261446"/>
                </a:cubicBezTo>
                <a:lnTo>
                  <a:pt x="0" y="140161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7252" tIns="117252" rIns="117252" bIns="117252" spcCol="1270" anchor="t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5</a:t>
            </a: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Feedback</a:t>
            </a: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pt-BR" dirty="0" smtClean="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pt-BR" dirty="0" smtClean="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Forma livre 12"/>
          <p:cNvSpPr/>
          <p:nvPr/>
        </p:nvSpPr>
        <p:spPr>
          <a:xfrm rot="21600000">
            <a:off x="2955816" y="4755162"/>
            <a:ext cx="457140" cy="579332"/>
          </a:xfrm>
          <a:custGeom>
            <a:avLst/>
            <a:gdLst>
              <a:gd name="connsiteX0" fmla="*/ 0 w 495234"/>
              <a:gd name="connsiteY0" fmla="*/ 115866 h 579331"/>
              <a:gd name="connsiteX1" fmla="*/ 247617 w 495234"/>
              <a:gd name="connsiteY1" fmla="*/ 115866 h 579331"/>
              <a:gd name="connsiteX2" fmla="*/ 247617 w 495234"/>
              <a:gd name="connsiteY2" fmla="*/ 0 h 579331"/>
              <a:gd name="connsiteX3" fmla="*/ 495234 w 495234"/>
              <a:gd name="connsiteY3" fmla="*/ 289666 h 579331"/>
              <a:gd name="connsiteX4" fmla="*/ 247617 w 495234"/>
              <a:gd name="connsiteY4" fmla="*/ 579331 h 579331"/>
              <a:gd name="connsiteX5" fmla="*/ 247617 w 495234"/>
              <a:gd name="connsiteY5" fmla="*/ 463465 h 579331"/>
              <a:gd name="connsiteX6" fmla="*/ 0 w 495234"/>
              <a:gd name="connsiteY6" fmla="*/ 463465 h 579331"/>
              <a:gd name="connsiteX7" fmla="*/ 0 w 495234"/>
              <a:gd name="connsiteY7" fmla="*/ 115866 h 579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234" h="579331">
                <a:moveTo>
                  <a:pt x="495234" y="463465"/>
                </a:moveTo>
                <a:lnTo>
                  <a:pt x="247617" y="463465"/>
                </a:lnTo>
                <a:lnTo>
                  <a:pt x="247617" y="579331"/>
                </a:lnTo>
                <a:lnTo>
                  <a:pt x="0" y="289665"/>
                </a:lnTo>
                <a:lnTo>
                  <a:pt x="247617" y="0"/>
                </a:lnTo>
                <a:lnTo>
                  <a:pt x="247617" y="115866"/>
                </a:lnTo>
                <a:lnTo>
                  <a:pt x="495234" y="115866"/>
                </a:lnTo>
                <a:lnTo>
                  <a:pt x="495234" y="463465"/>
                </a:lnTo>
                <a:close/>
              </a:path>
            </a:pathLst>
          </a:custGeom>
          <a:solidFill>
            <a:schemeClr val="accent6"/>
          </a:solidFill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8570" tIns="115867" rIns="1" bIns="115865" spcCol="1270" anchor="ctr"/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  <a:defRPr/>
            </a:pPr>
            <a:endParaRPr lang="pt-BR" sz="2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Forma livre 13"/>
          <p:cNvSpPr/>
          <p:nvPr/>
        </p:nvSpPr>
        <p:spPr>
          <a:xfrm>
            <a:off x="583865" y="4344026"/>
            <a:ext cx="2156319" cy="1401607"/>
          </a:xfrm>
          <a:custGeom>
            <a:avLst/>
            <a:gdLst>
              <a:gd name="connsiteX0" fmla="*/ 0 w 2336012"/>
              <a:gd name="connsiteY0" fmla="*/ 140161 h 1401607"/>
              <a:gd name="connsiteX1" fmla="*/ 41052 w 2336012"/>
              <a:gd name="connsiteY1" fmla="*/ 41052 h 1401607"/>
              <a:gd name="connsiteX2" fmla="*/ 140161 w 2336012"/>
              <a:gd name="connsiteY2" fmla="*/ 0 h 1401607"/>
              <a:gd name="connsiteX3" fmla="*/ 2195851 w 2336012"/>
              <a:gd name="connsiteY3" fmla="*/ 0 h 1401607"/>
              <a:gd name="connsiteX4" fmla="*/ 2294960 w 2336012"/>
              <a:gd name="connsiteY4" fmla="*/ 41052 h 1401607"/>
              <a:gd name="connsiteX5" fmla="*/ 2336012 w 2336012"/>
              <a:gd name="connsiteY5" fmla="*/ 140161 h 1401607"/>
              <a:gd name="connsiteX6" fmla="*/ 2336012 w 2336012"/>
              <a:gd name="connsiteY6" fmla="*/ 1261446 h 1401607"/>
              <a:gd name="connsiteX7" fmla="*/ 2294960 w 2336012"/>
              <a:gd name="connsiteY7" fmla="*/ 1360555 h 1401607"/>
              <a:gd name="connsiteX8" fmla="*/ 2195851 w 2336012"/>
              <a:gd name="connsiteY8" fmla="*/ 1401607 h 1401607"/>
              <a:gd name="connsiteX9" fmla="*/ 140161 w 2336012"/>
              <a:gd name="connsiteY9" fmla="*/ 1401607 h 1401607"/>
              <a:gd name="connsiteX10" fmla="*/ 41052 w 2336012"/>
              <a:gd name="connsiteY10" fmla="*/ 1360555 h 1401607"/>
              <a:gd name="connsiteX11" fmla="*/ 0 w 2336012"/>
              <a:gd name="connsiteY11" fmla="*/ 1261446 h 1401607"/>
              <a:gd name="connsiteX12" fmla="*/ 0 w 2336012"/>
              <a:gd name="connsiteY12" fmla="*/ 140161 h 140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6012" h="1401607">
                <a:moveTo>
                  <a:pt x="0" y="140161"/>
                </a:moveTo>
                <a:cubicBezTo>
                  <a:pt x="0" y="102988"/>
                  <a:pt x="14767" y="67337"/>
                  <a:pt x="41052" y="41052"/>
                </a:cubicBezTo>
                <a:cubicBezTo>
                  <a:pt x="67337" y="14767"/>
                  <a:pt x="102988" y="0"/>
                  <a:pt x="140161" y="0"/>
                </a:cubicBezTo>
                <a:lnTo>
                  <a:pt x="2195851" y="0"/>
                </a:lnTo>
                <a:cubicBezTo>
                  <a:pt x="2233024" y="0"/>
                  <a:pt x="2268675" y="14767"/>
                  <a:pt x="2294960" y="41052"/>
                </a:cubicBezTo>
                <a:cubicBezTo>
                  <a:pt x="2321245" y="67337"/>
                  <a:pt x="2336012" y="102988"/>
                  <a:pt x="2336012" y="140161"/>
                </a:cubicBezTo>
                <a:lnTo>
                  <a:pt x="2336012" y="1261446"/>
                </a:lnTo>
                <a:cubicBezTo>
                  <a:pt x="2336012" y="1298619"/>
                  <a:pt x="2321245" y="1334270"/>
                  <a:pt x="2294960" y="1360555"/>
                </a:cubicBezTo>
                <a:cubicBezTo>
                  <a:pt x="2268675" y="1386840"/>
                  <a:pt x="2233024" y="1401607"/>
                  <a:pt x="2195851" y="1401607"/>
                </a:cubicBezTo>
                <a:lnTo>
                  <a:pt x="140161" y="1401607"/>
                </a:lnTo>
                <a:cubicBezTo>
                  <a:pt x="102988" y="1401607"/>
                  <a:pt x="67337" y="1386840"/>
                  <a:pt x="41052" y="1360555"/>
                </a:cubicBezTo>
                <a:cubicBezTo>
                  <a:pt x="14767" y="1334270"/>
                  <a:pt x="0" y="1298619"/>
                  <a:pt x="0" y="1261446"/>
                </a:cubicBezTo>
                <a:lnTo>
                  <a:pt x="0" y="140161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7252" tIns="117252" rIns="117252" bIns="117252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6</a:t>
            </a: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Elaboração planos de ação </a:t>
            </a:r>
          </a:p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pt-BR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5" name="Forma livre 14"/>
          <p:cNvSpPr/>
          <p:nvPr/>
        </p:nvSpPr>
        <p:spPr>
          <a:xfrm rot="5400000">
            <a:off x="1362445" y="3667305"/>
            <a:ext cx="495235" cy="534768"/>
          </a:xfrm>
          <a:custGeom>
            <a:avLst/>
            <a:gdLst>
              <a:gd name="connsiteX0" fmla="*/ 0 w 495234"/>
              <a:gd name="connsiteY0" fmla="*/ 115866 h 579331"/>
              <a:gd name="connsiteX1" fmla="*/ 247617 w 495234"/>
              <a:gd name="connsiteY1" fmla="*/ 115866 h 579331"/>
              <a:gd name="connsiteX2" fmla="*/ 247617 w 495234"/>
              <a:gd name="connsiteY2" fmla="*/ 0 h 579331"/>
              <a:gd name="connsiteX3" fmla="*/ 495234 w 495234"/>
              <a:gd name="connsiteY3" fmla="*/ 289666 h 579331"/>
              <a:gd name="connsiteX4" fmla="*/ 247617 w 495234"/>
              <a:gd name="connsiteY4" fmla="*/ 579331 h 579331"/>
              <a:gd name="connsiteX5" fmla="*/ 247617 w 495234"/>
              <a:gd name="connsiteY5" fmla="*/ 463465 h 579331"/>
              <a:gd name="connsiteX6" fmla="*/ 0 w 495234"/>
              <a:gd name="connsiteY6" fmla="*/ 463465 h 579331"/>
              <a:gd name="connsiteX7" fmla="*/ 0 w 495234"/>
              <a:gd name="connsiteY7" fmla="*/ 115866 h 579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234" h="579331">
                <a:moveTo>
                  <a:pt x="495234" y="463465"/>
                </a:moveTo>
                <a:lnTo>
                  <a:pt x="247617" y="463465"/>
                </a:lnTo>
                <a:lnTo>
                  <a:pt x="247617" y="579331"/>
                </a:lnTo>
                <a:lnTo>
                  <a:pt x="0" y="289665"/>
                </a:lnTo>
                <a:lnTo>
                  <a:pt x="247617" y="0"/>
                </a:lnTo>
                <a:lnTo>
                  <a:pt x="247617" y="115866"/>
                </a:lnTo>
                <a:lnTo>
                  <a:pt x="495234" y="115866"/>
                </a:lnTo>
                <a:lnTo>
                  <a:pt x="495234" y="463465"/>
                </a:lnTo>
                <a:close/>
              </a:path>
            </a:pathLst>
          </a:custGeom>
          <a:solidFill>
            <a:schemeClr val="accent6"/>
          </a:solidFill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8570" tIns="115867" rIns="1" bIns="115865" spcCol="1270" anchor="ctr"/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  <a:defRPr/>
            </a:pPr>
            <a:endParaRPr lang="pt-BR" sz="2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S7E3</a:t>
            </a:r>
            <a:endParaRPr lang="pt-B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323528" y="692696"/>
            <a:ext cx="8617588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400" b="1" dirty="0" smtClean="0">
                <a:solidFill>
                  <a:srgbClr val="005297"/>
                </a:solidFill>
                <a:latin typeface="Arial"/>
                <a:cs typeface="Arial"/>
              </a:rPr>
              <a:t>Feedbacks da avaliação do desempenho</a:t>
            </a:r>
            <a:endParaRPr lang="pt-BR" sz="34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S8E3</a:t>
            </a:r>
            <a:endParaRPr lang="pt-BR" b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123728" y="1412776"/>
            <a:ext cx="4624974" cy="4969634"/>
            <a:chOff x="1934106" y="1012853"/>
            <a:chExt cx="4833236" cy="5193416"/>
          </a:xfrm>
        </p:grpSpPr>
        <p:sp>
          <p:nvSpPr>
            <p:cNvPr id="23" name="Corda 22"/>
            <p:cNvSpPr/>
            <p:nvPr/>
          </p:nvSpPr>
          <p:spPr>
            <a:xfrm rot="6631446">
              <a:off x="1758436" y="1197363"/>
              <a:ext cx="5184576" cy="4833236"/>
            </a:xfrm>
            <a:prstGeom prst="chord">
              <a:avLst>
                <a:gd name="adj1" fmla="val 4193444"/>
                <a:gd name="adj2" fmla="val 14937329"/>
              </a:avLst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2" name="Corda 21"/>
            <p:cNvSpPr/>
            <p:nvPr/>
          </p:nvSpPr>
          <p:spPr>
            <a:xfrm rot="14968554" flipV="1">
              <a:off x="1758436" y="1188523"/>
              <a:ext cx="5184576" cy="4833236"/>
            </a:xfrm>
            <a:prstGeom prst="chord">
              <a:avLst>
                <a:gd name="adj1" fmla="val 4193444"/>
                <a:gd name="adj2" fmla="val 14937329"/>
              </a:avLst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4" name="Conector reto 3"/>
            <p:cNvCxnSpPr>
              <a:stCxn id="22" idx="0"/>
            </p:cNvCxnSpPr>
            <p:nvPr/>
          </p:nvCxnSpPr>
          <p:spPr>
            <a:xfrm flipV="1">
              <a:off x="1937012" y="3609020"/>
              <a:ext cx="4828462" cy="15054"/>
            </a:xfrm>
            <a:prstGeom prst="line">
              <a:avLst/>
            </a:prstGeom>
            <a:ln w="28575">
              <a:solidFill>
                <a:srgbClr val="00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60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20357" t="39000" r="56399" b="18672"/>
            <a:stretch>
              <a:fillRect/>
            </a:stretch>
          </p:blipFill>
          <p:spPr bwMode="auto">
            <a:xfrm>
              <a:off x="5236689" y="2132856"/>
              <a:ext cx="864096" cy="958392"/>
            </a:xfrm>
            <a:prstGeom prst="rect">
              <a:avLst/>
            </a:prstGeom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112500"/>
            </a:effectLst>
          </p:spPr>
        </p:pic>
        <p:pic>
          <p:nvPicPr>
            <p:cNvPr id="2560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20668" t="40156" r="56641" b="19485"/>
            <a:stretch>
              <a:fillRect/>
            </a:stretch>
          </p:blipFill>
          <p:spPr bwMode="auto">
            <a:xfrm>
              <a:off x="2777339" y="4077072"/>
              <a:ext cx="864096" cy="936104"/>
            </a:xfrm>
            <a:prstGeom prst="rect">
              <a:avLst/>
            </a:prstGeom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112500"/>
            </a:effectLst>
          </p:spPr>
        </p:pic>
        <p:sp>
          <p:nvSpPr>
            <p:cNvPr id="10" name="CaixaDeTexto 9"/>
            <p:cNvSpPr txBox="1"/>
            <p:nvPr/>
          </p:nvSpPr>
          <p:spPr>
            <a:xfrm>
              <a:off x="3508497" y="1484785"/>
              <a:ext cx="1595254" cy="1200329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12700"/>
            </a:effectLst>
          </p:spPr>
          <p:txBody>
            <a:bodyPr wrap="square" rtlCol="0">
              <a:spAutoFit/>
            </a:bodyPr>
            <a:lstStyle/>
            <a:p>
              <a:r>
                <a:rPr lang="pt-BR" b="1" dirty="0" smtClean="0">
                  <a:solidFill>
                    <a:schemeClr val="bg1"/>
                  </a:solidFill>
                </a:rPr>
                <a:t>Reconhecer</a:t>
              </a:r>
            </a:p>
            <a:p>
              <a:r>
                <a:rPr lang="pt-BR" b="1" dirty="0" smtClean="0">
                  <a:solidFill>
                    <a:schemeClr val="bg1"/>
                  </a:solidFill>
                </a:rPr>
                <a:t>Premiar</a:t>
              </a:r>
            </a:p>
            <a:p>
              <a:r>
                <a:rPr lang="pt-BR" b="1" dirty="0" smtClean="0">
                  <a:solidFill>
                    <a:schemeClr val="bg1"/>
                  </a:solidFill>
                </a:rPr>
                <a:t>Promover</a:t>
              </a:r>
            </a:p>
            <a:p>
              <a:r>
                <a:rPr lang="pt-BR" b="1" dirty="0" smtClean="0">
                  <a:solidFill>
                    <a:schemeClr val="bg1"/>
                  </a:solidFill>
                </a:rPr>
                <a:t>Reter</a:t>
              </a:r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3707904" y="4581128"/>
              <a:ext cx="1462316" cy="123110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pt-BR" b="1" dirty="0" smtClean="0">
                  <a:solidFill>
                    <a:schemeClr val="bg1"/>
                  </a:solidFill>
                </a:rPr>
                <a:t>Reorientar</a:t>
              </a:r>
            </a:p>
            <a:p>
              <a:r>
                <a:rPr lang="pt-BR" b="1" dirty="0" smtClean="0">
                  <a:solidFill>
                    <a:schemeClr val="bg1"/>
                  </a:solidFill>
                </a:rPr>
                <a:t>Capacitar</a:t>
              </a:r>
            </a:p>
            <a:p>
              <a:r>
                <a:rPr lang="pt-BR" b="1" dirty="0" smtClean="0">
                  <a:solidFill>
                    <a:schemeClr val="bg1"/>
                  </a:solidFill>
                </a:rPr>
                <a:t>Realocar</a:t>
              </a:r>
            </a:p>
            <a:p>
              <a:r>
                <a:rPr lang="pt-BR" b="1" dirty="0" smtClean="0">
                  <a:solidFill>
                    <a:schemeClr val="bg1"/>
                  </a:solidFill>
                </a:rPr>
                <a:t>Demitir</a:t>
              </a:r>
            </a:p>
          </p:txBody>
        </p:sp>
        <p:sp>
          <p:nvSpPr>
            <p:cNvPr id="12" name="CaixaDeTexto 11"/>
            <p:cNvSpPr txBox="1"/>
            <p:nvPr/>
          </p:nvSpPr>
          <p:spPr>
            <a:xfrm>
              <a:off x="3629075" y="3429000"/>
              <a:ext cx="1766554" cy="385963"/>
            </a:xfrm>
            <a:prstGeom prst="rect">
              <a:avLst/>
            </a:prstGeom>
            <a:solidFill>
              <a:schemeClr val="accent5">
                <a:lumMod val="90000"/>
                <a:alpha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pt-BR" b="1" dirty="0" smtClean="0"/>
                <a:t>Expectativa </a:t>
              </a:r>
              <a:endParaRPr lang="pt-BR" b="1" dirty="0"/>
            </a:p>
          </p:txBody>
        </p:sp>
        <p:sp>
          <p:nvSpPr>
            <p:cNvPr id="19" name="Seta dobrada 18"/>
            <p:cNvSpPr/>
            <p:nvPr/>
          </p:nvSpPr>
          <p:spPr>
            <a:xfrm rot="5400000" flipV="1">
              <a:off x="3137246" y="3617461"/>
              <a:ext cx="476624" cy="531751"/>
            </a:xfrm>
            <a:prstGeom prst="bentArrow">
              <a:avLst>
                <a:gd name="adj1" fmla="val 25000"/>
                <a:gd name="adj2" fmla="val 23797"/>
                <a:gd name="adj3" fmla="val 25000"/>
                <a:gd name="adj4" fmla="val 4375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21" name="Seta dobrada 20"/>
            <p:cNvSpPr/>
            <p:nvPr/>
          </p:nvSpPr>
          <p:spPr>
            <a:xfrm rot="5400000" flipH="1">
              <a:off x="5157591" y="3084377"/>
              <a:ext cx="476624" cy="531751"/>
            </a:xfrm>
            <a:prstGeom prst="bentArrow">
              <a:avLst>
                <a:gd name="adj1" fmla="val 25000"/>
                <a:gd name="adj2" fmla="val 23797"/>
                <a:gd name="adj3" fmla="val 25000"/>
                <a:gd name="adj4" fmla="val 43750"/>
              </a:avLst>
            </a:prstGeom>
            <a:solidFill>
              <a:srgbClr val="00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39552" y="908720"/>
            <a:ext cx="5083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 smtClean="0">
                <a:solidFill>
                  <a:srgbClr val="005297"/>
                </a:solidFill>
                <a:latin typeface="Arial"/>
                <a:cs typeface="Arial"/>
              </a:rPr>
              <a:t>Plano de Capacitação</a:t>
            </a:r>
            <a:endParaRPr lang="pt-BR" sz="36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85051" y="6491152"/>
            <a:ext cx="997034" cy="366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S9E3</a:t>
            </a:r>
            <a:endParaRPr lang="pt-BR" b="1" dirty="0">
              <a:solidFill>
                <a:schemeClr val="bg1"/>
              </a:solidFill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/>
          <a:srcRect b="5809"/>
          <a:stretch>
            <a:fillRect/>
          </a:stretch>
        </p:blipFill>
        <p:spPr bwMode="auto">
          <a:xfrm rot="21268028">
            <a:off x="2353263" y="2273082"/>
            <a:ext cx="3956538" cy="389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611560" y="2204864"/>
            <a:ext cx="7643926" cy="181588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accent6"/>
                </a:solidFill>
                <a:latin typeface="Arial"/>
                <a:cs typeface="Arial"/>
              </a:rPr>
              <a:t>Capacitação é a ação de desenvolver pessoas a fim  torná-las capazes de  realizar algo e prepará-las para o ambiente dentro ou fora de seu trabalho. </a:t>
            </a:r>
            <a:endParaRPr lang="pt-BR" sz="2800" dirty="0">
              <a:solidFill>
                <a:schemeClr val="accent6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64D2C5FD42EE44BB24AAA5979198881" ma:contentTypeVersion="1" ma:contentTypeDescription="Crie um novo documento." ma:contentTypeScope="" ma:versionID="7622d41b9382a10ff1b88325197a2d8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4dfe1de69cba6c02f6bd24bf081d61d4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Agendamento de Data de Início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Agendamento de Data de Término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 ma:readOnly="true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9384F71-118D-46E9-9D7F-8485409CED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BB10013-1BDB-4D0E-8BBE-55C43BE744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6E93B3-618B-4F2E-94F5-E0DF0811AAFB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9377</TotalTime>
  <Words>900</Words>
  <Application>Microsoft Macintosh PowerPoint</Application>
  <PresentationFormat>On-screen Show (4:3)</PresentationFormat>
  <Paragraphs>95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Design padrão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César</dc:creator>
  <cp:lastModifiedBy>Chica Magalhães</cp:lastModifiedBy>
  <cp:revision>452</cp:revision>
  <dcterms:created xsi:type="dcterms:W3CDTF">2011-02-18T16:41:29Z</dcterms:created>
  <dcterms:modified xsi:type="dcterms:W3CDTF">2012-07-25T18:23:49Z</dcterms:modified>
</cp:coreProperties>
</file>