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76" r:id="rId5"/>
    <p:sldId id="285" r:id="rId6"/>
    <p:sldId id="287" r:id="rId7"/>
    <p:sldId id="298" r:id="rId8"/>
    <p:sldId id="297" r:id="rId9"/>
    <p:sldId id="293" r:id="rId10"/>
    <p:sldId id="294" r:id="rId11"/>
    <p:sldId id="295" r:id="rId12"/>
    <p:sldId id="296" r:id="rId13"/>
    <p:sldId id="286" r:id="rId14"/>
    <p:sldId id="299" r:id="rId15"/>
    <p:sldId id="301" r:id="rId16"/>
    <p:sldId id="302" r:id="rId17"/>
    <p:sldId id="303" r:id="rId1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7"/>
    <a:srgbClr val="0066CC"/>
    <a:srgbClr val="CC3300"/>
    <a:srgbClr val="104428"/>
    <a:srgbClr val="2B5B44"/>
    <a:srgbClr val="377557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66" d="100"/>
          <a:sy n="66" d="100"/>
        </p:scale>
        <p:origin x="-4384" y="-1584"/>
      </p:cViewPr>
      <p:guideLst>
        <p:guide orient="horz" pos="4110"/>
        <p:guide pos="159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B51C5-14B4-4B8A-BBC8-6843B9257E1E}" type="datetimeFigureOut">
              <a:rPr lang="pt-BR" smtClean="0"/>
              <a:pPr/>
              <a:t>13/08/12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BFC06-7587-43A2-B78F-9D5614D2C37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9161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3885275" y="8685167"/>
            <a:ext cx="2971092" cy="45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967" tIns="46983" rIns="93967" bIns="46983" anchor="b"/>
          <a:lstStyle/>
          <a:p>
            <a:pPr algn="r" defTabSz="866775"/>
            <a:fld id="{9B902DD5-E9E3-4AA9-A251-C0493F70FD8A}" type="slidenum">
              <a:rPr lang="pt-BR" sz="1200"/>
              <a:pPr algn="r" defTabSz="866775"/>
              <a:t>11</a:t>
            </a:fld>
            <a:endParaRPr lang="pt-BR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717550"/>
            <a:ext cx="4492625" cy="3370263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183" y="4375994"/>
            <a:ext cx="5029635" cy="4087923"/>
          </a:xfrm>
          <a:noFill/>
          <a:ln/>
        </p:spPr>
        <p:txBody>
          <a:bodyPr lIns="93967" tIns="46983" rIns="93967" bIns="46983"/>
          <a:lstStyle/>
          <a:p>
            <a:r>
              <a:rPr lang="en-US" sz="3900" smtClean="0"/>
              <a:t>_____________________________________________________________________________________________________________________________________</a:t>
            </a:r>
            <a:endParaRPr lang="pt-BR" sz="39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8067" name="Espaço Reservado para Anotações 2"/>
          <p:cNvSpPr>
            <a:spLocks noGrp="1"/>
          </p:cNvSpPr>
          <p:nvPr>
            <p:ph type="body" idx="1"/>
          </p:nvPr>
        </p:nvSpPr>
        <p:spPr>
          <a:xfrm>
            <a:off x="685637" y="4343326"/>
            <a:ext cx="5486727" cy="4114651"/>
          </a:xfrm>
          <a:noFill/>
          <a:ln/>
        </p:spPr>
        <p:txBody>
          <a:bodyPr lIns="93967" tIns="46983" rIns="93967" bIns="4698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8067" name="Espaço Reservado para Anotações 2"/>
          <p:cNvSpPr>
            <a:spLocks noGrp="1"/>
          </p:cNvSpPr>
          <p:nvPr>
            <p:ph type="body" idx="1"/>
          </p:nvPr>
        </p:nvSpPr>
        <p:spPr>
          <a:xfrm>
            <a:off x="685637" y="4343326"/>
            <a:ext cx="5486727" cy="4114651"/>
          </a:xfrm>
          <a:noFill/>
          <a:ln/>
        </p:spPr>
        <p:txBody>
          <a:bodyPr lIns="93967" tIns="46983" rIns="93967" bIns="4698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8067" name="Espaço Reservado para Anotações 2"/>
          <p:cNvSpPr>
            <a:spLocks noGrp="1"/>
          </p:cNvSpPr>
          <p:nvPr>
            <p:ph type="body" idx="1"/>
          </p:nvPr>
        </p:nvSpPr>
        <p:spPr>
          <a:xfrm>
            <a:off x="685637" y="4343326"/>
            <a:ext cx="5486727" cy="4114651"/>
          </a:xfrm>
          <a:noFill/>
          <a:ln/>
        </p:spPr>
        <p:txBody>
          <a:bodyPr lIns="93967" tIns="46983" rIns="93967" bIns="4698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_fund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41" y="-15312"/>
            <a:ext cx="9151642" cy="68886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S1E4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7" name="Imagem 5" descr="coaching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7389" y="692696"/>
            <a:ext cx="5282601" cy="4648830"/>
          </a:xfrm>
          <a:prstGeom prst="rect">
            <a:avLst/>
          </a:prstGeom>
        </p:spPr>
      </p:pic>
      <p:sp>
        <p:nvSpPr>
          <p:cNvPr id="9" name="CaixaDeTexto 1"/>
          <p:cNvSpPr txBox="1"/>
          <p:nvPr/>
        </p:nvSpPr>
        <p:spPr>
          <a:xfrm>
            <a:off x="583865" y="3789043"/>
            <a:ext cx="482936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 smtClean="0">
                <a:solidFill>
                  <a:srgbClr val="005297"/>
                </a:solidFill>
                <a:latin typeface="Arial Rounded MT Bold" pitchFamily="34" charset="0"/>
              </a:rPr>
              <a:t>Encontro 6</a:t>
            </a:r>
          </a:p>
          <a:p>
            <a:pPr algn="ctr"/>
            <a:endParaRPr lang="pt-BR" sz="3200" dirty="0" smtClean="0">
              <a:solidFill>
                <a:srgbClr val="005297"/>
              </a:solidFill>
              <a:latin typeface="Arial Rounded MT Bold" pitchFamily="34" charset="0"/>
            </a:endParaRPr>
          </a:p>
          <a:p>
            <a:r>
              <a:rPr lang="pt-BR" sz="3200" dirty="0" smtClean="0">
                <a:solidFill>
                  <a:srgbClr val="005297"/>
                </a:solidFill>
                <a:latin typeface="Arial Rounded MT Bold" pitchFamily="34" charset="0"/>
              </a:rPr>
              <a:t>O </a:t>
            </a:r>
            <a:r>
              <a:rPr lang="pt-BR" sz="3200" b="1" dirty="0" smtClean="0">
                <a:solidFill>
                  <a:srgbClr val="005297"/>
                </a:solidFill>
                <a:latin typeface="Arial Rounded MT Bold" pitchFamily="34" charset="0"/>
              </a:rPr>
              <a:t>EMPRESÁRIO COMO </a:t>
            </a:r>
            <a:br>
              <a:rPr lang="pt-BR" sz="3200" b="1" dirty="0" smtClean="0">
                <a:solidFill>
                  <a:srgbClr val="005297"/>
                </a:solidFill>
                <a:latin typeface="Arial Rounded MT Bold" pitchFamily="34" charset="0"/>
              </a:rPr>
            </a:br>
            <a:r>
              <a:rPr lang="pt-BR" sz="3200" b="1" dirty="0" smtClean="0">
                <a:solidFill>
                  <a:srgbClr val="005297"/>
                </a:solidFill>
                <a:latin typeface="Arial Rounded MT Bold" pitchFamily="34" charset="0"/>
              </a:rPr>
              <a:t>UM </a:t>
            </a:r>
            <a:r>
              <a:rPr lang="pt-BR" sz="3200" b="1" i="1" dirty="0" smtClean="0">
                <a:solidFill>
                  <a:srgbClr val="005297"/>
                </a:solidFill>
                <a:latin typeface="Arial Rounded MT Bold" pitchFamily="34" charset="0"/>
              </a:rPr>
              <a:t>COACH</a:t>
            </a:r>
            <a:r>
              <a:rPr lang="pt-BR" sz="3200" b="1" dirty="0" smtClean="0">
                <a:solidFill>
                  <a:srgbClr val="005297"/>
                </a:solidFill>
                <a:latin typeface="Arial Rounded MT Bold" pitchFamily="34" charset="0"/>
              </a:rPr>
              <a:t> DA EQUIPE</a:t>
            </a:r>
            <a:endParaRPr lang="pt-BR" sz="3200" dirty="0">
              <a:solidFill>
                <a:srgbClr val="005297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S10E6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6" name="Imagem 4" descr="slid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7168" y="672347"/>
            <a:ext cx="6379168" cy="544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772816"/>
            <a:ext cx="432025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Botão de ação: Filme 4">
            <a:hlinkClick r:id="" action="ppaction://noaction" highlightClick="1"/>
          </p:cNvPr>
          <p:cNvSpPr/>
          <p:nvPr/>
        </p:nvSpPr>
        <p:spPr>
          <a:xfrm>
            <a:off x="5693027" y="3571876"/>
            <a:ext cx="263771" cy="285752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/>
          </p:cNvSpPr>
          <p:nvPr/>
        </p:nvSpPr>
        <p:spPr bwMode="gray">
          <a:xfrm>
            <a:off x="357189" y="1350963"/>
            <a:ext cx="8385175" cy="3340100"/>
          </a:xfrm>
          <a:prstGeom prst="roundRect">
            <a:avLst>
              <a:gd name="adj" fmla="val 4009"/>
            </a:avLst>
          </a:prstGeom>
          <a:solidFill>
            <a:srgbClr val="003300"/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5299" name="AutoShape 3"/>
          <p:cNvSpPr>
            <a:spLocks/>
          </p:cNvSpPr>
          <p:nvPr/>
        </p:nvSpPr>
        <p:spPr bwMode="gray">
          <a:xfrm>
            <a:off x="550864" y="2039940"/>
            <a:ext cx="7964487" cy="3608387"/>
          </a:xfrm>
          <a:prstGeom prst="roundRect">
            <a:avLst>
              <a:gd name="adj" fmla="val 3708"/>
            </a:avLst>
          </a:prstGeom>
          <a:gradFill rotWithShape="0"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5300" name="Rectangle 4"/>
          <p:cNvSpPr>
            <a:spLocks/>
          </p:cNvSpPr>
          <p:nvPr/>
        </p:nvSpPr>
        <p:spPr bwMode="invGray">
          <a:xfrm>
            <a:off x="817563" y="4597402"/>
            <a:ext cx="1835150" cy="1116013"/>
          </a:xfrm>
          <a:prstGeom prst="rect">
            <a:avLst/>
          </a:prstGeom>
          <a:solidFill>
            <a:srgbClr val="EBFFEB"/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5301" name="Rectangle 5"/>
          <p:cNvSpPr>
            <a:spLocks/>
          </p:cNvSpPr>
          <p:nvPr/>
        </p:nvSpPr>
        <p:spPr bwMode="invGray">
          <a:xfrm>
            <a:off x="2714626" y="3848102"/>
            <a:ext cx="1839913" cy="1865313"/>
          </a:xfrm>
          <a:prstGeom prst="rect">
            <a:avLst/>
          </a:prstGeom>
          <a:solidFill>
            <a:srgbClr val="EBFFEB"/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5302" name="Rectangle 6"/>
          <p:cNvSpPr>
            <a:spLocks/>
          </p:cNvSpPr>
          <p:nvPr/>
        </p:nvSpPr>
        <p:spPr bwMode="invGray">
          <a:xfrm>
            <a:off x="4614863" y="3068640"/>
            <a:ext cx="1839912" cy="2644775"/>
          </a:xfrm>
          <a:prstGeom prst="rect">
            <a:avLst/>
          </a:prstGeom>
          <a:solidFill>
            <a:srgbClr val="EBFFEB"/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5303" name="Rectangle 7"/>
          <p:cNvSpPr>
            <a:spLocks/>
          </p:cNvSpPr>
          <p:nvPr/>
        </p:nvSpPr>
        <p:spPr bwMode="invGray">
          <a:xfrm>
            <a:off x="6524626" y="2349502"/>
            <a:ext cx="1839913" cy="3344863"/>
          </a:xfrm>
          <a:prstGeom prst="rect">
            <a:avLst/>
          </a:prstGeom>
          <a:solidFill>
            <a:srgbClr val="EBFFEB"/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5304" name="Rectangle 8"/>
          <p:cNvSpPr>
            <a:spLocks/>
          </p:cNvSpPr>
          <p:nvPr/>
        </p:nvSpPr>
        <p:spPr bwMode="gray">
          <a:xfrm>
            <a:off x="1103314" y="3662363"/>
            <a:ext cx="13128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>
                <a:latin typeface="Calibri" pitchFamily="34" charset="0"/>
                <a:sym typeface="Arial" charset="0"/>
              </a:rPr>
              <a:t>Descrever a situação completa</a:t>
            </a:r>
          </a:p>
        </p:txBody>
      </p:sp>
      <p:sp>
        <p:nvSpPr>
          <p:cNvPr id="55305" name="Rectangle 9"/>
          <p:cNvSpPr>
            <a:spLocks/>
          </p:cNvSpPr>
          <p:nvPr/>
        </p:nvSpPr>
        <p:spPr bwMode="gray">
          <a:xfrm>
            <a:off x="2965450" y="3021013"/>
            <a:ext cx="13128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>
                <a:solidFill>
                  <a:schemeClr val="bg1"/>
                </a:solidFill>
                <a:latin typeface="Calibri" pitchFamily="34" charset="0"/>
                <a:sym typeface="Arial" charset="0"/>
              </a:rPr>
              <a:t>Explicar os efeitos sobre mim</a:t>
            </a:r>
          </a:p>
        </p:txBody>
      </p:sp>
      <p:sp>
        <p:nvSpPr>
          <p:cNvPr id="55306" name="Rectangle 10"/>
          <p:cNvSpPr>
            <a:spLocks/>
          </p:cNvSpPr>
          <p:nvPr/>
        </p:nvSpPr>
        <p:spPr bwMode="gray">
          <a:xfrm>
            <a:off x="4603751" y="2233613"/>
            <a:ext cx="18669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>
                <a:solidFill>
                  <a:schemeClr val="bg1"/>
                </a:solidFill>
                <a:latin typeface="Calibri" pitchFamily="34" charset="0"/>
                <a:sym typeface="Arial" charset="0"/>
              </a:rPr>
              <a:t>Parar e ouvir para esclarecer  dúvidas</a:t>
            </a:r>
          </a:p>
        </p:txBody>
      </p:sp>
      <p:sp>
        <p:nvSpPr>
          <p:cNvPr id="55307" name="Rectangle 11"/>
          <p:cNvSpPr>
            <a:spLocks/>
          </p:cNvSpPr>
          <p:nvPr/>
        </p:nvSpPr>
        <p:spPr bwMode="gray">
          <a:xfrm>
            <a:off x="6478588" y="1582738"/>
            <a:ext cx="19288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>
                <a:solidFill>
                  <a:schemeClr val="bg1"/>
                </a:solidFill>
                <a:latin typeface="Calibri" pitchFamily="34" charset="0"/>
                <a:sym typeface="Arial" charset="0"/>
              </a:rPr>
              <a:t>Dar sugestões ou reconhecimento/ estímulo</a:t>
            </a:r>
          </a:p>
        </p:txBody>
      </p:sp>
      <p:sp>
        <p:nvSpPr>
          <p:cNvPr id="55308" name="Rectangle 12"/>
          <p:cNvSpPr>
            <a:spLocks/>
          </p:cNvSpPr>
          <p:nvPr/>
        </p:nvSpPr>
        <p:spPr bwMode="gray">
          <a:xfrm>
            <a:off x="6435725" y="2786065"/>
            <a:ext cx="20081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lnSpc>
                <a:spcPct val="65000"/>
              </a:lnSpc>
              <a:spcBef>
                <a:spcPts val="775"/>
              </a:spcBef>
            </a:pPr>
            <a:r>
              <a:rPr lang="pt-BR" sz="1500" b="1" i="1" dirty="0">
                <a:latin typeface="Calibri" pitchFamily="34" charset="0"/>
                <a:sym typeface="Arial" charset="0"/>
              </a:rPr>
              <a:t>Reconhecer o</a:t>
            </a:r>
          </a:p>
          <a:p>
            <a:pPr marL="28575" algn="ctr" defTabSz="642938">
              <a:lnSpc>
                <a:spcPct val="65000"/>
              </a:lnSpc>
              <a:spcBef>
                <a:spcPts val="775"/>
              </a:spcBef>
            </a:pPr>
            <a:r>
              <a:rPr lang="pt-BR" sz="1500" b="1" i="1" dirty="0">
                <a:latin typeface="Calibri" pitchFamily="34" charset="0"/>
                <a:sym typeface="Arial" charset="0"/>
              </a:rPr>
              <a:t>ponto de vista</a:t>
            </a:r>
          </a:p>
          <a:p>
            <a:pPr marL="28575" algn="ctr" defTabSz="642938">
              <a:lnSpc>
                <a:spcPct val="65000"/>
              </a:lnSpc>
              <a:spcBef>
                <a:spcPts val="775"/>
              </a:spcBef>
            </a:pPr>
            <a:r>
              <a:rPr lang="pt-BR" sz="1500" b="1" i="1" dirty="0">
                <a:latin typeface="Calibri" pitchFamily="34" charset="0"/>
                <a:sym typeface="Arial" charset="0"/>
              </a:rPr>
              <a:t>da outra pessoa</a:t>
            </a:r>
          </a:p>
        </p:txBody>
      </p:sp>
      <p:sp>
        <p:nvSpPr>
          <p:cNvPr id="55309" name="Rectangle 13"/>
          <p:cNvSpPr>
            <a:spLocks/>
          </p:cNvSpPr>
          <p:nvPr/>
        </p:nvSpPr>
        <p:spPr bwMode="gray">
          <a:xfrm>
            <a:off x="4645026" y="3122615"/>
            <a:ext cx="179546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 i="1">
                <a:latin typeface="Calibri" pitchFamily="34" charset="0"/>
                <a:sym typeface="Arial" charset="0"/>
              </a:rPr>
              <a:t>Checar entendimento</a:t>
            </a:r>
          </a:p>
        </p:txBody>
      </p:sp>
      <p:sp>
        <p:nvSpPr>
          <p:cNvPr id="55310" name="Rectangle 14"/>
          <p:cNvSpPr>
            <a:spLocks/>
          </p:cNvSpPr>
          <p:nvPr/>
        </p:nvSpPr>
        <p:spPr bwMode="gray">
          <a:xfrm>
            <a:off x="2951163" y="3875090"/>
            <a:ext cx="13843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 i="1">
                <a:latin typeface="Calibri" pitchFamily="34" charset="0"/>
                <a:sym typeface="Arial" charset="0"/>
              </a:rPr>
              <a:t>Evitar discutir e ficar na defensiva</a:t>
            </a:r>
          </a:p>
        </p:txBody>
      </p:sp>
      <p:sp>
        <p:nvSpPr>
          <p:cNvPr id="55311" name="Rectangle 15"/>
          <p:cNvSpPr>
            <a:spLocks/>
          </p:cNvSpPr>
          <p:nvPr/>
        </p:nvSpPr>
        <p:spPr bwMode="gray">
          <a:xfrm>
            <a:off x="987425" y="4643440"/>
            <a:ext cx="1536700" cy="534987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spcBef>
                <a:spcPts val="738"/>
              </a:spcBef>
            </a:pPr>
            <a:r>
              <a:rPr lang="pt-BR" sz="1600" b="1" i="1">
                <a:latin typeface="Calibri" pitchFamily="34" charset="0"/>
                <a:sym typeface="Arial" charset="0"/>
              </a:rPr>
              <a:t>Ouvir sem interromper</a:t>
            </a:r>
          </a:p>
        </p:txBody>
      </p:sp>
      <p:sp>
        <p:nvSpPr>
          <p:cNvPr id="55312" name="Rectangle 16"/>
          <p:cNvSpPr>
            <a:spLocks/>
          </p:cNvSpPr>
          <p:nvPr/>
        </p:nvSpPr>
        <p:spPr bwMode="gray">
          <a:xfrm>
            <a:off x="6477001" y="3714752"/>
            <a:ext cx="19288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28573" bIns="0"/>
          <a:lstStyle/>
          <a:p>
            <a:pPr marL="28575" algn="ctr" defTabSz="642938">
              <a:lnSpc>
                <a:spcPct val="65000"/>
              </a:lnSpc>
              <a:spcBef>
                <a:spcPts val="775"/>
              </a:spcBef>
            </a:pPr>
            <a:r>
              <a:rPr lang="pt-BR" sz="1500" b="1" i="1">
                <a:latin typeface="Calibri" pitchFamily="34" charset="0"/>
                <a:sym typeface="Arial" charset="0"/>
              </a:rPr>
              <a:t>Pensar se/ como</a:t>
            </a:r>
          </a:p>
          <a:p>
            <a:pPr marL="28575" algn="ctr" defTabSz="642938">
              <a:lnSpc>
                <a:spcPct val="65000"/>
              </a:lnSpc>
              <a:spcBef>
                <a:spcPts val="775"/>
              </a:spcBef>
            </a:pPr>
            <a:r>
              <a:rPr lang="pt-BR" sz="1500" b="1" i="1">
                <a:latin typeface="Calibri" pitchFamily="34" charset="0"/>
                <a:sym typeface="Arial" charset="0"/>
              </a:rPr>
              <a:t>o </a:t>
            </a:r>
            <a:r>
              <a:rPr lang="pt-BR" sz="1500" b="1">
                <a:latin typeface="Calibri" pitchFamily="34" charset="0"/>
                <a:sym typeface="Arial" charset="0"/>
              </a:rPr>
              <a:t>feedback</a:t>
            </a:r>
            <a:r>
              <a:rPr lang="pt-BR" sz="1500" b="1" i="1">
                <a:latin typeface="Calibri" pitchFamily="34" charset="0"/>
                <a:sym typeface="Arial" charset="0"/>
              </a:rPr>
              <a:t> se</a:t>
            </a:r>
          </a:p>
          <a:p>
            <a:pPr marL="28575" algn="ctr" defTabSz="642938">
              <a:lnSpc>
                <a:spcPct val="65000"/>
              </a:lnSpc>
              <a:spcBef>
                <a:spcPts val="775"/>
              </a:spcBef>
            </a:pPr>
            <a:r>
              <a:rPr lang="pt-BR" sz="1500" b="1" i="1">
                <a:latin typeface="Calibri" pitchFamily="34" charset="0"/>
                <a:sym typeface="Arial" charset="0"/>
              </a:rPr>
              <a:t>aplica a você</a:t>
            </a:r>
          </a:p>
        </p:txBody>
      </p:sp>
      <p:sp>
        <p:nvSpPr>
          <p:cNvPr id="466961" name="Rectangle 17"/>
          <p:cNvSpPr>
            <a:spLocks/>
          </p:cNvSpPr>
          <p:nvPr/>
        </p:nvSpPr>
        <p:spPr bwMode="gray">
          <a:xfrm>
            <a:off x="1157289" y="1582740"/>
            <a:ext cx="25368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099" dir="2700000" algn="ctr" rotWithShape="0">
              <a:schemeClr val="bg2">
                <a:alpha val="56000"/>
              </a:schemeClr>
            </a:outerShdw>
          </a:effectLst>
        </p:spPr>
        <p:txBody>
          <a:bodyPr lIns="0" tIns="0" rIns="53147" bIns="0" anchor="ctr"/>
          <a:lstStyle/>
          <a:p>
            <a:pPr marL="52388" algn="ctr" defTabSz="642938">
              <a:lnSpc>
                <a:spcPct val="90000"/>
              </a:lnSpc>
              <a:defRPr/>
            </a:pPr>
            <a:r>
              <a:rPr lang="pt-BR" sz="3400" dirty="0">
                <a:solidFill>
                  <a:srgbClr val="FFEEB9"/>
                </a:solidFill>
                <a:latin typeface="Calibri" pitchFamily="34" charset="0"/>
                <a:cs typeface="Calibri" pitchFamily="34" charset="0"/>
                <a:sym typeface="Arial" charset="0"/>
              </a:rPr>
              <a:t>Quem </a:t>
            </a:r>
          </a:p>
          <a:p>
            <a:pPr marL="52388" algn="ctr" defTabSz="642938">
              <a:lnSpc>
                <a:spcPct val="90000"/>
              </a:lnSpc>
              <a:defRPr/>
            </a:pPr>
            <a:r>
              <a:rPr lang="pt-BR" sz="3400" dirty="0">
                <a:solidFill>
                  <a:srgbClr val="FFEEB9"/>
                </a:solidFill>
                <a:latin typeface="Calibri" pitchFamily="34" charset="0"/>
                <a:cs typeface="Calibri" pitchFamily="34" charset="0"/>
                <a:sym typeface="Arial" charset="0"/>
              </a:rPr>
              <a:t>Dá</a:t>
            </a:r>
          </a:p>
        </p:txBody>
      </p:sp>
      <p:sp>
        <p:nvSpPr>
          <p:cNvPr id="55314" name="Rectangle 18"/>
          <p:cNvSpPr>
            <a:spLocks/>
          </p:cNvSpPr>
          <p:nvPr/>
        </p:nvSpPr>
        <p:spPr bwMode="gray">
          <a:xfrm>
            <a:off x="5704911" y="4378326"/>
            <a:ext cx="132987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28573" bIns="0" anchor="ctr">
            <a:spAutoFit/>
          </a:bodyPr>
          <a:lstStyle/>
          <a:p>
            <a:pPr marL="28575" algn="ctr" defTabSz="642938"/>
            <a:r>
              <a:rPr lang="pt-BR" sz="3400">
                <a:latin typeface="Calibri" pitchFamily="34" charset="0"/>
                <a:sym typeface="Arial" charset="0"/>
              </a:rPr>
              <a:t>Quem </a:t>
            </a:r>
          </a:p>
          <a:p>
            <a:pPr marL="28575" algn="ctr" defTabSz="642938"/>
            <a:r>
              <a:rPr lang="pt-BR" sz="3400">
                <a:latin typeface="Calibri" pitchFamily="34" charset="0"/>
                <a:sym typeface="Arial" charset="0"/>
              </a:rPr>
              <a:t>Recebe</a:t>
            </a:r>
          </a:p>
        </p:txBody>
      </p:sp>
      <p:sp>
        <p:nvSpPr>
          <p:cNvPr id="466963" name="AutoShape 19"/>
          <p:cNvSpPr>
            <a:spLocks/>
          </p:cNvSpPr>
          <p:nvPr/>
        </p:nvSpPr>
        <p:spPr bwMode="gray">
          <a:xfrm rot="20386509">
            <a:off x="3284538" y="2051052"/>
            <a:ext cx="1258887" cy="847725"/>
          </a:xfrm>
          <a:prstGeom prst="rightArrow">
            <a:avLst>
              <a:gd name="adj1" fmla="val 52185"/>
              <a:gd name="adj2" fmla="val 91927"/>
            </a:avLst>
          </a:prstGeom>
          <a:solidFill>
            <a:srgbClr val="92D050"/>
          </a:solidFill>
          <a:ln w="25400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>
              <a:defRPr/>
            </a:pPr>
            <a:endParaRPr lang="pt-B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6964" name="AutoShape 20"/>
          <p:cNvSpPr>
            <a:spLocks/>
          </p:cNvSpPr>
          <p:nvPr/>
        </p:nvSpPr>
        <p:spPr bwMode="gray">
          <a:xfrm rot="20386509">
            <a:off x="4594225" y="3721102"/>
            <a:ext cx="1258888" cy="847725"/>
          </a:xfrm>
          <a:prstGeom prst="rightArrow">
            <a:avLst>
              <a:gd name="adj1" fmla="val 52185"/>
              <a:gd name="adj2" fmla="val 91927"/>
            </a:avLst>
          </a:prstGeom>
          <a:solidFill>
            <a:srgbClr val="92D050"/>
          </a:solidFill>
          <a:ln w="25400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>
              <a:defRPr/>
            </a:pPr>
            <a:endParaRPr lang="pt-B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321" name="AutoShape 21"/>
          <p:cNvSpPr>
            <a:spLocks/>
          </p:cNvSpPr>
          <p:nvPr/>
        </p:nvSpPr>
        <p:spPr bwMode="invGray">
          <a:xfrm>
            <a:off x="795339" y="2355852"/>
            <a:ext cx="7731125" cy="2201863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2147483647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21600"/>
                </a:moveTo>
                <a:lnTo>
                  <a:pt x="5257" y="21366"/>
                </a:lnTo>
                <a:lnTo>
                  <a:pt x="5248" y="14186"/>
                </a:lnTo>
                <a:lnTo>
                  <a:pt x="10546" y="14244"/>
                </a:lnTo>
                <a:lnTo>
                  <a:pt x="10546" y="7122"/>
                </a:lnTo>
                <a:lnTo>
                  <a:pt x="15903" y="7005"/>
                </a:lnTo>
                <a:lnTo>
                  <a:pt x="15903" y="0"/>
                </a:lnTo>
                <a:lnTo>
                  <a:pt x="21600" y="0"/>
                </a:lnTo>
              </a:path>
            </a:pathLst>
          </a:custGeom>
          <a:noFill/>
          <a:ln w="25400">
            <a:solidFill>
              <a:srgbClr val="C864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white">
          <a:xfrm>
            <a:off x="813263" y="428605"/>
            <a:ext cx="76612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BR" sz="2600" b="1" dirty="0">
                <a:solidFill>
                  <a:srgbClr val="005297"/>
                </a:solidFill>
                <a:latin typeface="Arial"/>
                <a:cs typeface="Arial"/>
              </a:rPr>
              <a:t>A ESCADA DO </a:t>
            </a:r>
            <a:r>
              <a:rPr lang="pt-BR" sz="2600" b="1" i="1" dirty="0">
                <a:solidFill>
                  <a:srgbClr val="005297"/>
                </a:solidFill>
                <a:latin typeface="Arial"/>
                <a:cs typeface="Arial"/>
              </a:rPr>
              <a:t>FEEDBACK</a:t>
            </a:r>
          </a:p>
        </p:txBody>
      </p:sp>
      <p:sp>
        <p:nvSpPr>
          <p:cNvPr id="55323" name="Retângulo 22"/>
          <p:cNvSpPr>
            <a:spLocks noChangeArrowheads="1"/>
          </p:cNvSpPr>
          <p:nvPr/>
        </p:nvSpPr>
        <p:spPr bwMode="gray">
          <a:xfrm>
            <a:off x="5429256" y="6000769"/>
            <a:ext cx="17903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400" i="1" dirty="0">
                <a:latin typeface="Calibri" pitchFamily="34" charset="0"/>
              </a:rPr>
              <a:t>Jeferson Saraiva </a:t>
            </a:r>
            <a:r>
              <a:rPr lang="pt-BR" sz="1400" i="1" dirty="0" err="1">
                <a:latin typeface="Calibri" pitchFamily="34" charset="0"/>
              </a:rPr>
              <a:t>Fuza</a:t>
            </a:r>
            <a:endParaRPr lang="pt-BR" sz="1400" i="1" dirty="0">
              <a:latin typeface="Calibri" pitchFamily="34" charset="0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S11E6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S12E6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95536" y="1628800"/>
            <a:ext cx="6264696" cy="4478148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1900" i="1" dirty="0" err="1" smtClean="0"/>
              <a:t>Feedforward</a:t>
            </a:r>
            <a:r>
              <a:rPr lang="pt-BR" sz="1900" i="1" dirty="0" smtClean="0"/>
              <a:t> </a:t>
            </a:r>
            <a:r>
              <a:rPr lang="pt-BR" sz="1900" dirty="0" smtClean="0"/>
              <a:t>significa dar ideias e sugestões para as pessoas, visando o aperfeiçoamento de determinadas competências que serão necessárias para o alcance de seus objetivos e metas futuras.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pt-BR" sz="1900" dirty="0" smtClean="0"/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1900" dirty="0" smtClean="0"/>
              <a:t>Ajuda a visualizar e enfocar um futuro positivo. O </a:t>
            </a:r>
            <a:r>
              <a:rPr lang="pt-BR" sz="1900" i="1" dirty="0" err="1" smtClean="0"/>
              <a:t>feedforward</a:t>
            </a:r>
            <a:r>
              <a:rPr lang="pt-BR" sz="1900" dirty="0" smtClean="0"/>
              <a:t> parte do princípio de que as pessoas são capazes de fazer mudanças positivas para o futuro.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pt-BR" sz="1900" dirty="0" smtClean="0"/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1900" dirty="0" smtClean="0"/>
              <a:t>Gente bem-sucedida gosta de receber sugestões que contribuam para alcançar suas metas.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pt-BR" sz="1900" dirty="0" smtClean="0"/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1900" dirty="0" smtClean="0"/>
              <a:t>O </a:t>
            </a:r>
            <a:r>
              <a:rPr lang="pt-BR" sz="1900" i="1" dirty="0" err="1" smtClean="0"/>
              <a:t>feedforward</a:t>
            </a:r>
            <a:r>
              <a:rPr lang="pt-BR" sz="1900" dirty="0" smtClean="0"/>
              <a:t> pode vir de qualquer um que conheça o assunto, ainda que não conheça o </a:t>
            </a:r>
            <a:r>
              <a:rPr lang="pt-BR" sz="1900" i="1" dirty="0" err="1" smtClean="0"/>
              <a:t>coach</a:t>
            </a:r>
            <a:r>
              <a:rPr lang="pt-BR" sz="1900" dirty="0" smtClean="0"/>
              <a:t>. </a:t>
            </a:r>
            <a:endParaRPr lang="pt-BR" sz="1900" dirty="0">
              <a:latin typeface="Calibri" pitchFamily="34" charset="0"/>
            </a:endParaRPr>
          </a:p>
        </p:txBody>
      </p:sp>
      <p:sp>
        <p:nvSpPr>
          <p:cNvPr id="9" name="Retângulo 7"/>
          <p:cNvSpPr>
            <a:spLocks noChangeArrowheads="1"/>
          </p:cNvSpPr>
          <p:nvPr/>
        </p:nvSpPr>
        <p:spPr bwMode="white">
          <a:xfrm>
            <a:off x="467544" y="692696"/>
            <a:ext cx="765968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pt-BR" sz="2600" b="1" i="1" dirty="0" smtClean="0">
                <a:solidFill>
                  <a:srgbClr val="005297"/>
                </a:solidFill>
                <a:latin typeface="+mn-lt"/>
                <a:cs typeface="+mn-cs"/>
              </a:rPr>
              <a:t>FEEDFORWARD </a:t>
            </a:r>
            <a:r>
              <a:rPr lang="pt-BR" sz="2600" b="1" dirty="0" smtClean="0">
                <a:solidFill>
                  <a:srgbClr val="005297"/>
                </a:solidFill>
                <a:latin typeface="+mn-lt"/>
                <a:cs typeface="+mn-cs"/>
              </a:rPr>
              <a:t>NO </a:t>
            </a:r>
            <a:r>
              <a:rPr lang="pt-BR" sz="2600" b="1" i="1" dirty="0" smtClean="0">
                <a:solidFill>
                  <a:srgbClr val="005297"/>
                </a:solidFill>
                <a:latin typeface="+mn-lt"/>
                <a:cs typeface="+mn-cs"/>
              </a:rPr>
              <a:t>COACHING</a:t>
            </a:r>
            <a:endParaRPr lang="pt-BR" sz="2600" b="1" i="1" dirty="0">
              <a:solidFill>
                <a:srgbClr val="005297"/>
              </a:solidFill>
              <a:latin typeface="+mn-lt"/>
              <a:cs typeface="+mn-cs"/>
            </a:endParaRPr>
          </a:p>
        </p:txBody>
      </p:sp>
      <p:pic>
        <p:nvPicPr>
          <p:cNvPr id="5" name="Imagem 1"/>
          <p:cNvPicPr/>
          <p:nvPr/>
        </p:nvPicPr>
        <p:blipFill rotWithShape="1">
          <a:blip r:embed="rId3"/>
          <a:srcRect l="75153" t="16985" r="13527" b="29025"/>
          <a:stretch/>
        </p:blipFill>
        <p:spPr bwMode="auto">
          <a:xfrm>
            <a:off x="7236296" y="1772816"/>
            <a:ext cx="1440160" cy="40355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S13E6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23528" y="1916832"/>
            <a:ext cx="6048671" cy="4339649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2400" dirty="0" smtClean="0"/>
              <a:t>Pergunte à pessoa o que ela pode desenvolver, de forma positiva, em termos futuros.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pt-BR" sz="1200" dirty="0" smtClean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2400" dirty="0" smtClean="0"/>
              <a:t>Verifique em termos de competências comportamentais e técnicas alinhadas aos objetivos, missão e visão da empresa.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pt-BR" sz="1200" dirty="0" smtClean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2400" dirty="0" smtClean="0"/>
              <a:t>Não se esqueça de solicitar à pessoa que faça registros.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pt-BR" sz="1200" dirty="0" smtClean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pt-BR" sz="2400" dirty="0" smtClean="0"/>
              <a:t>Dialogue individualmente com a pessoa.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323528" y="836712"/>
            <a:ext cx="76596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pt-BR" sz="2800" b="1" dirty="0" smtClean="0">
                <a:solidFill>
                  <a:srgbClr val="005297"/>
                </a:solidFill>
              </a:rPr>
              <a:t>COMO TRABALHAR COM O</a:t>
            </a:r>
            <a:endParaRPr lang="pt-BR" sz="2800" dirty="0" smtClean="0">
              <a:solidFill>
                <a:srgbClr val="005297"/>
              </a:solidFill>
            </a:endParaRPr>
          </a:p>
          <a:p>
            <a:pPr>
              <a:defRPr/>
            </a:pPr>
            <a:r>
              <a:rPr lang="pt-BR" sz="2600" b="1" i="1" dirty="0" smtClean="0">
                <a:solidFill>
                  <a:srgbClr val="005297"/>
                </a:solidFill>
                <a:latin typeface="+mn-lt"/>
                <a:cs typeface="+mn-cs"/>
              </a:rPr>
              <a:t>FEEDFORWARD </a:t>
            </a:r>
            <a:r>
              <a:rPr lang="pt-BR" sz="2600" b="1" dirty="0" smtClean="0">
                <a:solidFill>
                  <a:srgbClr val="005297"/>
                </a:solidFill>
              </a:rPr>
              <a:t>NO </a:t>
            </a:r>
            <a:r>
              <a:rPr lang="pt-BR" sz="2600" b="1" i="1" dirty="0" smtClean="0">
                <a:solidFill>
                  <a:srgbClr val="005297"/>
                </a:solidFill>
              </a:rPr>
              <a:t>COACHING</a:t>
            </a:r>
            <a:endParaRPr lang="pt-BR" sz="2600" b="1" i="1" dirty="0">
              <a:solidFill>
                <a:srgbClr val="005297"/>
              </a:solidFill>
              <a:latin typeface="+mn-lt"/>
              <a:cs typeface="+mn-cs"/>
            </a:endParaRPr>
          </a:p>
        </p:txBody>
      </p:sp>
      <p:pic>
        <p:nvPicPr>
          <p:cNvPr id="9" name="Imagem 5" descr="Feedback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42518" y="2636912"/>
            <a:ext cx="2901482" cy="28575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4" descr="slide"/>
          <p:cNvPicPr>
            <a:picLocks noChangeAspect="1" noChangeArrowheads="1"/>
          </p:cNvPicPr>
          <p:nvPr/>
        </p:nvPicPr>
        <p:blipFill rotWithShape="1">
          <a:blip r:embed="rId3" cstate="print"/>
          <a:srcRect l="12622"/>
          <a:stretch/>
        </p:blipFill>
        <p:spPr bwMode="ltGray">
          <a:xfrm>
            <a:off x="323528" y="1340768"/>
            <a:ext cx="4153635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Rectangle 56"/>
          <p:cNvSpPr>
            <a:spLocks noChangeArrowheads="1"/>
          </p:cNvSpPr>
          <p:nvPr/>
        </p:nvSpPr>
        <p:spPr bwMode="auto">
          <a:xfrm>
            <a:off x="6804248" y="908720"/>
            <a:ext cx="14962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t-BR" sz="3400" b="1" i="0" baseline="0" dirty="0" smtClean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Utopia</a:t>
            </a:r>
            <a:endParaRPr lang="pt-BR" sz="3400" b="1" baseline="0" dirty="0">
              <a:solidFill>
                <a:srgbClr val="00529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57"/>
          <p:cNvSpPr>
            <a:spLocks noChangeArrowheads="1"/>
          </p:cNvSpPr>
          <p:nvPr/>
        </p:nvSpPr>
        <p:spPr bwMode="auto">
          <a:xfrm>
            <a:off x="4932040" y="1988840"/>
            <a:ext cx="3816424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t-BR" sz="2000" b="1" i="0" baseline="0" dirty="0" smtClean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“A </a:t>
            </a:r>
            <a:r>
              <a:rPr lang="pt-BR" sz="2000" b="1" i="0" baseline="0" dirty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utopia está no horizonte (...)</a:t>
            </a:r>
          </a:p>
          <a:p>
            <a:r>
              <a:rPr lang="pt-BR" sz="2000" b="1" i="0" baseline="0" dirty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Me aproximo dois passos, ela se afasta dois passos.</a:t>
            </a:r>
          </a:p>
          <a:p>
            <a:r>
              <a:rPr lang="pt-BR" sz="2000" b="1" i="0" baseline="0" dirty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Caminho dez passos e o horizonte corre dez passos. Por mais que eu caminhe, jamais a alcançarei. </a:t>
            </a:r>
          </a:p>
          <a:p>
            <a:r>
              <a:rPr lang="pt-BR" sz="2000" b="1" i="0" baseline="0" dirty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Para que serve a utopia? </a:t>
            </a:r>
          </a:p>
          <a:p>
            <a:r>
              <a:rPr lang="pt-BR" sz="2000" b="1" i="0" baseline="0" dirty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Serve para isso: para caminhar</a:t>
            </a:r>
            <a:r>
              <a:rPr lang="pt-BR" sz="2000" b="1" i="0" baseline="0" dirty="0" smtClean="0">
                <a:solidFill>
                  <a:srgbClr val="005297"/>
                </a:solidFill>
                <a:latin typeface="Arial" pitchFamily="34" charset="0"/>
                <a:cs typeface="Arial" pitchFamily="34" charset="0"/>
              </a:rPr>
              <a:t>.”</a:t>
            </a:r>
            <a:endParaRPr lang="pt-BR" sz="2000" b="1" i="0" baseline="0" dirty="0">
              <a:solidFill>
                <a:srgbClr val="00529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58"/>
          <p:cNvSpPr>
            <a:spLocks noChangeArrowheads="1"/>
          </p:cNvSpPr>
          <p:nvPr/>
        </p:nvSpPr>
        <p:spPr bwMode="auto">
          <a:xfrm>
            <a:off x="7164288" y="5733256"/>
            <a:ext cx="169878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600" b="1" baseline="0" dirty="0">
                <a:latin typeface="Arial" pitchFamily="34" charset="0"/>
                <a:cs typeface="Arial" pitchFamily="34" charset="0"/>
              </a:rPr>
              <a:t>Eduardo Galeano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S14E6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6079966" y="-1250845"/>
            <a:ext cx="1935542" cy="1523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S2E6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450926" y="620688"/>
            <a:ext cx="72894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TEMAS DO ENCONTRO 6</a:t>
            </a:r>
          </a:p>
        </p:txBody>
      </p:sp>
      <p:sp>
        <p:nvSpPr>
          <p:cNvPr id="6" name="CaixaDeTexto 2"/>
          <p:cNvSpPr txBox="1"/>
          <p:nvPr/>
        </p:nvSpPr>
        <p:spPr>
          <a:xfrm>
            <a:off x="683568" y="2276872"/>
            <a:ext cx="679210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50000"/>
              </a:lnSpc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 </a:t>
            </a:r>
            <a:r>
              <a:rPr lang="pt-BR" sz="3000" i="1" dirty="0" err="1" smtClean="0">
                <a:latin typeface="Arial"/>
                <a:cs typeface="Arial"/>
              </a:rPr>
              <a:t>Coaching</a:t>
            </a:r>
            <a:r>
              <a:rPr lang="pt-BR" sz="3000" i="1" dirty="0" smtClean="0">
                <a:latin typeface="Arial"/>
                <a:cs typeface="Arial"/>
              </a:rPr>
              <a:t> </a:t>
            </a:r>
          </a:p>
          <a:p>
            <a:pPr marL="457200" lvl="0" indent="-457200">
              <a:lnSpc>
                <a:spcPct val="150000"/>
              </a:lnSpc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Você empresário como um </a:t>
            </a:r>
            <a:r>
              <a:rPr lang="pt-BR" sz="3000" i="1" dirty="0" err="1" smtClean="0">
                <a:latin typeface="Arial"/>
                <a:cs typeface="Arial"/>
              </a:rPr>
              <a:t>coach</a:t>
            </a:r>
            <a:endParaRPr lang="pt-BR" sz="3000" i="1" dirty="0" smtClean="0">
              <a:latin typeface="Arial"/>
              <a:cs typeface="Arial"/>
            </a:endParaRPr>
          </a:p>
          <a:p>
            <a:pPr marL="457200" lvl="0" indent="-457200">
              <a:lnSpc>
                <a:spcPct val="150000"/>
              </a:lnSpc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O </a:t>
            </a:r>
            <a:r>
              <a:rPr lang="pt-BR" sz="3000" i="1" dirty="0" smtClean="0">
                <a:latin typeface="Arial"/>
                <a:cs typeface="Arial"/>
              </a:rPr>
              <a:t>Feedback</a:t>
            </a:r>
            <a:r>
              <a:rPr lang="pt-BR" sz="3000" dirty="0" smtClean="0">
                <a:latin typeface="Arial"/>
                <a:cs typeface="Arial"/>
              </a:rPr>
              <a:t> no </a:t>
            </a:r>
            <a:r>
              <a:rPr lang="pt-BR" sz="3000" i="1" dirty="0" err="1" smtClean="0">
                <a:latin typeface="Arial"/>
                <a:cs typeface="Arial"/>
              </a:rPr>
              <a:t>coaching</a:t>
            </a:r>
            <a:endParaRPr lang="pt-BR" sz="3000" i="1" dirty="0" smtClean="0">
              <a:latin typeface="Arial"/>
              <a:cs typeface="Arial"/>
            </a:endParaRPr>
          </a:p>
          <a:p>
            <a:pPr marL="457200" lvl="0" indent="-457200">
              <a:lnSpc>
                <a:spcPct val="150000"/>
              </a:lnSpc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Plano de Ação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Avaliação e Encerramento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S3E6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7" name="Imagem 4" descr="UMA-PERG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9947" y="2928934"/>
            <a:ext cx="3264131" cy="30876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33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HeroicExtremeLeftFacing"/>
            <a:lightRig rig="soft" dir="t"/>
          </a:scene3d>
          <a:sp3d contourW="12700" prstMaterial="matte">
            <a:bevelT w="63500" h="50800" prst="riblet"/>
            <a:contourClr>
              <a:srgbClr val="C0C0C0"/>
            </a:contourClr>
          </a:sp3d>
        </p:spPr>
      </p:pic>
      <p:sp>
        <p:nvSpPr>
          <p:cNvPr id="9" name="Retângulo 5"/>
          <p:cNvSpPr/>
          <p:nvPr/>
        </p:nvSpPr>
        <p:spPr>
          <a:xfrm>
            <a:off x="3995936" y="1484784"/>
            <a:ext cx="4824536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pt-BR" sz="3000" b="1" dirty="0" smtClean="0">
                <a:solidFill>
                  <a:srgbClr val="005297"/>
                </a:solidFill>
                <a:latin typeface="Arial Black" pitchFamily="34" charset="0"/>
              </a:rPr>
              <a:t>O que é </a:t>
            </a:r>
            <a:r>
              <a:rPr lang="pt-BR" sz="3000" b="1" i="1" dirty="0" smtClean="0">
                <a:solidFill>
                  <a:srgbClr val="005297"/>
                </a:solidFill>
                <a:latin typeface="Arial Black" pitchFamily="34" charset="0"/>
              </a:rPr>
              <a:t>Coaching</a:t>
            </a:r>
            <a:r>
              <a:rPr lang="pt-BR" sz="3000" b="1" dirty="0" smtClean="0">
                <a:solidFill>
                  <a:srgbClr val="005297"/>
                </a:solidFill>
                <a:latin typeface="Arial Black" pitchFamily="34" charset="0"/>
              </a:rPr>
              <a:t>?</a:t>
            </a:r>
            <a:endParaRPr lang="en-US" sz="3000" b="1" dirty="0">
              <a:solidFill>
                <a:srgbClr val="005297"/>
              </a:solidFill>
              <a:latin typeface="Arial Black" pitchFamily="34" charset="0"/>
            </a:endParaRPr>
          </a:p>
        </p:txBody>
      </p:sp>
      <p:pic>
        <p:nvPicPr>
          <p:cNvPr id="10" name="Picture 5" descr="http://2.bp.blogspot.com/_Xm4DFZBZx18/TUmc4gT0auI/AAAAAAAAAJc/TTB5pJkYJwk/s1600/equilibrista-sol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83960">
            <a:off x="1180849" y="700596"/>
            <a:ext cx="2152696" cy="3187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S4E6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15" name="Rectangle 2"/>
          <p:cNvSpPr>
            <a:spLocks noGrp="1"/>
          </p:cNvSpPr>
          <p:nvPr>
            <p:ph type="title"/>
          </p:nvPr>
        </p:nvSpPr>
        <p:spPr>
          <a:xfrm>
            <a:off x="417606" y="1000108"/>
            <a:ext cx="3257544" cy="1357322"/>
          </a:xfrm>
        </p:spPr>
        <p:txBody>
          <a:bodyPr/>
          <a:lstStyle/>
          <a:p>
            <a:pPr eaLnBrk="1" hangingPunct="1"/>
            <a:r>
              <a:rPr lang="pt-BR" sz="3200" dirty="0" smtClean="0">
                <a:latin typeface="Arial"/>
                <a:cs typeface="Arial"/>
              </a:rPr>
              <a:t>Diz a lenda... “</a:t>
            </a:r>
            <a:r>
              <a:rPr lang="pt-BR" sz="3200" i="1" dirty="0" smtClean="0">
                <a:latin typeface="Arial"/>
                <a:cs typeface="Arial"/>
              </a:rPr>
              <a:t>COCHE</a:t>
            </a:r>
            <a:r>
              <a:rPr lang="pt-BR" sz="3200" dirty="0" smtClean="0">
                <a:latin typeface="Arial"/>
                <a:cs typeface="Arial"/>
              </a:rPr>
              <a:t>”</a:t>
            </a:r>
          </a:p>
        </p:txBody>
      </p:sp>
      <p:grpSp>
        <p:nvGrpSpPr>
          <p:cNvPr id="16" name="Grupo 7"/>
          <p:cNvGrpSpPr>
            <a:grpSpLocks/>
          </p:cNvGrpSpPr>
          <p:nvPr/>
        </p:nvGrpSpPr>
        <p:grpSpPr bwMode="auto">
          <a:xfrm>
            <a:off x="483548" y="2357430"/>
            <a:ext cx="4352223" cy="3467114"/>
            <a:chOff x="1387475" y="1549400"/>
            <a:chExt cx="6337300" cy="489585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87475" y="1549400"/>
              <a:ext cx="6337300" cy="489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" name="Group 9"/>
            <p:cNvGrpSpPr>
              <a:grpSpLocks/>
            </p:cNvGrpSpPr>
            <p:nvPr/>
          </p:nvGrpSpPr>
          <p:grpSpPr bwMode="auto">
            <a:xfrm>
              <a:off x="1619250" y="1773238"/>
              <a:ext cx="6048375" cy="4608512"/>
              <a:chOff x="1020" y="1117"/>
              <a:chExt cx="3810" cy="2903"/>
            </a:xfrm>
          </p:grpSpPr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1429" y="1117"/>
                <a:ext cx="2993" cy="36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1020" y="3339"/>
                <a:ext cx="3810" cy="68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1" name="Rectangle 8"/>
              <p:cNvSpPr>
                <a:spLocks noChangeArrowheads="1"/>
              </p:cNvSpPr>
              <p:nvPr/>
            </p:nvSpPr>
            <p:spPr bwMode="auto">
              <a:xfrm>
                <a:off x="2381" y="1389"/>
                <a:ext cx="181" cy="27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sp>
        <p:nvSpPr>
          <p:cNvPr id="22" name="CaixaDeTexto 8"/>
          <p:cNvSpPr txBox="1"/>
          <p:nvPr/>
        </p:nvSpPr>
        <p:spPr>
          <a:xfrm>
            <a:off x="1934290" y="6429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23" name="Rectangle 2"/>
          <p:cNvSpPr txBox="1">
            <a:spLocks/>
          </p:cNvSpPr>
          <p:nvPr/>
        </p:nvSpPr>
        <p:spPr>
          <a:xfrm>
            <a:off x="747319" y="4929198"/>
            <a:ext cx="3257544" cy="121444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Ou seja, leva de um lugar ao outro.</a:t>
            </a:r>
          </a:p>
        </p:txBody>
      </p:sp>
      <p:pic>
        <p:nvPicPr>
          <p:cNvPr id="24" name="Imagem 10" descr="bernardi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65485" y="2500306"/>
            <a:ext cx="3289362" cy="2809880"/>
          </a:xfrm>
          <a:prstGeom prst="rect">
            <a:avLst/>
          </a:prstGeom>
        </p:spPr>
      </p:pic>
      <p:sp>
        <p:nvSpPr>
          <p:cNvPr id="25" name="CaixaDeTexto 11"/>
          <p:cNvSpPr txBox="1"/>
          <p:nvPr/>
        </p:nvSpPr>
        <p:spPr>
          <a:xfrm>
            <a:off x="5099542" y="928670"/>
            <a:ext cx="3297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latin typeface="Arial"/>
                <a:cs typeface="Arial"/>
              </a:rPr>
              <a:t>Ou o treinador / preparador (</a:t>
            </a:r>
            <a:r>
              <a:rPr lang="pt-BR" sz="3200" i="1" dirty="0" smtClean="0">
                <a:latin typeface="Arial"/>
                <a:cs typeface="Arial"/>
              </a:rPr>
              <a:t>COACH</a:t>
            </a:r>
            <a:r>
              <a:rPr lang="pt-BR" sz="3200" dirty="0" smtClean="0">
                <a:latin typeface="Arial"/>
                <a:cs typeface="Arial"/>
              </a:rPr>
              <a:t>)</a:t>
            </a:r>
            <a:endParaRPr lang="pt-BR" sz="32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S5E6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CaixaDeTexto 4"/>
          <p:cNvSpPr txBox="1"/>
          <p:nvPr/>
        </p:nvSpPr>
        <p:spPr>
          <a:xfrm>
            <a:off x="539552" y="692696"/>
            <a:ext cx="7847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Termos utilizados e que não possuem tradução para a língua portuguesa</a:t>
            </a:r>
            <a:endParaRPr lang="pt-BR" sz="28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>
          <a:xfrm>
            <a:off x="3419872" y="2192891"/>
            <a:ext cx="4966868" cy="378621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600" b="1" i="1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Coaching</a:t>
            </a:r>
            <a:r>
              <a:rPr kumimoji="0" lang="pt-B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– é o processo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pt-BR" sz="2600" b="1" i="1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Coach</a:t>
            </a:r>
            <a:r>
              <a:rPr kumimoji="0" lang="pt-B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– é a pessoa que executa o trabalho</a:t>
            </a:r>
            <a:r>
              <a:rPr kumimoji="0" lang="pt-B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de </a:t>
            </a:r>
            <a:r>
              <a:rPr kumimoji="0" lang="pt-BR" sz="26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coaching</a:t>
            </a:r>
            <a:endParaRPr kumimoji="0" lang="pt-BR" sz="26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pt-BR" sz="2600" b="1" i="1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Coachee</a:t>
            </a:r>
            <a:r>
              <a:rPr kumimoji="0" lang="pt-B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– é o</a:t>
            </a:r>
            <a:r>
              <a:rPr kumimoji="0" lang="pt-B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“cliente” que passa pelo processo de </a:t>
            </a:r>
            <a:r>
              <a:rPr kumimoji="0" lang="pt-BR" sz="26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coaching</a:t>
            </a:r>
            <a:endParaRPr kumimoji="0" lang="pt-BR" sz="26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0" name="Imagem 7" descr="dicionár_0.t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988840"/>
            <a:ext cx="2834136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S5E6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Subtítulo 4"/>
          <p:cNvSpPr txBox="1">
            <a:spLocks/>
          </p:cNvSpPr>
          <p:nvPr/>
        </p:nvSpPr>
        <p:spPr>
          <a:xfrm>
            <a:off x="467544" y="2132856"/>
            <a:ext cx="8242846" cy="37862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600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pt-B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Tipo de relacionamento no qual o </a:t>
            </a:r>
            <a:r>
              <a:rPr kumimoji="0" lang="pt-BR" sz="240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coach</a:t>
            </a:r>
            <a:r>
              <a:rPr kumimoji="0" lang="pt-B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se compromete a apoiar e a ajudar o </a:t>
            </a:r>
            <a:r>
              <a:rPr kumimoji="0" lang="pt-BR" sz="240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coachee</a:t>
            </a:r>
            <a:r>
              <a:rPr kumimoji="0" lang="pt-B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, para que este possa atingir determinado resultado ou seguir determinado caminho.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600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pt-B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Processo “gerencial” que ativa as redes de cooperação, possibilitando que o capital humano circule livremente dentro da organização em prol de melhores resultados.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600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pt-B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Ferramenta para lidar com a diversidade, propiciando o máximo de proveito das similaridades e das diferenças.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24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CaixaDeTexto 4"/>
          <p:cNvSpPr txBox="1"/>
          <p:nvPr/>
        </p:nvSpPr>
        <p:spPr>
          <a:xfrm>
            <a:off x="467544" y="764704"/>
            <a:ext cx="7517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i="1" dirty="0" smtClean="0">
                <a:solidFill>
                  <a:srgbClr val="005297"/>
                </a:solidFill>
                <a:latin typeface="Arial"/>
                <a:cs typeface="Arial"/>
              </a:rPr>
              <a:t>COACHING</a:t>
            </a:r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 É...</a:t>
            </a:r>
            <a:endParaRPr lang="pt-BR" sz="28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9861" y="548679"/>
            <a:ext cx="3862681" cy="141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S7E6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Subtítulo 4"/>
          <p:cNvSpPr txBox="1">
            <a:spLocks/>
          </p:cNvSpPr>
          <p:nvPr/>
        </p:nvSpPr>
        <p:spPr>
          <a:xfrm>
            <a:off x="323528" y="1844824"/>
            <a:ext cx="5000660" cy="46434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“É uma relação de parceria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 revela e liberta o potencial das pessoas,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forma a maximizar o seu desempenho.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 ajudá-las a aprender,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ao invés de ensinar algo a elas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.”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pt-BR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Timothy </a:t>
            </a:r>
            <a:r>
              <a:rPr kumimoji="0" lang="pt-BR" sz="1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Gallwey</a:t>
            </a:r>
            <a:r>
              <a:rPr kumimoji="0" lang="pt-BR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(2000)</a:t>
            </a:r>
            <a:endParaRPr kumimoji="0" lang="pt-BR" sz="14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Imagem 4" descr="aprender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916832"/>
            <a:ext cx="3183467" cy="3357586"/>
          </a:xfrm>
          <a:prstGeom prst="rect">
            <a:avLst/>
          </a:prstGeom>
        </p:spPr>
      </p:pic>
      <p:sp>
        <p:nvSpPr>
          <p:cNvPr id="9" name="CaixaDeTexto 5"/>
          <p:cNvSpPr txBox="1"/>
          <p:nvPr/>
        </p:nvSpPr>
        <p:spPr>
          <a:xfrm>
            <a:off x="467544" y="764704"/>
            <a:ext cx="7517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i="1" dirty="0" err="1" smtClean="0">
                <a:solidFill>
                  <a:srgbClr val="005297"/>
                </a:solidFill>
              </a:rPr>
              <a:t>Coaching</a:t>
            </a:r>
            <a:r>
              <a:rPr lang="pt-BR" sz="2800" b="1" dirty="0" smtClean="0">
                <a:solidFill>
                  <a:srgbClr val="005297"/>
                </a:solidFill>
              </a:rPr>
              <a:t> é...</a:t>
            </a:r>
            <a:endParaRPr lang="pt-BR" sz="2800" b="1" dirty="0">
              <a:solidFill>
                <a:srgbClr val="005297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S8E6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6" name="Imagem 2" descr="brilho_0.t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3548" y="2571744"/>
            <a:ext cx="4929190" cy="3437934"/>
          </a:xfrm>
          <a:prstGeom prst="ellipse">
            <a:avLst/>
          </a:prstGeom>
          <a:scene3d>
            <a:camera prst="perspectiveRelaxedModerately"/>
            <a:lightRig rig="threePt" dir="t"/>
          </a:scene3d>
        </p:spPr>
      </p:pic>
      <p:sp>
        <p:nvSpPr>
          <p:cNvPr id="7" name="Subtítulo 4"/>
          <p:cNvSpPr txBox="1">
            <a:spLocks/>
          </p:cNvSpPr>
          <p:nvPr/>
        </p:nvSpPr>
        <p:spPr>
          <a:xfrm>
            <a:off x="3786182" y="1214422"/>
            <a:ext cx="5000660" cy="18573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6501DF"/>
              </a:buClr>
              <a:buSzPct val="110000"/>
              <a:tabLst/>
              <a:defRPr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COACHING</a:t>
            </a: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FAZ AS PESSOAS BRILHAREM</a:t>
            </a:r>
            <a:endParaRPr kumimoji="0" lang="pt-BR" sz="2800" b="0" i="1" u="none" strike="noStrike" kern="0" cap="none" spc="0" normalizeH="0" baseline="0" noProof="0" dirty="0">
              <a:ln>
                <a:noFill/>
              </a:ln>
              <a:solidFill>
                <a:srgbClr val="00529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S9E6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33187">
            <a:off x="3441029" y="3329136"/>
            <a:ext cx="2352405" cy="268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55576" y="980728"/>
            <a:ext cx="73581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</a:rPr>
              <a:t>Diferença entre </a:t>
            </a:r>
            <a:r>
              <a:rPr lang="pt-BR" sz="2800" b="1" i="1" dirty="0" err="1" smtClean="0">
                <a:solidFill>
                  <a:srgbClr val="005297"/>
                </a:solidFill>
              </a:rPr>
              <a:t>coaching</a:t>
            </a:r>
            <a:r>
              <a:rPr lang="pt-BR" sz="2800" b="1" dirty="0" smtClean="0">
                <a:solidFill>
                  <a:srgbClr val="005297"/>
                </a:solidFill>
              </a:rPr>
              <a:t>  e</a:t>
            </a:r>
            <a:endParaRPr lang="es-MX" sz="2800" b="1" dirty="0">
              <a:solidFill>
                <a:srgbClr val="005297"/>
              </a:solidFill>
            </a:endParaRPr>
          </a:p>
        </p:txBody>
      </p:sp>
      <p:sp>
        <p:nvSpPr>
          <p:cNvPr id="10" name="Subtítulo 4"/>
          <p:cNvSpPr txBox="1">
            <a:spLocks/>
          </p:cNvSpPr>
          <p:nvPr/>
        </p:nvSpPr>
        <p:spPr>
          <a:xfrm>
            <a:off x="539552" y="2204864"/>
            <a:ext cx="5000660" cy="29289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Aconselhamento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Terapia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Mentoria</a:t>
            </a: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5" descr="treiname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57436">
            <a:off x="5600549" y="1457153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4D2C5FD42EE44BB24AAA5979198881" ma:contentTypeVersion="1" ma:contentTypeDescription="Crie um novo documento." ma:contentTypeScope="" ma:versionID="7622d41b9382a10ff1b88325197a2d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dfe1de69cba6c02f6bd24bf081d61d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76E93B3-618B-4F2E-94F5-E0DF0811AAFB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BB10013-1BDB-4D0E-8BBE-55C43BE744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384F71-118D-46E9-9D7F-8485409CE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496</Words>
  <Application>Microsoft Macintosh PowerPoint</Application>
  <PresentationFormat>On-screen Show (4:3)</PresentationFormat>
  <Paragraphs>94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Design padrão</vt:lpstr>
      <vt:lpstr>PowerPoint Presentation</vt:lpstr>
      <vt:lpstr>PowerPoint Presentation</vt:lpstr>
      <vt:lpstr>PowerPoint Presentation</vt:lpstr>
      <vt:lpstr>Diz a lenda... “COCHE”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César</dc:creator>
  <cp:lastModifiedBy>Chica Magalhães</cp:lastModifiedBy>
  <cp:revision>278</cp:revision>
  <dcterms:created xsi:type="dcterms:W3CDTF">2011-02-18T16:41:29Z</dcterms:created>
  <dcterms:modified xsi:type="dcterms:W3CDTF">2012-08-13T18:13:33Z</dcterms:modified>
</cp:coreProperties>
</file>