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85" r:id="rId6"/>
    <p:sldId id="274" r:id="rId7"/>
    <p:sldId id="281" r:id="rId8"/>
    <p:sldId id="283" r:id="rId9"/>
    <p:sldId id="284" r:id="rId10"/>
    <p:sldId id="280" r:id="rId11"/>
    <p:sldId id="282" r:id="rId1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7"/>
    <a:srgbClr val="104428"/>
    <a:srgbClr val="2B5B44"/>
    <a:srgbClr val="377557"/>
    <a:srgbClr val="0066CC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4384" y="-1584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_fund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911095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-GSKfAZx6AjU/TgoHTqI1S9I/AAAAAAAADjA/4dWPBJMGQUk/s1600/2.jpg" TargetMode="Externa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S1E4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6" name="Imagem 6" descr="trabalho_0.tmp"/>
          <p:cNvPicPr>
            <a:picLocks noChangeAspect="1"/>
          </p:cNvPicPr>
          <p:nvPr/>
        </p:nvPicPr>
        <p:blipFill rotWithShape="1">
          <a:blip r:embed="rId2" cstate="print"/>
          <a:srcRect t="7974" b="8758"/>
          <a:stretch/>
        </p:blipFill>
        <p:spPr>
          <a:xfrm>
            <a:off x="4283968" y="548680"/>
            <a:ext cx="4527136" cy="3528392"/>
          </a:xfrm>
          <a:prstGeom prst="rect">
            <a:avLst/>
          </a:prstGeom>
        </p:spPr>
      </p:pic>
      <p:sp>
        <p:nvSpPr>
          <p:cNvPr id="9" name="CaixaDeTexto 1"/>
          <p:cNvSpPr txBox="1"/>
          <p:nvPr/>
        </p:nvSpPr>
        <p:spPr>
          <a:xfrm>
            <a:off x="611560" y="3356992"/>
            <a:ext cx="69685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dirty="0" smtClean="0">
                <a:solidFill>
                  <a:srgbClr val="14518D"/>
                </a:solidFill>
                <a:latin typeface="Arial"/>
                <a:cs typeface="Arial"/>
              </a:rPr>
              <a:t>Encontro 4</a:t>
            </a:r>
          </a:p>
          <a:p>
            <a:pPr algn="ctr"/>
            <a:endParaRPr lang="pt-BR" sz="4000" b="1" dirty="0" smtClean="0">
              <a:solidFill>
                <a:srgbClr val="14518D"/>
              </a:solidFill>
              <a:latin typeface="Arial"/>
              <a:cs typeface="Arial"/>
            </a:endParaRPr>
          </a:p>
          <a:p>
            <a:pPr algn="ctr"/>
            <a:r>
              <a:rPr lang="pt-BR" sz="4000" b="1" dirty="0" smtClean="0">
                <a:solidFill>
                  <a:srgbClr val="14518D"/>
                </a:solidFill>
                <a:latin typeface="Arial"/>
                <a:cs typeface="Arial"/>
              </a:rPr>
              <a:t>TRABALHO EM EQUIPE</a:t>
            </a:r>
          </a:p>
          <a:p>
            <a:pPr algn="ctr"/>
            <a:r>
              <a:rPr lang="en-US" sz="4000" b="1" dirty="0" smtClean="0">
                <a:solidFill>
                  <a:srgbClr val="14518D"/>
                </a:solidFill>
                <a:latin typeface="Arial"/>
                <a:cs typeface="Arial"/>
              </a:rPr>
              <a:t>E</a:t>
            </a:r>
            <a:r>
              <a:rPr lang="pt-BR" sz="4000" b="1" dirty="0" smtClean="0">
                <a:solidFill>
                  <a:srgbClr val="14518D"/>
                </a:solidFill>
                <a:latin typeface="Arial"/>
                <a:cs typeface="Arial"/>
              </a:rPr>
              <a:t> A PERCEPÇÃO HUMANA</a:t>
            </a:r>
            <a:endParaRPr lang="pt-BR" sz="4000" b="1" dirty="0">
              <a:solidFill>
                <a:srgbClr val="14518D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S2E4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539552" y="119675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cap="all" dirty="0" smtClean="0">
                <a:solidFill>
                  <a:srgbClr val="005297"/>
                </a:solidFill>
                <a:latin typeface="Arial"/>
                <a:cs typeface="Arial"/>
              </a:rPr>
              <a:t>Temas do encontro 4</a:t>
            </a:r>
          </a:p>
        </p:txBody>
      </p:sp>
      <p:sp>
        <p:nvSpPr>
          <p:cNvPr id="6" name="CaixaDeTexto 2"/>
          <p:cNvSpPr txBox="1"/>
          <p:nvPr/>
        </p:nvSpPr>
        <p:spPr>
          <a:xfrm>
            <a:off x="539552" y="2204864"/>
            <a:ext cx="8085283" cy="3288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Grupo x equipe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>
                <a:latin typeface="Arial"/>
                <a:cs typeface="Arial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Percepção humana e influências na convivência da equipe e no processo de seleção</a:t>
            </a:r>
          </a:p>
          <a:p>
            <a:pPr lvl="1"/>
            <a:endParaRPr lang="pt-BR" sz="2800" dirty="0" smtClean="0">
              <a:latin typeface="Arial"/>
              <a:cs typeface="Arial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A escada da inferência </a:t>
            </a:r>
            <a:endParaRPr lang="pt-BR"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S3E4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CaixaDeTexto 1"/>
          <p:cNvSpPr txBox="1"/>
          <p:nvPr/>
        </p:nvSpPr>
        <p:spPr>
          <a:xfrm>
            <a:off x="611560" y="1988840"/>
            <a:ext cx="69849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latin typeface="Arial"/>
                <a:cs typeface="Arial"/>
              </a:rPr>
              <a:t>Fatores que influenciam de forma direta </a:t>
            </a:r>
          </a:p>
          <a:p>
            <a:r>
              <a:rPr lang="pt-BR" sz="3000" dirty="0" smtClean="0">
                <a:latin typeface="Arial"/>
                <a:cs typeface="Arial"/>
              </a:rPr>
              <a:t>a nossa percepção</a:t>
            </a:r>
            <a:endParaRPr lang="pt-BR" sz="3000" dirty="0">
              <a:latin typeface="Arial"/>
              <a:cs typeface="Arial"/>
            </a:endParaRPr>
          </a:p>
        </p:txBody>
      </p:sp>
      <p:sp>
        <p:nvSpPr>
          <p:cNvPr id="10" name="CaixaDeTexto 2"/>
          <p:cNvSpPr txBox="1"/>
          <p:nvPr/>
        </p:nvSpPr>
        <p:spPr>
          <a:xfrm>
            <a:off x="611560" y="3284984"/>
            <a:ext cx="64623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Percepção Seletiva</a:t>
            </a:r>
          </a:p>
          <a:p>
            <a:pPr marL="342900" indent="-342900"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Projeção</a:t>
            </a:r>
          </a:p>
          <a:p>
            <a:pPr marL="342900" indent="-342900"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Profecia autorrealizada ou Efeito </a:t>
            </a:r>
            <a:r>
              <a:rPr lang="pt-BR" sz="3000" dirty="0" err="1" smtClean="0">
                <a:latin typeface="Arial"/>
                <a:cs typeface="Arial"/>
              </a:rPr>
              <a:t>Pigmaleão</a:t>
            </a:r>
            <a:endParaRPr lang="pt-BR" sz="30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Efeito de Halo</a:t>
            </a:r>
          </a:p>
          <a:p>
            <a:pPr marL="342900" indent="-342900">
              <a:buFont typeface="Arial"/>
              <a:buChar char="•"/>
            </a:pPr>
            <a:r>
              <a:rPr lang="pt-BR" sz="3000" dirty="0" smtClean="0">
                <a:latin typeface="Arial"/>
                <a:cs typeface="Arial"/>
              </a:rPr>
              <a:t>Estereotipagem</a:t>
            </a:r>
            <a:endParaRPr lang="pt-BR" sz="3000" dirty="0">
              <a:latin typeface="Arial"/>
              <a:cs typeface="Arial"/>
            </a:endParaRPr>
          </a:p>
        </p:txBody>
      </p:sp>
      <p:sp>
        <p:nvSpPr>
          <p:cNvPr id="11" name="CaixaDeTexto 4"/>
          <p:cNvSpPr txBox="1"/>
          <p:nvPr/>
        </p:nvSpPr>
        <p:spPr>
          <a:xfrm>
            <a:off x="611560" y="836712"/>
            <a:ext cx="5275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PERCEPÇÃO HUMANA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538663">
            <a:off x="7013951" y="1736273"/>
            <a:ext cx="1124343" cy="42198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S4E4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649465" y="642918"/>
            <a:ext cx="3294248" cy="5514536"/>
            <a:chOff x="2155" y="912"/>
            <a:chExt cx="1445" cy="3408"/>
          </a:xfrm>
        </p:grpSpPr>
        <p:grpSp>
          <p:nvGrpSpPr>
            <p:cNvPr id="32" name="Group 8"/>
            <p:cNvGrpSpPr>
              <a:grpSpLocks/>
            </p:cNvGrpSpPr>
            <p:nvPr/>
          </p:nvGrpSpPr>
          <p:grpSpPr bwMode="auto">
            <a:xfrm>
              <a:off x="2160" y="912"/>
              <a:ext cx="1440" cy="3408"/>
              <a:chOff x="2016" y="1344"/>
              <a:chExt cx="1440" cy="2688"/>
            </a:xfrm>
          </p:grpSpPr>
          <p:sp>
            <p:nvSpPr>
              <p:cNvPr id="47" name="Line 9"/>
              <p:cNvSpPr>
                <a:spLocks noChangeShapeType="1"/>
              </p:cNvSpPr>
              <p:nvPr/>
            </p:nvSpPr>
            <p:spPr bwMode="auto">
              <a:xfrm flipH="1">
                <a:off x="2016" y="1344"/>
                <a:ext cx="384" cy="2688"/>
              </a:xfrm>
              <a:prstGeom prst="line">
                <a:avLst/>
              </a:prstGeom>
              <a:noFill/>
              <a:ln w="76200">
                <a:solidFill>
                  <a:srgbClr val="9966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t-BR">
                  <a:latin typeface="Arial"/>
                  <a:cs typeface="Arial"/>
                </a:endParaRPr>
              </a:p>
            </p:txBody>
          </p:sp>
          <p:sp>
            <p:nvSpPr>
              <p:cNvPr id="48" name="Line 10"/>
              <p:cNvSpPr>
                <a:spLocks noChangeShapeType="1"/>
              </p:cNvSpPr>
              <p:nvPr/>
            </p:nvSpPr>
            <p:spPr bwMode="auto">
              <a:xfrm>
                <a:off x="3072" y="1344"/>
                <a:ext cx="384" cy="2688"/>
              </a:xfrm>
              <a:prstGeom prst="line">
                <a:avLst/>
              </a:prstGeom>
              <a:noFill/>
              <a:ln w="76200">
                <a:solidFill>
                  <a:srgbClr val="9966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t-BR">
                  <a:latin typeface="Arial"/>
                  <a:cs typeface="Arial"/>
                </a:endParaRPr>
              </a:p>
            </p:txBody>
          </p:sp>
        </p:grp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>
              <a:off x="2520" y="912"/>
              <a:ext cx="720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>
              <a:off x="2508" y="1339"/>
              <a:ext cx="744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>
              <a:off x="2386" y="2252"/>
              <a:ext cx="989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2232" y="3662"/>
              <a:ext cx="1285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>
              <a:off x="2283" y="3173"/>
              <a:ext cx="1202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>
              <a:off x="2331" y="2706"/>
              <a:ext cx="1066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>
              <a:off x="2426" y="1788"/>
              <a:ext cx="909" cy="0"/>
            </a:xfrm>
            <a:prstGeom prst="line">
              <a:avLst/>
            </a:prstGeom>
            <a:noFill/>
            <a:ln w="76200">
              <a:solidFill>
                <a:srgbClr val="99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t-BR">
                <a:latin typeface="Arial"/>
                <a:cs typeface="Arial"/>
              </a:endParaRPr>
            </a:p>
          </p:txBody>
        </p:sp>
        <p:sp>
          <p:nvSpPr>
            <p:cNvPr id="40" name="Text Box 18"/>
            <p:cNvSpPr txBox="1">
              <a:spLocks noChangeArrowheads="1"/>
            </p:cNvSpPr>
            <p:nvPr/>
          </p:nvSpPr>
          <p:spPr bwMode="auto">
            <a:xfrm>
              <a:off x="2520" y="921"/>
              <a:ext cx="740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t-PT" spc="-100" dirty="0" smtClean="0">
                  <a:solidFill>
                    <a:srgbClr val="104428"/>
                  </a:solidFill>
                  <a:latin typeface="Arial"/>
                  <a:cs typeface="Arial"/>
                </a:rPr>
                <a:t>Ajo baseado em </a:t>
              </a:r>
            </a:p>
            <a:p>
              <a:pPr algn="ctr" eaLnBrk="0" hangingPunct="0"/>
              <a:r>
                <a:rPr lang="pt-PT" spc="-100" dirty="0" smtClean="0">
                  <a:solidFill>
                    <a:srgbClr val="104428"/>
                  </a:solidFill>
                  <a:latin typeface="Arial"/>
                  <a:cs typeface="Arial"/>
                </a:rPr>
                <a:t>minhas crenças</a:t>
              </a:r>
              <a:endParaRPr lang="pt-BR" spc="-100" dirty="0">
                <a:solidFill>
                  <a:srgbClr val="104428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19"/>
            <p:cNvSpPr txBox="1">
              <a:spLocks noChangeArrowheads="1"/>
            </p:cNvSpPr>
            <p:nvPr/>
          </p:nvSpPr>
          <p:spPr bwMode="auto">
            <a:xfrm>
              <a:off x="2647" y="1362"/>
              <a:ext cx="458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t-PT" dirty="0">
                  <a:solidFill>
                    <a:srgbClr val="000000"/>
                  </a:solidFill>
                  <a:latin typeface="Arial"/>
                  <a:cs typeface="Arial"/>
                </a:rPr>
                <a:t>Adoto</a:t>
              </a:r>
            </a:p>
            <a:p>
              <a:pPr algn="ctr" eaLnBrk="0" hangingPunct="0"/>
              <a:r>
                <a:rPr lang="pt-PT" dirty="0" smtClean="0">
                  <a:solidFill>
                    <a:srgbClr val="000000"/>
                  </a:solidFill>
                  <a:latin typeface="Arial"/>
                  <a:cs typeface="Arial"/>
                </a:rPr>
                <a:t>Crenças</a:t>
              </a:r>
              <a:endParaRPr lang="pt-BR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0"/>
            <p:cNvSpPr txBox="1">
              <a:spLocks noChangeArrowheads="1"/>
            </p:cNvSpPr>
            <p:nvPr/>
          </p:nvSpPr>
          <p:spPr bwMode="auto">
            <a:xfrm>
              <a:off x="2386" y="1781"/>
              <a:ext cx="989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pt-PT" dirty="0" smtClean="0">
                  <a:solidFill>
                    <a:srgbClr val="000000"/>
                  </a:solidFill>
                  <a:latin typeface="Arial"/>
                  <a:cs typeface="Arial"/>
                </a:rPr>
                <a:t>Eu tiro</a:t>
              </a:r>
              <a:endParaRPr lang="pt-PT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 eaLnBrk="0" hangingPunct="0"/>
              <a:r>
                <a:rPr lang="pt-PT" dirty="0">
                  <a:solidFill>
                    <a:srgbClr val="000000"/>
                  </a:solidFill>
                  <a:latin typeface="Arial"/>
                  <a:cs typeface="Arial"/>
                </a:rPr>
                <a:t>Conclusões</a:t>
              </a:r>
              <a:endParaRPr lang="pt-BR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2269" y="2686"/>
              <a:ext cx="1215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dirty="0" smtClean="0">
                  <a:solidFill>
                    <a:srgbClr val="000000"/>
                  </a:solidFill>
                  <a:latin typeface="Arial"/>
                  <a:cs typeface="Arial"/>
                </a:rPr>
                <a:t>Eu adiciono significado cultural e pessoal</a:t>
              </a:r>
              <a:endParaRPr lang="pt-BR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2327" y="2245"/>
              <a:ext cx="1070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spc="-100" dirty="0" smtClean="0">
                  <a:latin typeface="Arial"/>
                  <a:cs typeface="Arial"/>
                </a:rPr>
                <a:t>Faço pressupostos </a:t>
              </a:r>
            </a:p>
            <a:p>
              <a:pPr algn="ctr" eaLnBrk="0" hangingPunct="0"/>
              <a:r>
                <a:rPr lang="pt-PT" spc="-100" dirty="0" smtClean="0">
                  <a:latin typeface="Arial"/>
                  <a:cs typeface="Arial"/>
                </a:rPr>
                <a:t>baseado no significado</a:t>
              </a:r>
              <a:endParaRPr lang="pt-BR" spc="-100" dirty="0">
                <a:latin typeface="Arial"/>
                <a:cs typeface="Arial"/>
              </a:endParaRPr>
            </a:p>
          </p:txBody>
        </p:sp>
        <p:sp>
          <p:nvSpPr>
            <p:cNvPr id="45" name="Text Box 23"/>
            <p:cNvSpPr txBox="1">
              <a:spLocks noChangeArrowheads="1"/>
            </p:cNvSpPr>
            <p:nvPr/>
          </p:nvSpPr>
          <p:spPr bwMode="auto">
            <a:xfrm>
              <a:off x="2155" y="3180"/>
              <a:ext cx="1412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dirty="0" smtClean="0">
                  <a:solidFill>
                    <a:srgbClr val="000000"/>
                  </a:solidFill>
                  <a:latin typeface="Arial"/>
                  <a:cs typeface="Arial"/>
                </a:rPr>
                <a:t>Eu seleciono</a:t>
              </a:r>
              <a:endParaRPr lang="pt-PT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 eaLnBrk="0" hangingPunct="0"/>
              <a:r>
                <a:rPr lang="pt-PT" dirty="0" smtClean="0">
                  <a:solidFill>
                    <a:srgbClr val="000000"/>
                  </a:solidFill>
                  <a:latin typeface="Arial"/>
                  <a:cs typeface="Arial"/>
                </a:rPr>
                <a:t>“dados” do que eu acredito</a:t>
              </a:r>
              <a:endParaRPr lang="pt-BR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 Box 24"/>
            <p:cNvSpPr txBox="1">
              <a:spLocks noChangeArrowheads="1"/>
            </p:cNvSpPr>
            <p:nvPr/>
          </p:nvSpPr>
          <p:spPr bwMode="auto">
            <a:xfrm>
              <a:off x="2160" y="3654"/>
              <a:ext cx="1440" cy="3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pt-PT" dirty="0" smtClean="0">
                  <a:solidFill>
                    <a:srgbClr val="104428"/>
                  </a:solidFill>
                  <a:latin typeface="Arial"/>
                  <a:cs typeface="Arial"/>
                </a:rPr>
                <a:t>Eu observo “dados e experiências”</a:t>
              </a:r>
              <a:endParaRPr lang="pt-BR" dirty="0">
                <a:solidFill>
                  <a:srgbClr val="104428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1" name="AutoShape 25"/>
          <p:cNvSpPr>
            <a:spLocks noChangeArrowheads="1"/>
          </p:cNvSpPr>
          <p:nvPr/>
        </p:nvSpPr>
        <p:spPr bwMode="auto">
          <a:xfrm>
            <a:off x="250508" y="1500519"/>
            <a:ext cx="458231" cy="4174737"/>
          </a:xfrm>
          <a:prstGeom prst="upArrow">
            <a:avLst>
              <a:gd name="adj1" fmla="val 50000"/>
              <a:gd name="adj2" fmla="val 223958"/>
            </a:avLst>
          </a:prstGeom>
          <a:gradFill rotWithShape="0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pt-BR">
              <a:latin typeface="Arial"/>
              <a:cs typeface="Arial"/>
            </a:endParaRPr>
          </a:p>
        </p:txBody>
      </p:sp>
      <p:pic>
        <p:nvPicPr>
          <p:cNvPr id="50" name="Picture 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72193" y="1412776"/>
            <a:ext cx="2186087" cy="332537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rgbClr val="000000"/>
            </a:outerShdw>
          </a:effectLst>
        </p:spPr>
      </p:pic>
      <p:sp>
        <p:nvSpPr>
          <p:cNvPr id="51" name="CaixaDeTexto 25"/>
          <p:cNvSpPr txBox="1"/>
          <p:nvPr/>
        </p:nvSpPr>
        <p:spPr>
          <a:xfrm>
            <a:off x="4572000" y="3861048"/>
            <a:ext cx="2016224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rgbClr val="104428"/>
                </a:solidFill>
                <a:latin typeface="Arial"/>
                <a:cs typeface="Arial"/>
              </a:rPr>
              <a:t>A volta reflexiva </a:t>
            </a:r>
          </a:p>
          <a:p>
            <a:pPr algn="ctr"/>
            <a:r>
              <a:rPr lang="pt-BR" sz="2000" dirty="0" smtClean="0">
                <a:solidFill>
                  <a:srgbClr val="104428"/>
                </a:solidFill>
                <a:latin typeface="Arial"/>
                <a:cs typeface="Arial"/>
              </a:rPr>
              <a:t>(nossas crenças influenciam que </a:t>
            </a:r>
          </a:p>
          <a:p>
            <a:pPr algn="ctr"/>
            <a:r>
              <a:rPr lang="pt-BR" sz="2000" dirty="0" smtClean="0">
                <a:solidFill>
                  <a:srgbClr val="104428"/>
                </a:solidFill>
                <a:latin typeface="Arial"/>
                <a:cs typeface="Arial"/>
              </a:rPr>
              <a:t>dados vamos selecionar na próxima vez)</a:t>
            </a:r>
            <a:endParaRPr lang="pt-BR" sz="2000" dirty="0">
              <a:solidFill>
                <a:srgbClr val="104428"/>
              </a:solidFill>
              <a:latin typeface="Arial"/>
              <a:cs typeface="Arial"/>
            </a:endParaRPr>
          </a:p>
        </p:txBody>
      </p:sp>
      <p:sp>
        <p:nvSpPr>
          <p:cNvPr id="52" name="CaixaDeTexto 26"/>
          <p:cNvSpPr txBox="1"/>
          <p:nvPr/>
        </p:nvSpPr>
        <p:spPr>
          <a:xfrm>
            <a:off x="4788024" y="476672"/>
            <a:ext cx="3954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ESCADA DA INFERÊNCIA</a:t>
            </a:r>
            <a:endParaRPr lang="pt-BR" sz="24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53" name="AutoShape 25"/>
          <p:cNvSpPr>
            <a:spLocks noChangeArrowheads="1"/>
          </p:cNvSpPr>
          <p:nvPr/>
        </p:nvSpPr>
        <p:spPr bwMode="auto">
          <a:xfrm rot="10800000">
            <a:off x="3851921" y="1714489"/>
            <a:ext cx="458231" cy="4174737"/>
          </a:xfrm>
          <a:prstGeom prst="upArrow">
            <a:avLst>
              <a:gd name="adj1" fmla="val 50000"/>
              <a:gd name="adj2" fmla="val 223958"/>
            </a:avLst>
          </a:prstGeom>
          <a:gradFill rotWithShape="0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pt-BR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1" grpId="0" animBg="1"/>
      <p:bldP spid="52" grpId="0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S5E4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26"/>
          <p:cNvSpPr txBox="1"/>
          <p:nvPr/>
        </p:nvSpPr>
        <p:spPr>
          <a:xfrm>
            <a:off x="2267744" y="980728"/>
            <a:ext cx="4573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ESCADA DA INFERÊNCIA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29"/>
          <p:cNvSpPr txBox="1"/>
          <p:nvPr/>
        </p:nvSpPr>
        <p:spPr>
          <a:xfrm>
            <a:off x="483549" y="1916832"/>
            <a:ext cx="8176903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É uma ferramenta útil para ajudar a  tornar consciente o estado mental das crenças e das suposições com as quais você está operando. </a:t>
            </a:r>
          </a:p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Ela é um caminho mental para o aumento da abstração, frequentemente levando a crenças erradas.</a:t>
            </a:r>
          </a:p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Não é possível ir pela vida sem adicionar significado e chegando a conclusões.</a:t>
            </a:r>
          </a:p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Ao mesmo tempo, a meta é ser consciente das suposições e crenças que estão ocorrendo e verificar se essas suposições estão sustentando sua meta ou interferindo nela.</a:t>
            </a:r>
            <a:endParaRPr lang="pt-BR" sz="2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S6E4</a:t>
            </a:r>
            <a:endParaRPr lang="pt-BR" b="1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3573016"/>
            <a:ext cx="2307997" cy="250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26"/>
          <p:cNvSpPr txBox="1"/>
          <p:nvPr/>
        </p:nvSpPr>
        <p:spPr>
          <a:xfrm>
            <a:off x="1259633" y="908720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COMO FAZER BOM USO DA ESCADA DA INFERÊNCIA ?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95536" y="2276872"/>
            <a:ext cx="62646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SzPct val="85000"/>
              <a:buFont typeface="Arial"/>
              <a:buChar char="•"/>
              <a:defRPr/>
            </a:pPr>
            <a:r>
              <a:rPr lang="pt-BR" sz="2400" dirty="0" smtClean="0">
                <a:latin typeface="Arial"/>
                <a:cs typeface="Arial"/>
              </a:rPr>
              <a:t>Tornando-nos </a:t>
            </a:r>
            <a:r>
              <a:rPr lang="pt-BR" sz="2400" dirty="0">
                <a:latin typeface="Arial"/>
                <a:cs typeface="Arial"/>
              </a:rPr>
              <a:t>mais conscientes do nosso </a:t>
            </a:r>
            <a:r>
              <a:rPr lang="pt-BR" sz="2400" dirty="0" smtClean="0">
                <a:latin typeface="Arial"/>
                <a:cs typeface="Arial"/>
              </a:rPr>
              <a:t>próprio pensamento </a:t>
            </a:r>
            <a:r>
              <a:rPr lang="pt-BR" sz="2400" dirty="0">
                <a:latin typeface="Arial"/>
                <a:cs typeface="Arial"/>
              </a:rPr>
              <a:t>e raciocínio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(reflexão).</a:t>
            </a:r>
          </a:p>
          <a:p>
            <a:pPr marL="342900" indent="-342900">
              <a:buSzPct val="85000"/>
              <a:buFont typeface="Arial"/>
              <a:buChar char="•"/>
              <a:defRPr/>
            </a:pPr>
            <a:endParaRPr lang="pt-BR" sz="2400" dirty="0">
              <a:latin typeface="Arial"/>
              <a:cs typeface="Arial"/>
            </a:endParaRPr>
          </a:p>
          <a:p>
            <a:pPr marL="342900" indent="-342900">
              <a:buSzPct val="85000"/>
              <a:buFont typeface="Arial"/>
              <a:buChar char="•"/>
              <a:defRPr/>
            </a:pPr>
            <a:r>
              <a:rPr lang="pt-BR" sz="2400" dirty="0">
                <a:latin typeface="Arial"/>
                <a:cs typeface="Arial"/>
              </a:rPr>
              <a:t>Tornando nosso pensamento e raciocínio </a:t>
            </a:r>
            <a:r>
              <a:rPr lang="pt-BR" sz="2400" dirty="0" smtClean="0">
                <a:latin typeface="Arial"/>
                <a:cs typeface="Arial"/>
              </a:rPr>
              <a:t>mais transparentes </a:t>
            </a:r>
            <a:r>
              <a:rPr lang="pt-BR" sz="2400" dirty="0">
                <a:latin typeface="Arial"/>
                <a:cs typeface="Arial"/>
              </a:rPr>
              <a:t>para os </a:t>
            </a:r>
            <a:r>
              <a:rPr lang="pt-BR" sz="2400" dirty="0" smtClean="0">
                <a:latin typeface="Arial"/>
                <a:cs typeface="Arial"/>
              </a:rPr>
              <a:t>outros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argumentação).</a:t>
            </a:r>
          </a:p>
          <a:p>
            <a:pPr marL="342900" indent="-342900">
              <a:buSzPct val="85000"/>
              <a:buFont typeface="Arial"/>
              <a:buChar char="•"/>
              <a:defRPr/>
            </a:pPr>
            <a:endParaRPr lang="pt-BR" sz="2400" dirty="0">
              <a:latin typeface="Arial"/>
              <a:cs typeface="Arial"/>
            </a:endParaRPr>
          </a:p>
          <a:p>
            <a:pPr marL="342900" indent="-342900">
              <a:buSzPct val="85000"/>
              <a:buFont typeface="Arial"/>
              <a:buChar char="•"/>
              <a:defRPr/>
            </a:pPr>
            <a:r>
              <a:rPr lang="pt-BR" sz="2400" dirty="0">
                <a:latin typeface="Arial"/>
                <a:cs typeface="Arial"/>
              </a:rPr>
              <a:t>Inquirindo o pensamento e o </a:t>
            </a:r>
            <a:r>
              <a:rPr lang="pt-BR" sz="2400" dirty="0" smtClean="0">
                <a:latin typeface="Arial"/>
                <a:cs typeface="Arial"/>
              </a:rPr>
              <a:t>raciocínio </a:t>
            </a:r>
            <a:r>
              <a:rPr lang="pt-BR" sz="2400" dirty="0">
                <a:latin typeface="Arial"/>
                <a:cs typeface="Arial"/>
              </a:rPr>
              <a:t>de outros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(inquirição).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S7E4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5004048" y="620688"/>
            <a:ext cx="3461765" cy="5614764"/>
            <a:chOff x="1983" y="4017"/>
            <a:chExt cx="7841" cy="10514"/>
          </a:xfrm>
        </p:grpSpPr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2481" y="4017"/>
              <a:ext cx="7343" cy="3340"/>
              <a:chOff x="2178" y="4017"/>
              <a:chExt cx="7646" cy="3895"/>
            </a:xfrm>
          </p:grpSpPr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1" name="Group 5"/>
            <p:cNvGrpSpPr>
              <a:grpSpLocks/>
            </p:cNvGrpSpPr>
            <p:nvPr/>
          </p:nvGrpSpPr>
          <p:grpSpPr bwMode="auto">
            <a:xfrm>
              <a:off x="2213" y="7597"/>
              <a:ext cx="7343" cy="3340"/>
              <a:chOff x="2178" y="4017"/>
              <a:chExt cx="7646" cy="3895"/>
            </a:xfrm>
          </p:grpSpPr>
          <p:sp>
            <p:nvSpPr>
              <p:cNvPr id="25" name="Rectangle 6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2" name="Group 8"/>
            <p:cNvGrpSpPr>
              <a:grpSpLocks/>
            </p:cNvGrpSpPr>
            <p:nvPr/>
          </p:nvGrpSpPr>
          <p:grpSpPr bwMode="auto">
            <a:xfrm>
              <a:off x="1983" y="11191"/>
              <a:ext cx="7343" cy="3340"/>
              <a:chOff x="2178" y="4017"/>
              <a:chExt cx="7646" cy="3895"/>
            </a:xfrm>
          </p:grpSpPr>
          <p:sp>
            <p:nvSpPr>
              <p:cNvPr id="23" name="Rectangle 9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4" name="Rectangle 10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</p:grpSp>
      <p:sp>
        <p:nvSpPr>
          <p:cNvPr id="29" name="CaixaDeTexto 11"/>
          <p:cNvSpPr txBox="1"/>
          <p:nvPr/>
        </p:nvSpPr>
        <p:spPr>
          <a:xfrm rot="525198">
            <a:off x="5211934" y="641535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Características de equipe  importantes......... 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0" name="CaixaDeTexto 12"/>
          <p:cNvSpPr txBox="1"/>
          <p:nvPr/>
        </p:nvSpPr>
        <p:spPr>
          <a:xfrm rot="525198">
            <a:off x="6969872" y="742865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Ouvi  de  um colega que 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 .........................................................................................................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1" name="CaixaDeTexto 13"/>
          <p:cNvSpPr txBox="1"/>
          <p:nvPr/>
        </p:nvSpPr>
        <p:spPr>
          <a:xfrm rot="525198">
            <a:off x="5126576" y="2596536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 atividade que fizemos  mostrou que ............................................................................................................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2" name="CaixaDeTexto 14"/>
          <p:cNvSpPr txBox="1"/>
          <p:nvPr/>
        </p:nvSpPr>
        <p:spPr>
          <a:xfrm rot="525198">
            <a:off x="6836619" y="2670529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Acho que na minha  empresa posso fazer 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 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3" name="CaixaDeTexto 15"/>
          <p:cNvSpPr txBox="1"/>
          <p:nvPr/>
        </p:nvSpPr>
        <p:spPr>
          <a:xfrm>
            <a:off x="251521" y="4149080"/>
            <a:ext cx="345638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"/>
                <a:cs typeface="Arial"/>
              </a:rPr>
              <a:t>Hora de refletir e anotar  as pérolas do dia em seu Diário de Bordo</a:t>
            </a:r>
            <a:endParaRPr lang="pt-BR" sz="2400" dirty="0">
              <a:latin typeface="Arial"/>
              <a:cs typeface="Arial"/>
            </a:endParaRPr>
          </a:p>
        </p:txBody>
      </p:sp>
      <p:pic>
        <p:nvPicPr>
          <p:cNvPr id="34" name="Picture 2" descr="http://3.bp.blogspot.com/-GSKfAZx6AjU/TgoHTqI1S9I/AAAAAAAADjA/4dWPBJMGQUk/s320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83568" y="1268760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S8E4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683568" y="1124744"/>
            <a:ext cx="75284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Qual a sua avaliação deste encontro?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6" name="Imagem 3" descr="banner_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57" y="2381176"/>
            <a:ext cx="7263844" cy="3280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707</Words>
  <Application>Microsoft Macintosh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Design padrão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119</cp:revision>
  <dcterms:created xsi:type="dcterms:W3CDTF">2011-02-18T16:41:29Z</dcterms:created>
  <dcterms:modified xsi:type="dcterms:W3CDTF">2012-08-13T14:32:00Z</dcterms:modified>
</cp:coreProperties>
</file>