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76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80" r:id="rId13"/>
    <p:sldId id="282" r:id="rId14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005297"/>
    <a:srgbClr val="FF0066"/>
    <a:srgbClr val="104428"/>
    <a:srgbClr val="2B5B44"/>
    <a:srgbClr val="377557"/>
    <a:srgbClr val="0066CC"/>
    <a:srgbClr val="DDDDDD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>
        <p:scale>
          <a:sx n="80" d="100"/>
          <a:sy n="80" d="100"/>
        </p:scale>
        <p:origin x="-3944" y="-1240"/>
      </p:cViewPr>
      <p:guideLst>
        <p:guide orient="horz" pos="4110"/>
        <p:guide pos="159"/>
        <p:guide pos="560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4AF032-A118-2942-B5C8-CCEDFD973D10}" type="datetimeFigureOut">
              <a:rPr lang="en-US" smtClean="0"/>
              <a:t>10/08/12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67127E-5178-7346-A12E-9DDE9D9456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1470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6C7654-48D1-4F76-A51C-620605BD46EA}" type="datetimeFigureOut">
              <a:rPr lang="pt-BR" smtClean="0"/>
              <a:pPr/>
              <a:t>10/08/12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CA0F56-346B-4C6F-BBEB-03EFA5BF0356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28412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Diagramação do espaço entre a imagem e o texto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CA0F56-346B-4C6F-BBEB-03EFA5BF0356}" type="slidenum">
              <a:rPr lang="pt-BR" smtClean="0"/>
              <a:pPr/>
              <a:t>4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CA0F56-346B-4C6F-BBEB-03EFA5BF0356}" type="slidenum">
              <a:rPr lang="pt-BR" smtClean="0"/>
              <a:pPr/>
              <a:t>9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435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538" y="273052"/>
            <a:ext cx="5111262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435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165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165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165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31523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435" y="4406902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435" y="2906715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44462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2338" y="1600202"/>
            <a:ext cx="4044462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06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06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270" y="1535113"/>
            <a:ext cx="4041531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270" y="2174875"/>
            <a:ext cx="4041531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lide_fundo.jpg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41" y="-15312"/>
            <a:ext cx="9151642" cy="688862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0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3.bp.blogspot.com/-GSKfAZx6AjU/TgoHTqI1S9I/AAAAAAAADjA/4dWPBJMGQUk/s1600/2.jpg" TargetMode="External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384458" y="6525344"/>
            <a:ext cx="997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0070C0"/>
                </a:solidFill>
              </a:rPr>
              <a:t>S1E2</a:t>
            </a:r>
            <a:endParaRPr lang="pt-BR" b="1" dirty="0">
              <a:solidFill>
                <a:srgbClr val="0070C0"/>
              </a:solidFill>
            </a:endParaRPr>
          </a:p>
        </p:txBody>
      </p:sp>
      <p:pic>
        <p:nvPicPr>
          <p:cNvPr id="6" name="Picture 7" descr="pesquisa-salarial"/>
          <p:cNvPicPr>
            <a:picLocks noChangeAspect="1" noChangeArrowheads="1"/>
          </p:cNvPicPr>
          <p:nvPr/>
        </p:nvPicPr>
        <p:blipFill>
          <a:blip r:embed="rId2" cstate="print">
            <a:lum bright="41000" contrast="6000"/>
          </a:blip>
          <a:srcRect/>
          <a:stretch>
            <a:fillRect/>
          </a:stretch>
        </p:blipFill>
        <p:spPr bwMode="auto">
          <a:xfrm>
            <a:off x="5436096" y="2492896"/>
            <a:ext cx="3323492" cy="35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3" cstate="print">
            <a:lum bright="14000"/>
          </a:blip>
          <a:srcRect/>
          <a:stretch>
            <a:fillRect/>
          </a:stretch>
        </p:blipFill>
        <p:spPr bwMode="auto">
          <a:xfrm>
            <a:off x="611560" y="3284984"/>
            <a:ext cx="3230740" cy="2770808"/>
          </a:xfrm>
          <a:prstGeom prst="rect">
            <a:avLst/>
          </a:prstGeom>
          <a:noFill/>
        </p:spPr>
      </p:pic>
      <p:sp>
        <p:nvSpPr>
          <p:cNvPr id="10" name="CaixaDeTexto 1"/>
          <p:cNvSpPr txBox="1"/>
          <p:nvPr/>
        </p:nvSpPr>
        <p:spPr>
          <a:xfrm>
            <a:off x="539552" y="764704"/>
            <a:ext cx="8064896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 smtClean="0">
                <a:solidFill>
                  <a:srgbClr val="005297"/>
                </a:solidFill>
                <a:latin typeface="Arial"/>
                <a:cs typeface="Arial"/>
              </a:rPr>
              <a:t>Encontro 2</a:t>
            </a:r>
          </a:p>
          <a:p>
            <a:r>
              <a:rPr lang="pt-BR" sz="3200" b="1" dirty="0" smtClean="0">
                <a:solidFill>
                  <a:srgbClr val="005297"/>
                </a:solidFill>
                <a:latin typeface="Arial"/>
                <a:cs typeface="Arial"/>
              </a:rPr>
              <a:t>SISTEMAS DE REMUNERAÇÃO </a:t>
            </a:r>
          </a:p>
          <a:p>
            <a:r>
              <a:rPr lang="pt-BR" sz="3200" b="1" dirty="0" smtClean="0">
                <a:solidFill>
                  <a:srgbClr val="005297"/>
                </a:solidFill>
                <a:latin typeface="Arial"/>
                <a:cs typeface="Arial"/>
              </a:rPr>
              <a:t>E PROVISÃO DE PESSOAS</a:t>
            </a:r>
            <a:endParaRPr lang="pt-BR" sz="3200" dirty="0">
              <a:solidFill>
                <a:srgbClr val="005297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317989" y="6488668"/>
            <a:ext cx="877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S10E2</a:t>
            </a:r>
            <a:endParaRPr lang="pt-BR" b="1" dirty="0">
              <a:solidFill>
                <a:srgbClr val="FFFFFF"/>
              </a:solidFill>
            </a:endParaRPr>
          </a:p>
        </p:txBody>
      </p:sp>
      <p:sp>
        <p:nvSpPr>
          <p:cNvPr id="6" name="CaixaDeTexto 1"/>
          <p:cNvSpPr txBox="1"/>
          <p:nvPr/>
        </p:nvSpPr>
        <p:spPr>
          <a:xfrm>
            <a:off x="683568" y="1124744"/>
            <a:ext cx="752842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3200" b="1" dirty="0" smtClean="0">
                <a:solidFill>
                  <a:srgbClr val="005297"/>
                </a:solidFill>
                <a:latin typeface="Arial"/>
                <a:cs typeface="Arial"/>
              </a:rPr>
              <a:t>Qual a sua avaliação deste encontro?</a:t>
            </a:r>
            <a:endParaRPr lang="pt-BR" sz="3200" b="1" dirty="0">
              <a:solidFill>
                <a:srgbClr val="005297"/>
              </a:solidFill>
              <a:latin typeface="Arial"/>
              <a:cs typeface="Arial"/>
            </a:endParaRPr>
          </a:p>
        </p:txBody>
      </p:sp>
      <p:pic>
        <p:nvPicPr>
          <p:cNvPr id="7" name="Imagem 3" descr="banner_a_0.t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5857" y="2381176"/>
            <a:ext cx="7263844" cy="32800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384458" y="6525344"/>
            <a:ext cx="997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S2E2</a:t>
            </a:r>
            <a:endParaRPr lang="pt-BR" b="1" dirty="0">
              <a:solidFill>
                <a:srgbClr val="FFFFFF"/>
              </a:solidFill>
            </a:endParaRPr>
          </a:p>
        </p:txBody>
      </p:sp>
      <p:sp>
        <p:nvSpPr>
          <p:cNvPr id="5" name="CaixaDeTexto 1"/>
          <p:cNvSpPr txBox="1"/>
          <p:nvPr/>
        </p:nvSpPr>
        <p:spPr>
          <a:xfrm>
            <a:off x="683568" y="1463824"/>
            <a:ext cx="750544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>
                <a:solidFill>
                  <a:srgbClr val="005297"/>
                </a:solidFill>
                <a:latin typeface="Arial"/>
                <a:cs typeface="Arial"/>
              </a:rPr>
              <a:t>TEMAS DO ENCONTRO 2</a:t>
            </a:r>
          </a:p>
        </p:txBody>
      </p:sp>
      <p:sp>
        <p:nvSpPr>
          <p:cNvPr id="6" name="CaixaDeTexto 2"/>
          <p:cNvSpPr txBox="1"/>
          <p:nvPr/>
        </p:nvSpPr>
        <p:spPr>
          <a:xfrm>
            <a:off x="683568" y="2708920"/>
            <a:ext cx="6447486" cy="1995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pt-BR" sz="2800" dirty="0" smtClean="0">
                <a:latin typeface="Arial"/>
                <a:cs typeface="Arial"/>
              </a:rPr>
              <a:t> Desenho de Cargos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pt-BR" sz="2800" dirty="0" smtClean="0">
                <a:latin typeface="Arial"/>
                <a:cs typeface="Arial"/>
              </a:rPr>
              <a:t> Remuneração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pt-BR" sz="2800" dirty="0" smtClean="0">
                <a:latin typeface="Arial"/>
                <a:cs typeface="Arial"/>
              </a:rPr>
              <a:t> Recrutamento – Etapas e Perfis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84458" y="6525344"/>
            <a:ext cx="997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S3E2</a:t>
            </a:r>
            <a:endParaRPr lang="pt-BR" b="1" dirty="0">
              <a:solidFill>
                <a:srgbClr val="FFFFFF"/>
              </a:solidFill>
            </a:endParaRPr>
          </a:p>
        </p:txBody>
      </p:sp>
      <p:sp>
        <p:nvSpPr>
          <p:cNvPr id="6" name="CaixaDeTexto 2"/>
          <p:cNvSpPr txBox="1"/>
          <p:nvPr/>
        </p:nvSpPr>
        <p:spPr>
          <a:xfrm>
            <a:off x="323528" y="836712"/>
            <a:ext cx="7660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 smtClean="0">
                <a:solidFill>
                  <a:srgbClr val="005297"/>
                </a:solidFill>
                <a:latin typeface="Arial"/>
                <a:cs typeface="Arial"/>
              </a:rPr>
              <a:t>DESENHO DE CARGOS - CONCEITO</a:t>
            </a:r>
          </a:p>
        </p:txBody>
      </p:sp>
      <p:sp>
        <p:nvSpPr>
          <p:cNvPr id="7" name="CaixaDeTexto 3"/>
          <p:cNvSpPr txBox="1"/>
          <p:nvPr/>
        </p:nvSpPr>
        <p:spPr>
          <a:xfrm>
            <a:off x="3995936" y="2276872"/>
            <a:ext cx="4896544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600" dirty="0" smtClean="0">
                <a:latin typeface="Arial"/>
                <a:cs typeface="Arial"/>
              </a:rPr>
              <a:t>É um instrumento de gestão de pessoas  que retrata a maneira como o cargo é estruturado, considerando suas  tarefas, competências,  deveres  e requisitos, visando a alcançar os objetivos da organização.</a:t>
            </a:r>
            <a:endParaRPr lang="pt-BR" sz="2600" dirty="0">
              <a:latin typeface="Arial"/>
              <a:cs typeface="Arial"/>
            </a:endParaRPr>
          </a:p>
        </p:txBody>
      </p:sp>
      <p:pic>
        <p:nvPicPr>
          <p:cNvPr id="8" name="Picture 2" descr="http://www.portalmariana.org/wp-content/uploads/2011/11/projeto-que-reorganiza-cargos-do-municipio-de-mariana-e-aprovado-na-camar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989" y="2420889"/>
            <a:ext cx="3516923" cy="2619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384458" y="6525344"/>
            <a:ext cx="997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S4E2</a:t>
            </a:r>
            <a:endParaRPr lang="pt-BR" b="1" dirty="0">
              <a:solidFill>
                <a:srgbClr val="FFFFFF"/>
              </a:solidFill>
            </a:endParaRPr>
          </a:p>
        </p:txBody>
      </p:sp>
      <p:sp>
        <p:nvSpPr>
          <p:cNvPr id="6" name="CaixaDeTexto 1"/>
          <p:cNvSpPr txBox="1"/>
          <p:nvPr/>
        </p:nvSpPr>
        <p:spPr>
          <a:xfrm>
            <a:off x="539552" y="692697"/>
            <a:ext cx="7128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 smtClean="0">
                <a:solidFill>
                  <a:srgbClr val="005297"/>
                </a:solidFill>
                <a:latin typeface="Arial"/>
                <a:cs typeface="Arial"/>
              </a:rPr>
              <a:t>DESENHO DE CARGOS - OBJETIVO</a:t>
            </a:r>
          </a:p>
        </p:txBody>
      </p:sp>
      <p:pic>
        <p:nvPicPr>
          <p:cNvPr id="7" name="Picture 2" descr="http://www.brightlink.com.br/public/_imagens/upload/Manikins_Site/Objetiv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140841">
            <a:off x="418162" y="1808825"/>
            <a:ext cx="4113891" cy="33425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CaixaDeTexto 2"/>
          <p:cNvSpPr txBox="1"/>
          <p:nvPr/>
        </p:nvSpPr>
        <p:spPr>
          <a:xfrm>
            <a:off x="4837876" y="1772816"/>
            <a:ext cx="3921666" cy="3539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800" dirty="0" smtClean="0">
                <a:latin typeface="Arial"/>
                <a:cs typeface="Arial"/>
              </a:rPr>
              <a:t>Definir o escopo do trabalho de cada cargo a fim de assegurar  a uniformidade na aplicação dos demais processos que compõem o sistema de gestão de pessoas.</a:t>
            </a:r>
            <a:endParaRPr lang="pt-BR" sz="28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384458" y="6525344"/>
            <a:ext cx="797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S5E2</a:t>
            </a:r>
            <a:endParaRPr lang="pt-BR" b="1" dirty="0">
              <a:solidFill>
                <a:srgbClr val="FFFFFF"/>
              </a:solidFill>
            </a:endParaRPr>
          </a:p>
        </p:txBody>
      </p:sp>
      <p:sp>
        <p:nvSpPr>
          <p:cNvPr id="6" name="CaixaDeTexto 1"/>
          <p:cNvSpPr txBox="1"/>
          <p:nvPr/>
        </p:nvSpPr>
        <p:spPr>
          <a:xfrm>
            <a:off x="683568" y="764704"/>
            <a:ext cx="3057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 smtClean="0">
                <a:solidFill>
                  <a:srgbClr val="005297"/>
                </a:solidFill>
                <a:latin typeface="Arial"/>
                <a:cs typeface="Arial"/>
              </a:rPr>
              <a:t>REMUNERAÇÃO</a:t>
            </a:r>
            <a:r>
              <a:rPr lang="pt-BR" sz="2800" b="1" dirty="0" smtClean="0">
                <a:latin typeface="Arial"/>
                <a:cs typeface="Arial"/>
              </a:rPr>
              <a:t> </a:t>
            </a:r>
          </a:p>
        </p:txBody>
      </p:sp>
      <p:sp>
        <p:nvSpPr>
          <p:cNvPr id="7" name="CaixaDeTexto 2"/>
          <p:cNvSpPr txBox="1"/>
          <p:nvPr/>
        </p:nvSpPr>
        <p:spPr>
          <a:xfrm>
            <a:off x="683568" y="1700808"/>
            <a:ext cx="757745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>
                <a:latin typeface="Arial"/>
                <a:cs typeface="Arial"/>
              </a:rPr>
              <a:t>A remuneração total de um funcionário é composta por três parcelas:</a:t>
            </a:r>
          </a:p>
          <a:p>
            <a:endParaRPr lang="pt-BR" sz="2400" dirty="0" smtClean="0">
              <a:latin typeface="Arial"/>
              <a:cs typeface="Arial"/>
            </a:endParaRPr>
          </a:p>
          <a:p>
            <a:pPr lvl="7"/>
            <a:r>
              <a:rPr lang="pt-BR" sz="2400" dirty="0" smtClean="0">
                <a:latin typeface="Arial"/>
                <a:cs typeface="Arial"/>
              </a:rPr>
              <a:t>		Remuneração </a:t>
            </a:r>
            <a:r>
              <a:rPr lang="pt-BR" sz="2400" dirty="0" smtClean="0">
                <a:latin typeface="Arial"/>
                <a:cs typeface="Arial"/>
              </a:rPr>
              <a:t>fixa </a:t>
            </a:r>
          </a:p>
          <a:p>
            <a:pPr lvl="7"/>
            <a:r>
              <a:rPr lang="pt-BR" sz="2400" dirty="0" smtClean="0">
                <a:latin typeface="Arial"/>
                <a:cs typeface="Arial"/>
              </a:rPr>
              <a:t>	</a:t>
            </a:r>
            <a:r>
              <a:rPr lang="pt-BR" sz="2400" dirty="0" smtClean="0">
                <a:latin typeface="Arial"/>
                <a:cs typeface="Arial"/>
              </a:rPr>
              <a:t>	</a:t>
            </a:r>
            <a:r>
              <a:rPr lang="pt-BR" sz="2400" dirty="0" smtClean="0">
                <a:latin typeface="Arial"/>
                <a:cs typeface="Arial"/>
              </a:rPr>
              <a:t>	</a:t>
            </a:r>
            <a:r>
              <a:rPr lang="pt-BR" sz="2400" dirty="0" smtClean="0">
                <a:latin typeface="Arial"/>
                <a:cs typeface="Arial"/>
              </a:rPr>
              <a:t> </a:t>
            </a:r>
            <a:r>
              <a:rPr lang="pt-BR" sz="2400" dirty="0" smtClean="0">
                <a:latin typeface="Arial"/>
                <a:cs typeface="Arial"/>
              </a:rPr>
              <a:t>+</a:t>
            </a:r>
            <a:endParaRPr lang="pt-BR" sz="2400" dirty="0" smtClean="0">
              <a:latin typeface="Arial"/>
              <a:cs typeface="Arial"/>
            </a:endParaRPr>
          </a:p>
          <a:p>
            <a:pPr lvl="7"/>
            <a:r>
              <a:rPr lang="pt-BR" sz="2400" dirty="0" smtClean="0">
                <a:latin typeface="Arial"/>
                <a:cs typeface="Arial"/>
              </a:rPr>
              <a:t>		Remuneração </a:t>
            </a:r>
            <a:r>
              <a:rPr lang="pt-BR" sz="2400" dirty="0" smtClean="0">
                <a:latin typeface="Arial"/>
                <a:cs typeface="Arial"/>
              </a:rPr>
              <a:t>variável</a:t>
            </a:r>
          </a:p>
          <a:p>
            <a:pPr lvl="7"/>
            <a:r>
              <a:rPr lang="pt-BR" sz="2400" dirty="0" smtClean="0">
                <a:latin typeface="Arial"/>
                <a:cs typeface="Arial"/>
              </a:rPr>
              <a:t>	      </a:t>
            </a:r>
            <a:r>
              <a:rPr lang="pt-BR" sz="2400" dirty="0" smtClean="0">
                <a:latin typeface="Arial"/>
                <a:cs typeface="Arial"/>
              </a:rPr>
              <a:t>		 </a:t>
            </a:r>
            <a:r>
              <a:rPr lang="pt-BR" sz="2400" dirty="0" smtClean="0">
                <a:latin typeface="Arial"/>
                <a:cs typeface="Arial"/>
              </a:rPr>
              <a:t>+</a:t>
            </a:r>
          </a:p>
          <a:p>
            <a:pPr lvl="7"/>
            <a:r>
              <a:rPr lang="pt-BR" sz="2400" dirty="0" smtClean="0">
                <a:latin typeface="Arial"/>
                <a:cs typeface="Arial"/>
              </a:rPr>
              <a:t>		Benefícios</a:t>
            </a:r>
            <a:endParaRPr lang="pt-BR" sz="2400" dirty="0" smtClean="0">
              <a:latin typeface="Arial"/>
              <a:cs typeface="Arial"/>
            </a:endParaRPr>
          </a:p>
          <a:p>
            <a:endParaRPr lang="pt-BR" sz="2400" dirty="0" smtClean="0">
              <a:latin typeface="Arial"/>
              <a:cs typeface="Arial"/>
            </a:endParaRPr>
          </a:p>
          <a:p>
            <a:endParaRPr lang="pt-BR" sz="2400" dirty="0">
              <a:latin typeface="Arial"/>
              <a:cs typeface="Arial"/>
            </a:endParaRPr>
          </a:p>
        </p:txBody>
      </p:sp>
      <p:pic>
        <p:nvPicPr>
          <p:cNvPr id="8" name="Picture 7" descr="http://2.bp.blogspot.com/-Ud_4Fz22aaw/TtylOKhG76I/AAAAAAAAASU/o4-Gvfnru0o/s1600/remunera%25C3%25A7%25C3%25A3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924944"/>
            <a:ext cx="4915753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384458" y="6525344"/>
            <a:ext cx="797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S6E2</a:t>
            </a:r>
            <a:endParaRPr lang="pt-BR" b="1" dirty="0">
              <a:solidFill>
                <a:srgbClr val="FFFFFF"/>
              </a:solidFill>
            </a:endParaRPr>
          </a:p>
        </p:txBody>
      </p:sp>
      <p:sp>
        <p:nvSpPr>
          <p:cNvPr id="7" name="CaixaDeTexto 2"/>
          <p:cNvSpPr txBox="1"/>
          <p:nvPr/>
        </p:nvSpPr>
        <p:spPr>
          <a:xfrm>
            <a:off x="467544" y="764705"/>
            <a:ext cx="4968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 smtClean="0">
                <a:solidFill>
                  <a:srgbClr val="005297"/>
                </a:solidFill>
                <a:latin typeface="Arial"/>
                <a:cs typeface="Arial"/>
              </a:rPr>
              <a:t>RECRUTAMENTO</a:t>
            </a:r>
            <a:endParaRPr lang="pt-BR" sz="3200" b="1" dirty="0" smtClean="0">
              <a:solidFill>
                <a:srgbClr val="005297"/>
              </a:solidFill>
              <a:latin typeface="Arial"/>
              <a:cs typeface="Arial"/>
            </a:endParaRPr>
          </a:p>
        </p:txBody>
      </p:sp>
      <p:sp>
        <p:nvSpPr>
          <p:cNvPr id="8" name="CaixaDeTexto 3"/>
          <p:cNvSpPr txBox="1"/>
          <p:nvPr/>
        </p:nvSpPr>
        <p:spPr>
          <a:xfrm>
            <a:off x="467544" y="4581128"/>
            <a:ext cx="7992888" cy="1349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2800" dirty="0" smtClean="0">
                <a:latin typeface="Arial"/>
                <a:cs typeface="Arial"/>
              </a:rPr>
              <a:t>Processo de atrair candidatos </a:t>
            </a:r>
            <a:r>
              <a:rPr lang="pt-BR" sz="2800" b="1" dirty="0" smtClean="0">
                <a:latin typeface="Arial"/>
                <a:cs typeface="Arial"/>
              </a:rPr>
              <a:t>potencialmente qualificados</a:t>
            </a:r>
            <a:r>
              <a:rPr lang="pt-BR" sz="2800" dirty="0" smtClean="0">
                <a:latin typeface="Arial"/>
                <a:cs typeface="Arial"/>
              </a:rPr>
              <a:t> para ocupar cargos na empresa</a:t>
            </a:r>
            <a:endParaRPr lang="pt-BR" sz="2800" dirty="0">
              <a:latin typeface="Arial"/>
              <a:cs typeface="Arial"/>
            </a:endParaRPr>
          </a:p>
        </p:txBody>
      </p:sp>
      <p:pic>
        <p:nvPicPr>
          <p:cNvPr id="9" name="Picture 2" descr="http://www.cp2ejr.com.br/index/images/stories/recursos_huuuuman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2461" y="1556793"/>
            <a:ext cx="4976446" cy="2790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384458" y="6525344"/>
            <a:ext cx="797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S7E2</a:t>
            </a:r>
            <a:endParaRPr lang="pt-BR" b="1" dirty="0">
              <a:solidFill>
                <a:srgbClr val="FFFFFF"/>
              </a:solidFill>
            </a:endParaRPr>
          </a:p>
        </p:txBody>
      </p:sp>
      <p:sp>
        <p:nvSpPr>
          <p:cNvPr id="6" name="CaixaDeTexto 2"/>
          <p:cNvSpPr txBox="1"/>
          <p:nvPr/>
        </p:nvSpPr>
        <p:spPr>
          <a:xfrm>
            <a:off x="1043608" y="836713"/>
            <a:ext cx="460851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>
                <a:solidFill>
                  <a:srgbClr val="005297"/>
                </a:solidFill>
                <a:latin typeface="Arial"/>
                <a:cs typeface="Arial"/>
              </a:rPr>
              <a:t>RECRUTAMENTO</a:t>
            </a:r>
            <a:endParaRPr lang="pt-BR" sz="2800" b="1" dirty="0" smtClean="0">
              <a:solidFill>
                <a:srgbClr val="005297"/>
              </a:solidFill>
              <a:latin typeface="Arial"/>
              <a:cs typeface="Arial"/>
            </a:endParaRPr>
          </a:p>
        </p:txBody>
      </p:sp>
      <p:sp>
        <p:nvSpPr>
          <p:cNvPr id="7" name="CaixaDeTexto 3"/>
          <p:cNvSpPr txBox="1"/>
          <p:nvPr/>
        </p:nvSpPr>
        <p:spPr>
          <a:xfrm>
            <a:off x="1043608" y="2132856"/>
            <a:ext cx="6596678" cy="35394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b="1" dirty="0" smtClean="0">
                <a:latin typeface="Arial"/>
                <a:cs typeface="Arial"/>
              </a:rPr>
              <a:t>Etapas do </a:t>
            </a:r>
            <a:r>
              <a:rPr lang="pt-BR" sz="2800" b="1" dirty="0" smtClean="0">
                <a:latin typeface="Arial"/>
                <a:cs typeface="Arial"/>
              </a:rPr>
              <a:t>processo</a:t>
            </a:r>
          </a:p>
          <a:p>
            <a:endParaRPr lang="pt-BR" sz="2800" b="1" dirty="0" smtClean="0">
              <a:latin typeface="Arial"/>
              <a:cs typeface="Arial"/>
            </a:endParaRPr>
          </a:p>
          <a:p>
            <a:pPr marL="457200" indent="-457200">
              <a:buFont typeface="Arial"/>
              <a:buChar char="•"/>
            </a:pPr>
            <a:endParaRPr lang="pt-BR" sz="2800" dirty="0" smtClean="0">
              <a:latin typeface="Arial"/>
              <a:cs typeface="Arial"/>
            </a:endParaRPr>
          </a:p>
          <a:p>
            <a:pPr marL="457200" indent="-457200">
              <a:buFont typeface="Arial"/>
              <a:buChar char="•"/>
            </a:pPr>
            <a:r>
              <a:rPr lang="pt-BR" sz="2800" dirty="0" smtClean="0">
                <a:latin typeface="Arial"/>
                <a:cs typeface="Arial"/>
              </a:rPr>
              <a:t>Verificação das necessidades</a:t>
            </a:r>
          </a:p>
          <a:p>
            <a:pPr marL="457200" indent="-457200">
              <a:buFont typeface="Arial"/>
              <a:buChar char="•"/>
            </a:pPr>
            <a:endParaRPr lang="pt-BR" sz="2800" dirty="0" smtClean="0">
              <a:latin typeface="Arial"/>
              <a:cs typeface="Arial"/>
            </a:endParaRPr>
          </a:p>
          <a:p>
            <a:pPr marL="457200" indent="-457200">
              <a:buFont typeface="Arial"/>
              <a:buChar char="•"/>
            </a:pPr>
            <a:r>
              <a:rPr lang="pt-BR" sz="2800" dirty="0" smtClean="0">
                <a:latin typeface="Arial"/>
                <a:cs typeface="Arial"/>
              </a:rPr>
              <a:t>Definição das fontes de recrutamento</a:t>
            </a:r>
          </a:p>
          <a:p>
            <a:pPr marL="457200" indent="-457200">
              <a:buFont typeface="Arial"/>
              <a:buChar char="•"/>
            </a:pPr>
            <a:endParaRPr lang="pt-BR" sz="2800" dirty="0" smtClean="0">
              <a:latin typeface="Arial"/>
              <a:cs typeface="Arial"/>
            </a:endParaRPr>
          </a:p>
          <a:p>
            <a:pPr marL="457200" indent="-457200">
              <a:buFont typeface="Arial"/>
              <a:buChar char="•"/>
            </a:pPr>
            <a:r>
              <a:rPr lang="pt-BR" sz="2800" dirty="0" smtClean="0">
                <a:latin typeface="Arial"/>
                <a:cs typeface="Arial"/>
              </a:rPr>
              <a:t>Modo de divulgação da vaga 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2" name="Picture 24"/>
          <p:cNvPicPr>
            <a:picLocks noChangeAspect="1" noChangeArrowheads="1"/>
          </p:cNvPicPr>
          <p:nvPr/>
        </p:nvPicPr>
        <p:blipFill>
          <a:blip r:embed="rId2" cstate="print"/>
          <a:srcRect l="25338" t="30141" r="30080" b="12766"/>
          <a:stretch>
            <a:fillRect/>
          </a:stretch>
        </p:blipFill>
        <p:spPr bwMode="auto">
          <a:xfrm>
            <a:off x="783272" y="980728"/>
            <a:ext cx="6646892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CaixaDeTexto 18"/>
          <p:cNvSpPr txBox="1"/>
          <p:nvPr/>
        </p:nvSpPr>
        <p:spPr>
          <a:xfrm>
            <a:off x="467544" y="620688"/>
            <a:ext cx="75719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rgbClr val="005297"/>
                </a:solidFill>
                <a:latin typeface="Arial"/>
                <a:cs typeface="Arial"/>
              </a:rPr>
              <a:t>FONTES DE RECRUTAMENTO </a:t>
            </a:r>
          </a:p>
        </p:txBody>
      </p:sp>
      <p:sp>
        <p:nvSpPr>
          <p:cNvPr id="20" name="CaixaDeTexto 19"/>
          <p:cNvSpPr txBox="1"/>
          <p:nvPr/>
        </p:nvSpPr>
        <p:spPr>
          <a:xfrm>
            <a:off x="384458" y="6525344"/>
            <a:ext cx="797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bg1"/>
                </a:solidFill>
              </a:rPr>
              <a:t>S8E2</a:t>
            </a:r>
            <a:endParaRPr lang="pt-BR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aixaDeTexto 18"/>
          <p:cNvSpPr txBox="1"/>
          <p:nvPr/>
        </p:nvSpPr>
        <p:spPr>
          <a:xfrm>
            <a:off x="317989" y="6488668"/>
            <a:ext cx="749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S9E2</a:t>
            </a:r>
            <a:endParaRPr lang="pt-BR" b="1" dirty="0">
              <a:solidFill>
                <a:srgbClr val="FFFFFF"/>
              </a:solidFill>
            </a:endParaRPr>
          </a:p>
        </p:txBody>
      </p:sp>
      <p:grpSp>
        <p:nvGrpSpPr>
          <p:cNvPr id="20" name="Group 19"/>
          <p:cNvGrpSpPr>
            <a:grpSpLocks/>
          </p:cNvGrpSpPr>
          <p:nvPr/>
        </p:nvGrpSpPr>
        <p:grpSpPr bwMode="auto">
          <a:xfrm>
            <a:off x="4247725" y="620688"/>
            <a:ext cx="3461765" cy="5614764"/>
            <a:chOff x="1983" y="4017"/>
            <a:chExt cx="7841" cy="10514"/>
          </a:xfrm>
        </p:grpSpPr>
        <p:grpSp>
          <p:nvGrpSpPr>
            <p:cNvPr id="21" name="Group 20"/>
            <p:cNvGrpSpPr>
              <a:grpSpLocks/>
            </p:cNvGrpSpPr>
            <p:nvPr/>
          </p:nvGrpSpPr>
          <p:grpSpPr bwMode="auto">
            <a:xfrm>
              <a:off x="2481" y="4017"/>
              <a:ext cx="7343" cy="3340"/>
              <a:chOff x="2178" y="4017"/>
              <a:chExt cx="7646" cy="3895"/>
            </a:xfrm>
          </p:grpSpPr>
          <p:sp>
            <p:nvSpPr>
              <p:cNvPr id="28" name="Rectangle 3"/>
              <p:cNvSpPr>
                <a:spLocks noChangeArrowheads="1"/>
              </p:cNvSpPr>
              <p:nvPr/>
            </p:nvSpPr>
            <p:spPr bwMode="auto">
              <a:xfrm rot="524339">
                <a:off x="2178" y="4017"/>
                <a:ext cx="3606" cy="3752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sy="50000" rotWithShape="0">
                  <a:srgbClr val="BFBFBF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29" name="Rectangle 4"/>
              <p:cNvSpPr>
                <a:spLocks noChangeArrowheads="1"/>
              </p:cNvSpPr>
              <p:nvPr/>
            </p:nvSpPr>
            <p:spPr bwMode="auto">
              <a:xfrm rot="524339">
                <a:off x="6218" y="4160"/>
                <a:ext cx="3606" cy="3752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sy="50000" rotWithShape="0">
                  <a:srgbClr val="BFBFBF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</p:grpSp>
        <p:grpSp>
          <p:nvGrpSpPr>
            <p:cNvPr id="22" name="Group 5"/>
            <p:cNvGrpSpPr>
              <a:grpSpLocks/>
            </p:cNvGrpSpPr>
            <p:nvPr/>
          </p:nvGrpSpPr>
          <p:grpSpPr bwMode="auto">
            <a:xfrm>
              <a:off x="2213" y="7597"/>
              <a:ext cx="7343" cy="3340"/>
              <a:chOff x="2178" y="4017"/>
              <a:chExt cx="7646" cy="3895"/>
            </a:xfrm>
          </p:grpSpPr>
          <p:sp>
            <p:nvSpPr>
              <p:cNvPr id="26" name="Rectangle 6"/>
              <p:cNvSpPr>
                <a:spLocks noChangeArrowheads="1"/>
              </p:cNvSpPr>
              <p:nvPr/>
            </p:nvSpPr>
            <p:spPr bwMode="auto">
              <a:xfrm rot="524339">
                <a:off x="2178" y="4017"/>
                <a:ext cx="3606" cy="3752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sy="50000" rotWithShape="0">
                  <a:srgbClr val="BFBFBF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27" name="Rectangle 7"/>
              <p:cNvSpPr>
                <a:spLocks noChangeArrowheads="1"/>
              </p:cNvSpPr>
              <p:nvPr/>
            </p:nvSpPr>
            <p:spPr bwMode="auto">
              <a:xfrm rot="524339">
                <a:off x="6218" y="4160"/>
                <a:ext cx="3606" cy="3752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sy="50000" rotWithShape="0">
                  <a:srgbClr val="BFBFBF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</p:grpSp>
        <p:grpSp>
          <p:nvGrpSpPr>
            <p:cNvPr id="23" name="Group 8"/>
            <p:cNvGrpSpPr>
              <a:grpSpLocks/>
            </p:cNvGrpSpPr>
            <p:nvPr/>
          </p:nvGrpSpPr>
          <p:grpSpPr bwMode="auto">
            <a:xfrm>
              <a:off x="1983" y="11191"/>
              <a:ext cx="7343" cy="3340"/>
              <a:chOff x="2178" y="4017"/>
              <a:chExt cx="7646" cy="3895"/>
            </a:xfrm>
          </p:grpSpPr>
          <p:sp>
            <p:nvSpPr>
              <p:cNvPr id="24" name="Rectangle 9"/>
              <p:cNvSpPr>
                <a:spLocks noChangeArrowheads="1"/>
              </p:cNvSpPr>
              <p:nvPr/>
            </p:nvSpPr>
            <p:spPr bwMode="auto">
              <a:xfrm rot="524339">
                <a:off x="2178" y="4017"/>
                <a:ext cx="3606" cy="3752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sy="50000" rotWithShape="0">
                  <a:srgbClr val="BFBFBF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25" name="Rectangle 10"/>
              <p:cNvSpPr>
                <a:spLocks noChangeArrowheads="1"/>
              </p:cNvSpPr>
              <p:nvPr/>
            </p:nvSpPr>
            <p:spPr bwMode="auto">
              <a:xfrm rot="524339">
                <a:off x="6218" y="4160"/>
                <a:ext cx="3606" cy="3752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sy="50000" rotWithShape="0">
                  <a:srgbClr val="BFBFBF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</p:grpSp>
      </p:grpSp>
      <p:sp>
        <p:nvSpPr>
          <p:cNvPr id="30" name="CaixaDeTexto 11"/>
          <p:cNvSpPr txBox="1"/>
          <p:nvPr/>
        </p:nvSpPr>
        <p:spPr>
          <a:xfrm rot="525198">
            <a:off x="4460355" y="654304"/>
            <a:ext cx="1510735" cy="160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 smtClean="0">
                <a:latin typeface="Lucida Handwriting" pitchFamily="66" charset="0"/>
              </a:rPr>
              <a:t>Alguns conflitos que posso solucionar</a:t>
            </a:r>
          </a:p>
          <a:p>
            <a:pPr>
              <a:lnSpc>
                <a:spcPct val="150000"/>
              </a:lnSpc>
            </a:pPr>
            <a:r>
              <a:rPr lang="pt-BR" sz="1100" dirty="0" smtClean="0">
                <a:latin typeface="Lucida Handwriting" pitchFamily="66" charset="0"/>
              </a:rPr>
              <a:t>.......................................................................................</a:t>
            </a:r>
            <a:endParaRPr lang="pt-BR" sz="1100" dirty="0">
              <a:latin typeface="Lucida Handwriting" pitchFamily="66" charset="0"/>
            </a:endParaRPr>
          </a:p>
        </p:txBody>
      </p:sp>
      <p:sp>
        <p:nvSpPr>
          <p:cNvPr id="31" name="CaixaDeTexto 12"/>
          <p:cNvSpPr txBox="1"/>
          <p:nvPr/>
        </p:nvSpPr>
        <p:spPr>
          <a:xfrm rot="525198">
            <a:off x="6213549" y="869822"/>
            <a:ext cx="1510735" cy="1347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 smtClean="0">
                <a:latin typeface="Lucida Handwriting" pitchFamily="66" charset="0"/>
              </a:rPr>
              <a:t>Ouvi  de  um colega  que </a:t>
            </a:r>
          </a:p>
          <a:p>
            <a:pPr>
              <a:lnSpc>
                <a:spcPct val="150000"/>
              </a:lnSpc>
            </a:pPr>
            <a:r>
              <a:rPr lang="pt-BR" sz="1100" dirty="0" smtClean="0">
                <a:latin typeface="Lucida Handwriting" pitchFamily="66" charset="0"/>
              </a:rPr>
              <a:t>.......................................................................................</a:t>
            </a:r>
            <a:endParaRPr lang="pt-BR" sz="1100" dirty="0">
              <a:latin typeface="Lucida Handwriting" pitchFamily="66" charset="0"/>
            </a:endParaRPr>
          </a:p>
        </p:txBody>
      </p:sp>
      <p:sp>
        <p:nvSpPr>
          <p:cNvPr id="32" name="CaixaDeTexto 13"/>
          <p:cNvSpPr txBox="1"/>
          <p:nvPr/>
        </p:nvSpPr>
        <p:spPr>
          <a:xfrm rot="525198">
            <a:off x="4370253" y="2596536"/>
            <a:ext cx="1510735" cy="160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 smtClean="0">
                <a:latin typeface="Lucida Handwriting" pitchFamily="66" charset="0"/>
              </a:rPr>
              <a:t>A atividade que fizemos  mostrou que .</a:t>
            </a:r>
          </a:p>
          <a:p>
            <a:pPr>
              <a:lnSpc>
                <a:spcPct val="150000"/>
              </a:lnSpc>
            </a:pPr>
            <a:r>
              <a:rPr lang="pt-BR" sz="1100" dirty="0" smtClean="0">
                <a:latin typeface="Lucida Handwriting" pitchFamily="66" charset="0"/>
              </a:rPr>
              <a:t>.......................................................................................</a:t>
            </a:r>
            <a:endParaRPr lang="pt-BR" sz="1100" dirty="0">
              <a:latin typeface="Lucida Handwriting" pitchFamily="66" charset="0"/>
            </a:endParaRPr>
          </a:p>
        </p:txBody>
      </p:sp>
      <p:sp>
        <p:nvSpPr>
          <p:cNvPr id="33" name="CaixaDeTexto 14"/>
          <p:cNvSpPr txBox="1"/>
          <p:nvPr/>
        </p:nvSpPr>
        <p:spPr>
          <a:xfrm rot="525198">
            <a:off x="6105916" y="2816024"/>
            <a:ext cx="1510735" cy="1347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 smtClean="0">
                <a:latin typeface="Lucida Handwriting" pitchFamily="66" charset="0"/>
              </a:rPr>
              <a:t>Posso ser assertivo em</a:t>
            </a:r>
          </a:p>
          <a:p>
            <a:pPr>
              <a:lnSpc>
                <a:spcPct val="150000"/>
              </a:lnSpc>
            </a:pPr>
            <a:r>
              <a:rPr lang="pt-BR" sz="1100" dirty="0" smtClean="0">
                <a:latin typeface="Lucida Handwriting" pitchFamily="66" charset="0"/>
              </a:rPr>
              <a:t>.......................................................................................</a:t>
            </a:r>
            <a:endParaRPr lang="pt-BR" sz="1100" dirty="0">
              <a:latin typeface="Lucida Handwriting" pitchFamily="66" charset="0"/>
            </a:endParaRPr>
          </a:p>
        </p:txBody>
      </p:sp>
      <p:sp>
        <p:nvSpPr>
          <p:cNvPr id="34" name="CaixaDeTexto 15"/>
          <p:cNvSpPr txBox="1"/>
          <p:nvPr/>
        </p:nvSpPr>
        <p:spPr>
          <a:xfrm>
            <a:off x="539552" y="3933056"/>
            <a:ext cx="28806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>
                <a:solidFill>
                  <a:srgbClr val="002060"/>
                </a:solidFill>
                <a:latin typeface="Arial"/>
                <a:cs typeface="Arial"/>
              </a:rPr>
              <a:t>Hora de refletir e anotar  as pérolas do dia em seu Diário de Bordo</a:t>
            </a:r>
            <a:endParaRPr lang="pt-BR" sz="2400" dirty="0">
              <a:solidFill>
                <a:srgbClr val="002060"/>
              </a:solidFill>
              <a:latin typeface="Arial"/>
              <a:cs typeface="Arial"/>
            </a:endParaRPr>
          </a:p>
        </p:txBody>
      </p:sp>
      <p:pic>
        <p:nvPicPr>
          <p:cNvPr id="35" name="Picture 2" descr="http://3.bp.blogspot.com/-GSKfAZx6AjU/TgoHTqI1S9I/AAAAAAAADjA/4dWPBJMGQUk/s320/2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lum contrast="18000"/>
          </a:blip>
          <a:srcRect/>
          <a:stretch>
            <a:fillRect/>
          </a:stretch>
        </p:blipFill>
        <p:spPr bwMode="auto">
          <a:xfrm>
            <a:off x="716803" y="1220560"/>
            <a:ext cx="3208897" cy="2248735"/>
          </a:xfrm>
          <a:prstGeom prst="rect">
            <a:avLst/>
          </a:prstGeom>
          <a:ln>
            <a:noFill/>
          </a:ln>
          <a:effectLst>
            <a:outerShdw blurRad="190500" dist="50800" dir="5400000" algn="ctr" rotWithShape="0">
              <a:srgbClr val="000000">
                <a:alpha val="50000"/>
              </a:srgbClr>
            </a:outerShdw>
            <a:softEdge rad="127000"/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</p:bldLst>
  </p:timing>
</p:sld>
</file>

<file path=ppt/theme/theme1.xml><?xml version="1.0" encoding="utf-8"?>
<a:theme xmlns:a="http://schemas.openxmlformats.org/drawingml/2006/main" name="Design padrão">
  <a:themeElements>
    <a:clrScheme name="Design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ign padrã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sign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64D2C5FD42EE44BB24AAA5979198881" ma:contentTypeVersion="1" ma:contentTypeDescription="Crie um novo documento." ma:contentTypeScope="" ma:versionID="7622d41b9382a10ff1b88325197a2d82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4dfe1de69cba6c02f6bd24bf081d61d4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Agendamento de Data de Início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Agendamento de Data de Término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 ma:readOnly="true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D9384F71-118D-46E9-9D7F-8485409CED8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BB10013-1BDB-4D0E-8BBE-55C43BE744B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76E93B3-618B-4F2E-94F5-E0DF0811AAFB}">
  <ds:schemaRefs>
    <ds:schemaRef ds:uri="http://schemas.microsoft.com/office/2006/metadata/propertie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8190</TotalTime>
  <Words>554</Words>
  <Application>Microsoft Macintosh PowerPoint</Application>
  <PresentationFormat>On-screen Show (4:3)</PresentationFormat>
  <Paragraphs>54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Design padrão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César</dc:creator>
  <cp:lastModifiedBy>Chica Magalhães</cp:lastModifiedBy>
  <cp:revision>319</cp:revision>
  <cp:lastPrinted>2012-07-25T18:30:40Z</cp:lastPrinted>
  <dcterms:created xsi:type="dcterms:W3CDTF">2011-02-18T16:41:29Z</dcterms:created>
  <dcterms:modified xsi:type="dcterms:W3CDTF">2012-08-10T20:39:33Z</dcterms:modified>
</cp:coreProperties>
</file>