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6" r:id="rId5"/>
    <p:sldId id="311" r:id="rId6"/>
    <p:sldId id="274" r:id="rId7"/>
    <p:sldId id="286" r:id="rId8"/>
    <p:sldId id="300" r:id="rId9"/>
    <p:sldId id="301" r:id="rId10"/>
    <p:sldId id="302" r:id="rId11"/>
    <p:sldId id="303" r:id="rId12"/>
    <p:sldId id="308" r:id="rId13"/>
    <p:sldId id="305" r:id="rId14"/>
    <p:sldId id="307" r:id="rId15"/>
    <p:sldId id="316" r:id="rId16"/>
    <p:sldId id="317" r:id="rId17"/>
    <p:sldId id="318" r:id="rId18"/>
    <p:sldId id="319" r:id="rId19"/>
    <p:sldId id="310" r:id="rId20"/>
    <p:sldId id="312" r:id="rId21"/>
    <p:sldId id="291" r:id="rId22"/>
    <p:sldId id="309" r:id="rId23"/>
    <p:sldId id="280" r:id="rId24"/>
    <p:sldId id="282" r:id="rId25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97"/>
    <a:srgbClr val="CCECFF"/>
    <a:srgbClr val="FFFF66"/>
    <a:srgbClr val="99FF99"/>
    <a:srgbClr val="FF66FF"/>
    <a:srgbClr val="FF0066"/>
    <a:srgbClr val="104428"/>
    <a:srgbClr val="2B5B44"/>
    <a:srgbClr val="377557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80" d="100"/>
          <a:sy n="80" d="100"/>
        </p:scale>
        <p:origin x="-1152" y="-696"/>
      </p:cViewPr>
      <p:guideLst>
        <p:guide orient="horz" pos="4110"/>
        <p:guide pos="159"/>
        <p:guide pos="56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2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165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165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165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3152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E6B018D-2CD7-49AE-BA4A-2C59F109EDA5}" type="datetimeFigureOut">
              <a:rPr lang="pt-BR" smtClean="0"/>
              <a:pPr/>
              <a:t>25/07/12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6A59C82-8AC9-48D2-A21C-402DC0DE128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435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435" y="290671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2338" y="1600202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06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06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ide_fundo.jp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9110957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3.bp.blogspot.com/-GSKfAZx6AjU/TgoHTqI1S9I/AAAAAAAADjA/4dWPBJMGQUk/s1600/2.jpg" TargetMode="External"/><Relationship Id="rId3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S1E5</a:t>
            </a:r>
            <a:endParaRPr lang="pt-BR" b="1" dirty="0">
              <a:solidFill>
                <a:srgbClr val="FFFFFF"/>
              </a:solidFill>
            </a:endParaRPr>
          </a:p>
        </p:txBody>
      </p:sp>
      <p:pic>
        <p:nvPicPr>
          <p:cNvPr id="7" name="Imagem 5" descr="conversa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692696"/>
            <a:ext cx="4879739" cy="4090654"/>
          </a:xfrm>
          <a:prstGeom prst="rect">
            <a:avLst/>
          </a:prstGeom>
        </p:spPr>
      </p:pic>
      <p:sp>
        <p:nvSpPr>
          <p:cNvPr id="9" name="CaixaDeTexto 1"/>
          <p:cNvSpPr txBox="1"/>
          <p:nvPr/>
        </p:nvSpPr>
        <p:spPr>
          <a:xfrm>
            <a:off x="583865" y="3789041"/>
            <a:ext cx="743504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 smtClean="0">
                <a:solidFill>
                  <a:srgbClr val="005297"/>
                </a:solidFill>
                <a:latin typeface="Arial"/>
                <a:cs typeface="Arial"/>
              </a:rPr>
              <a:t>Encontro 5</a:t>
            </a:r>
          </a:p>
          <a:p>
            <a:pPr algn="ctr"/>
            <a:endParaRPr lang="pt-BR" sz="3200" dirty="0" smtClean="0">
              <a:solidFill>
                <a:srgbClr val="005297"/>
              </a:solidFill>
              <a:latin typeface="Arial"/>
              <a:cs typeface="Arial"/>
            </a:endParaRPr>
          </a:p>
          <a:p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A COMUNICAÇÃO INTERPESSOAL E </a:t>
            </a:r>
          </a:p>
          <a:p>
            <a:pPr algn="just"/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OS CONFLITOS EM UMA EQUIPE </a:t>
            </a:r>
            <a:endParaRPr lang="pt-BR" sz="3200" dirty="0">
              <a:solidFill>
                <a:srgbClr val="005297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317989" y="6488668"/>
            <a:ext cx="87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S10E5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323528" y="764704"/>
            <a:ext cx="7215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pt-BR" sz="2400" b="1" cap="all" dirty="0">
                <a:solidFill>
                  <a:srgbClr val="005297"/>
                </a:solidFill>
                <a:latin typeface="Arial"/>
                <a:ea typeface="+mj-ea"/>
                <a:cs typeface="Arial"/>
              </a:rPr>
              <a:t>Comportamento Assertivo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707904" y="1700808"/>
            <a:ext cx="5214937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pt-BR" sz="2200" b="1" cap="all" dirty="0">
                <a:solidFill>
                  <a:srgbClr val="C00000"/>
                </a:solidFill>
                <a:latin typeface="Arial"/>
                <a:cs typeface="Arial"/>
              </a:rPr>
              <a:t>Faz com que a pessoa:</a:t>
            </a:r>
          </a:p>
          <a:p>
            <a:pPr eaLnBrk="0" hangingPunct="0">
              <a:defRPr/>
            </a:pPr>
            <a:endParaRPr lang="pt-BR" sz="2200" b="1" dirty="0">
              <a:latin typeface="Arial"/>
              <a:cs typeface="Arial"/>
            </a:endParaRPr>
          </a:p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>
                <a:latin typeface="Arial"/>
                <a:cs typeface="Arial"/>
              </a:rPr>
              <a:t> </a:t>
            </a: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Identifique os próprios</a:t>
            </a:r>
          </a:p>
          <a:p>
            <a:pPr eaLnBrk="0" hangingPunct="0">
              <a:buClr>
                <a:srgbClr val="C00000"/>
              </a:buClr>
              <a:buSzPct val="60000"/>
              <a:defRPr/>
            </a:pP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   </a:t>
            </a: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interesses.</a:t>
            </a:r>
          </a:p>
          <a:p>
            <a:pPr eaLnBrk="0" hangingPunct="0">
              <a:buClr>
                <a:srgbClr val="C00000"/>
              </a:buClr>
              <a:buSzPct val="60000"/>
              <a:defRPr/>
            </a:pPr>
            <a:endParaRPr lang="pt-BR" sz="22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Expresse sentimentos </a:t>
            </a: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sinceros </a:t>
            </a:r>
            <a:endParaRPr lang="pt-BR" sz="22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eaLnBrk="0" hangingPunct="0">
              <a:buClr>
                <a:srgbClr val="C00000"/>
              </a:buClr>
              <a:buSzPct val="60000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  sem constrangimentos.</a:t>
            </a:r>
          </a:p>
          <a:p>
            <a:pPr eaLnBrk="0" hangingPunct="0">
              <a:buClr>
                <a:srgbClr val="C00000"/>
              </a:buClr>
              <a:buSzPct val="60000"/>
              <a:defRPr/>
            </a:pPr>
            <a:endParaRPr lang="pt-BR" sz="22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Exercite </a:t>
            </a: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os </a:t>
            </a: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próprios </a:t>
            </a: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direitos </a:t>
            </a:r>
            <a:endParaRPr lang="pt-BR" sz="22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eaLnBrk="0" hangingPunct="0">
              <a:buClr>
                <a:srgbClr val="C00000"/>
              </a:buClr>
              <a:buSzPct val="60000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  sem negar os direitos </a:t>
            </a: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dos</a:t>
            </a:r>
          </a:p>
          <a:p>
            <a:pPr eaLnBrk="0" hangingPunct="0">
              <a:buClr>
                <a:srgbClr val="C00000"/>
              </a:buClr>
              <a:buSzPct val="60000"/>
              <a:defRPr/>
            </a:pP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   outros.</a:t>
            </a:r>
          </a:p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 Assuma responsabilidade pelo próprio comportamento.</a:t>
            </a:r>
          </a:p>
          <a:p>
            <a:pPr eaLnBrk="0" hangingPunct="0">
              <a:buClr>
                <a:srgbClr val="C00000"/>
              </a:buClr>
              <a:buSzPct val="60000"/>
              <a:defRPr/>
            </a:pPr>
            <a:endParaRPr lang="pt-BR" sz="2200" b="1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pic>
        <p:nvPicPr>
          <p:cNvPr id="12" name="Picture 7" descr="Negro 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3168650" cy="472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317989" y="6488668"/>
            <a:ext cx="864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S11E5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57189" y="936605"/>
            <a:ext cx="7742238" cy="5000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pt-BR" sz="2400" b="1" kern="1200" cap="all" smtClean="0">
                <a:solidFill>
                  <a:srgbClr val="005297"/>
                </a:solidFill>
                <a:latin typeface="Arial"/>
                <a:ea typeface="+mj-ea"/>
                <a:cs typeface="Arial"/>
              </a:rPr>
              <a:t>Ganhos do Comportamento Assertivo</a:t>
            </a:r>
            <a:endParaRPr lang="pt-BR" sz="2400" b="1" kern="1200" cap="all" dirty="0" smtClean="0">
              <a:solidFill>
                <a:srgbClr val="005297"/>
              </a:solidFill>
              <a:latin typeface="Arial"/>
              <a:ea typeface="+mj-ea"/>
              <a:cs typeface="Arial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57189" y="2034648"/>
            <a:ext cx="7815211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Transparência e clareza na expressão do que pensamos </a:t>
            </a: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 e </a:t>
            </a: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sentimos.</a:t>
            </a:r>
          </a:p>
          <a:p>
            <a:pPr eaLnBrk="0" hangingPunct="0">
              <a:buClr>
                <a:srgbClr val="C00000"/>
              </a:buClr>
              <a:buSzPct val="60000"/>
              <a:defRPr/>
            </a:pPr>
            <a:endParaRPr lang="pt-BR" sz="22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Melhoria da forma de trabalhar das pessoas que estão </a:t>
            </a: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ao nosso </a:t>
            </a: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redor.</a:t>
            </a:r>
          </a:p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endParaRPr lang="pt-BR" sz="22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Ambiente de trabalho saudável e produtivo.</a:t>
            </a:r>
          </a:p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endParaRPr lang="pt-BR" sz="22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Fortalecimento da relação de confiança. </a:t>
            </a:r>
          </a:p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endParaRPr lang="pt-BR" sz="22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Bem estar, </a:t>
            </a: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autorrespeito </a:t>
            </a: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e respeito ao outro</a:t>
            </a:r>
            <a:r>
              <a:rPr lang="pt-BR" sz="2200" b="1" dirty="0">
                <a:latin typeface="Arial"/>
                <a:cs typeface="Arial"/>
              </a:rPr>
              <a:t>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aixaDeTexto 49"/>
          <p:cNvSpPr txBox="1"/>
          <p:nvPr/>
        </p:nvSpPr>
        <p:spPr>
          <a:xfrm>
            <a:off x="317989" y="6488668"/>
            <a:ext cx="87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S12E5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52" name="Rectangle 2"/>
          <p:cNvSpPr txBox="1">
            <a:spLocks noChangeArrowheads="1"/>
          </p:cNvSpPr>
          <p:nvPr/>
        </p:nvSpPr>
        <p:spPr>
          <a:xfrm>
            <a:off x="3419872" y="692696"/>
            <a:ext cx="5404349" cy="441325"/>
          </a:xfrm>
          <a:prstGeom prst="rect">
            <a:avLst/>
          </a:prstGeom>
        </p:spPr>
        <p:txBody>
          <a:bodyPr lIns="90488" tIns="44450" rIns="90488" bIns="44450"/>
          <a:lstStyle/>
          <a:p>
            <a:pPr algn="r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kern="0" cap="all" dirty="0">
                <a:solidFill>
                  <a:srgbClr val="005297"/>
                </a:solidFill>
                <a:latin typeface="Arial"/>
                <a:ea typeface="Verdana" pitchFamily="34" charset="0"/>
                <a:cs typeface="Arial"/>
              </a:rPr>
              <a:t>Tabuleiro da Assertividade</a:t>
            </a:r>
          </a:p>
          <a:p>
            <a:pPr algn="r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kern="0" dirty="0">
              <a:latin typeface="Arial Rounded MT Bold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56" name="Grupo 47"/>
          <p:cNvGrpSpPr/>
          <p:nvPr/>
        </p:nvGrpSpPr>
        <p:grpSpPr>
          <a:xfrm>
            <a:off x="278468" y="1224781"/>
            <a:ext cx="8686020" cy="4840486"/>
            <a:chOff x="170448" y="1037000"/>
            <a:chExt cx="8873408" cy="4554241"/>
          </a:xfrm>
        </p:grpSpPr>
        <p:sp>
          <p:nvSpPr>
            <p:cNvPr id="57" name="Retângulo 73"/>
            <p:cNvSpPr/>
            <p:nvPr/>
          </p:nvSpPr>
          <p:spPr>
            <a:xfrm>
              <a:off x="267256" y="1108092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Sou muito franco: falo com o outro tudo o que penso sobre ele.</a:t>
              </a:r>
            </a:p>
          </p:txBody>
        </p:sp>
        <p:sp>
          <p:nvSpPr>
            <p:cNvPr id="58" name="Retângulo 74"/>
            <p:cNvSpPr/>
            <p:nvPr/>
          </p:nvSpPr>
          <p:spPr>
            <a:xfrm>
              <a:off x="1707416" y="1108092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59" name="Retângulo 75"/>
            <p:cNvSpPr/>
            <p:nvPr/>
          </p:nvSpPr>
          <p:spPr>
            <a:xfrm>
              <a:off x="7468056" y="1108092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60" name="Retângulo 76"/>
            <p:cNvSpPr/>
            <p:nvPr/>
          </p:nvSpPr>
          <p:spPr>
            <a:xfrm>
              <a:off x="3147576" y="1108092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61" name="Retângulo 77"/>
            <p:cNvSpPr/>
            <p:nvPr/>
          </p:nvSpPr>
          <p:spPr>
            <a:xfrm>
              <a:off x="4587736" y="1108092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62" name="Retângulo 78"/>
            <p:cNvSpPr/>
            <p:nvPr/>
          </p:nvSpPr>
          <p:spPr>
            <a:xfrm>
              <a:off x="6027896" y="1108092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63" name="Retângulo 79"/>
            <p:cNvSpPr/>
            <p:nvPr/>
          </p:nvSpPr>
          <p:spPr>
            <a:xfrm>
              <a:off x="267256" y="2216348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64" name="Retângulo 80"/>
            <p:cNvSpPr/>
            <p:nvPr/>
          </p:nvSpPr>
          <p:spPr>
            <a:xfrm>
              <a:off x="1707416" y="2216348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65" name="Retângulo 81"/>
            <p:cNvSpPr/>
            <p:nvPr/>
          </p:nvSpPr>
          <p:spPr>
            <a:xfrm>
              <a:off x="7468056" y="2216348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66" name="Retângulo 82"/>
            <p:cNvSpPr/>
            <p:nvPr/>
          </p:nvSpPr>
          <p:spPr>
            <a:xfrm>
              <a:off x="3147576" y="2216348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67" name="Retângulo 83"/>
            <p:cNvSpPr/>
            <p:nvPr/>
          </p:nvSpPr>
          <p:spPr>
            <a:xfrm>
              <a:off x="4587736" y="2216348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68" name="Retângulo 84"/>
            <p:cNvSpPr/>
            <p:nvPr/>
          </p:nvSpPr>
          <p:spPr>
            <a:xfrm>
              <a:off x="6027896" y="2216348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69" name="Retângulo 85"/>
            <p:cNvSpPr/>
            <p:nvPr/>
          </p:nvSpPr>
          <p:spPr>
            <a:xfrm>
              <a:off x="265588" y="3313120"/>
              <a:ext cx="143648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Se percebo que errei, desculpo-me imediatamente</a:t>
              </a:r>
              <a:r>
                <a:rPr kumimoji="0" lang="pt-BR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.</a:t>
              </a:r>
            </a:p>
          </p:txBody>
        </p:sp>
        <p:sp>
          <p:nvSpPr>
            <p:cNvPr id="70" name="Retângulo 86"/>
            <p:cNvSpPr/>
            <p:nvPr/>
          </p:nvSpPr>
          <p:spPr>
            <a:xfrm>
              <a:off x="7463360" y="3314624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71" name="Retângulo 87"/>
            <p:cNvSpPr/>
            <p:nvPr/>
          </p:nvSpPr>
          <p:spPr>
            <a:xfrm>
              <a:off x="4583040" y="3314624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72" name="Retângulo 88"/>
            <p:cNvSpPr/>
            <p:nvPr/>
          </p:nvSpPr>
          <p:spPr>
            <a:xfrm>
              <a:off x="6023200" y="3314624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73" name="Retângulo 89"/>
            <p:cNvSpPr/>
            <p:nvPr/>
          </p:nvSpPr>
          <p:spPr>
            <a:xfrm>
              <a:off x="267256" y="4420460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20" name="Retângulo 90"/>
            <p:cNvSpPr/>
            <p:nvPr/>
          </p:nvSpPr>
          <p:spPr>
            <a:xfrm>
              <a:off x="1707416" y="4420460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21" name="Retângulo 91"/>
            <p:cNvSpPr/>
            <p:nvPr/>
          </p:nvSpPr>
          <p:spPr>
            <a:xfrm>
              <a:off x="7468056" y="4420460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22" name="Retângulo 92"/>
            <p:cNvSpPr/>
            <p:nvPr/>
          </p:nvSpPr>
          <p:spPr>
            <a:xfrm>
              <a:off x="3147576" y="4420460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23" name="Retângulo 93"/>
            <p:cNvSpPr/>
            <p:nvPr/>
          </p:nvSpPr>
          <p:spPr>
            <a:xfrm>
              <a:off x="4587736" y="4420460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24" name="Retângulo 94"/>
            <p:cNvSpPr/>
            <p:nvPr/>
          </p:nvSpPr>
          <p:spPr>
            <a:xfrm>
              <a:off x="6027896" y="4420460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pt-BR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25" name="Retângulo 95"/>
            <p:cNvSpPr/>
            <p:nvPr/>
          </p:nvSpPr>
          <p:spPr>
            <a:xfrm>
              <a:off x="1707416" y="3312956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26" name="Retângulo 96"/>
            <p:cNvSpPr/>
            <p:nvPr/>
          </p:nvSpPr>
          <p:spPr>
            <a:xfrm>
              <a:off x="3147576" y="3312956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27" name="Retângulo 97"/>
            <p:cNvSpPr/>
            <p:nvPr/>
          </p:nvSpPr>
          <p:spPr>
            <a:xfrm>
              <a:off x="1691680" y="1135476"/>
              <a:ext cx="144016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Fico muito incomodado quando recuso um pedido de alguém.</a:t>
              </a:r>
            </a:p>
          </p:txBody>
        </p:sp>
        <p:sp>
          <p:nvSpPr>
            <p:cNvPr id="128" name="Retângulo 98"/>
            <p:cNvSpPr/>
            <p:nvPr/>
          </p:nvSpPr>
          <p:spPr>
            <a:xfrm>
              <a:off x="3131840" y="1135476"/>
              <a:ext cx="1421904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Valorizo as ideias de pessoas que discordam de mim.</a:t>
              </a:r>
            </a:p>
          </p:txBody>
        </p:sp>
        <p:sp>
          <p:nvSpPr>
            <p:cNvPr id="129" name="Retângulo 99"/>
            <p:cNvSpPr/>
            <p:nvPr/>
          </p:nvSpPr>
          <p:spPr>
            <a:xfrm>
              <a:off x="4572000" y="1207484"/>
              <a:ext cx="144016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sz="1200" b="1" dirty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Tendo a  suportar calado muitas situações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sz="1200" b="1" dirty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desagradáveis.</a:t>
              </a:r>
            </a:p>
          </p:txBody>
        </p:sp>
        <p:sp>
          <p:nvSpPr>
            <p:cNvPr id="130" name="Retângulo 100"/>
            <p:cNvSpPr/>
            <p:nvPr/>
          </p:nvSpPr>
          <p:spPr>
            <a:xfrm>
              <a:off x="6012160" y="1037000"/>
              <a:ext cx="1440160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sz="1200" b="1" dirty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Quando digo não a uma solicitação  de alguém, sinto-me desconfortável e culpado.</a:t>
              </a:r>
            </a:p>
          </p:txBody>
        </p:sp>
        <p:sp>
          <p:nvSpPr>
            <p:cNvPr id="131" name="Retângulo 101"/>
            <p:cNvSpPr/>
            <p:nvPr/>
          </p:nvSpPr>
          <p:spPr>
            <a:xfrm>
              <a:off x="7440772" y="1135476"/>
              <a:ext cx="1421904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Acredito que a ironia é uma forma elegante de expressar o que penso.</a:t>
              </a:r>
            </a:p>
          </p:txBody>
        </p:sp>
        <p:sp>
          <p:nvSpPr>
            <p:cNvPr id="132" name="Retângulo 102"/>
            <p:cNvSpPr/>
            <p:nvPr/>
          </p:nvSpPr>
          <p:spPr>
            <a:xfrm>
              <a:off x="251520" y="2215596"/>
              <a:ext cx="149391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Expresso verbalmente meus sentimentos com facilidade.</a:t>
              </a:r>
            </a:p>
          </p:txBody>
        </p:sp>
        <p:sp>
          <p:nvSpPr>
            <p:cNvPr id="133" name="Retângulo 103"/>
            <p:cNvSpPr/>
            <p:nvPr/>
          </p:nvSpPr>
          <p:spPr>
            <a:xfrm>
              <a:off x="1691680" y="2287604"/>
              <a:ext cx="1421904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Reluto em aceitar críticas que fazem ao meu trabalho.</a:t>
              </a:r>
            </a:p>
          </p:txBody>
        </p:sp>
        <p:sp>
          <p:nvSpPr>
            <p:cNvPr id="134" name="Retângulo 104"/>
            <p:cNvSpPr/>
            <p:nvPr/>
          </p:nvSpPr>
          <p:spPr>
            <a:xfrm>
              <a:off x="3131840" y="2215596"/>
              <a:ext cx="1421904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sz="1200" b="1" dirty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Tenho dificuldade em dizer “NÃO” aos meus </a:t>
              </a:r>
              <a:r>
                <a:rPr lang="pt-BR" sz="12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interlocutores.</a:t>
              </a:r>
              <a:endPara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35" name="Retângulo 105"/>
            <p:cNvSpPr/>
            <p:nvPr/>
          </p:nvSpPr>
          <p:spPr>
            <a:xfrm>
              <a:off x="4572000" y="2159324"/>
              <a:ext cx="1440160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Costumo ouvir até o final  o meu interlocutor, antes de colocar o meu ponto de vista.</a:t>
              </a:r>
            </a:p>
          </p:txBody>
        </p:sp>
        <p:sp>
          <p:nvSpPr>
            <p:cNvPr id="136" name="Retângulo 106"/>
            <p:cNvSpPr/>
            <p:nvPr/>
          </p:nvSpPr>
          <p:spPr>
            <a:xfrm>
              <a:off x="6012160" y="2215596"/>
              <a:ext cx="156592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sz="1200" b="1" dirty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Diante das pessoas muito cultas, tenho dificuldade em me expressar.</a:t>
              </a:r>
            </a:p>
          </p:txBody>
        </p:sp>
        <p:sp>
          <p:nvSpPr>
            <p:cNvPr id="137" name="Retângulo 107"/>
            <p:cNvSpPr/>
            <p:nvPr/>
          </p:nvSpPr>
          <p:spPr>
            <a:xfrm>
              <a:off x="7352176" y="2159324"/>
              <a:ext cx="1691680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Sempre reconheço que tenho uma parcela de responsabilidade nos conflitos em que me envolvo.</a:t>
              </a:r>
            </a:p>
          </p:txBody>
        </p:sp>
        <p:sp>
          <p:nvSpPr>
            <p:cNvPr id="138" name="Retângulo 108"/>
            <p:cNvSpPr/>
            <p:nvPr/>
          </p:nvSpPr>
          <p:spPr>
            <a:xfrm>
              <a:off x="1635408" y="3469536"/>
              <a:ext cx="158417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Tenho dificuldade em esperar a minha vez de falar.</a:t>
              </a:r>
            </a:p>
          </p:txBody>
        </p:sp>
        <p:sp>
          <p:nvSpPr>
            <p:cNvPr id="139" name="Retângulo 109"/>
            <p:cNvSpPr/>
            <p:nvPr/>
          </p:nvSpPr>
          <p:spPr>
            <a:xfrm>
              <a:off x="3119440" y="3337920"/>
              <a:ext cx="1512168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sz="1200" b="1" dirty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Acabo muitas vezes tendo de seguir o que os outros determinam.</a:t>
              </a:r>
            </a:p>
          </p:txBody>
        </p:sp>
        <p:sp>
          <p:nvSpPr>
            <p:cNvPr id="140" name="Retângulo 110"/>
            <p:cNvSpPr/>
            <p:nvPr/>
          </p:nvSpPr>
          <p:spPr>
            <a:xfrm>
              <a:off x="4587736" y="3411596"/>
              <a:ext cx="1421904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Sempre escuto e levo em conta o ponto de vista do outro.</a:t>
              </a:r>
            </a:p>
          </p:txBody>
        </p:sp>
        <p:sp>
          <p:nvSpPr>
            <p:cNvPr id="141" name="Retângulo 111"/>
            <p:cNvSpPr/>
            <p:nvPr/>
          </p:nvSpPr>
          <p:spPr>
            <a:xfrm>
              <a:off x="5940152" y="3395860"/>
              <a:ext cx="149391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Fico irritado se preciso lembrar alguém de suas obrigações.</a:t>
              </a:r>
              <a:endParaRPr lang="pt-BR" sz="1200" dirty="0"/>
            </a:p>
          </p:txBody>
        </p:sp>
        <p:sp>
          <p:nvSpPr>
            <p:cNvPr id="142" name="Retângulo 112"/>
            <p:cNvSpPr/>
            <p:nvPr/>
          </p:nvSpPr>
          <p:spPr>
            <a:xfrm>
              <a:off x="7452320" y="3367724"/>
              <a:ext cx="1421904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Não aceito que os outros me digam o que devo e o que não devo fazer.</a:t>
              </a:r>
            </a:p>
          </p:txBody>
        </p:sp>
        <p:sp>
          <p:nvSpPr>
            <p:cNvPr id="143" name="Retângulo 113"/>
            <p:cNvSpPr/>
            <p:nvPr/>
          </p:nvSpPr>
          <p:spPr>
            <a:xfrm>
              <a:off x="170448" y="4375836"/>
              <a:ext cx="1593240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sz="1200" b="1" dirty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Se alguém se engana sobre algo a meu respeito, não o corrijo para não deixá-lo embaraçado.</a:t>
              </a:r>
            </a:p>
          </p:txBody>
        </p:sp>
        <p:sp>
          <p:nvSpPr>
            <p:cNvPr id="144" name="Retângulo 114"/>
            <p:cNvSpPr/>
            <p:nvPr/>
          </p:nvSpPr>
          <p:spPr>
            <a:xfrm>
              <a:off x="1693348" y="4440293"/>
              <a:ext cx="1421904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Escuto atentamente pontos de vista diferentes dos meus.</a:t>
              </a:r>
            </a:p>
          </p:txBody>
        </p:sp>
        <p:sp>
          <p:nvSpPr>
            <p:cNvPr id="145" name="Retângulo 115"/>
            <p:cNvSpPr/>
            <p:nvPr/>
          </p:nvSpPr>
          <p:spPr>
            <a:xfrm>
              <a:off x="3131840" y="4690336"/>
              <a:ext cx="14408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Não sou de pedir desculpas.</a:t>
              </a:r>
            </a:p>
          </p:txBody>
        </p:sp>
        <p:sp>
          <p:nvSpPr>
            <p:cNvPr id="146" name="Retângulo 116"/>
            <p:cNvSpPr/>
            <p:nvPr/>
          </p:nvSpPr>
          <p:spPr>
            <a:xfrm>
              <a:off x="4542410" y="4390912"/>
              <a:ext cx="1584176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sz="1200" b="1" dirty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Evito expor meu ponto de vista se percebo que os outros pensam de maneira diferente de mim.</a:t>
              </a:r>
            </a:p>
          </p:txBody>
        </p:sp>
        <p:sp>
          <p:nvSpPr>
            <p:cNvPr id="147" name="Retângulo 117"/>
            <p:cNvSpPr/>
            <p:nvPr/>
          </p:nvSpPr>
          <p:spPr>
            <a:xfrm>
              <a:off x="5940152" y="4512301"/>
              <a:ext cx="1512168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Prefiro resolver diretamente com o envolvido as situações de conflito.</a:t>
              </a:r>
            </a:p>
          </p:txBody>
        </p:sp>
        <p:sp>
          <p:nvSpPr>
            <p:cNvPr id="148" name="Retângulo 118"/>
            <p:cNvSpPr/>
            <p:nvPr/>
          </p:nvSpPr>
          <p:spPr>
            <a:xfrm>
              <a:off x="7506072" y="4476310"/>
              <a:ext cx="1386408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Dizer o que penso e sinto na maioria das vezes é constrangedor.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52"/>
          <p:cNvGrpSpPr/>
          <p:nvPr/>
        </p:nvGrpSpPr>
        <p:grpSpPr>
          <a:xfrm>
            <a:off x="193236" y="1107009"/>
            <a:ext cx="8829192" cy="4554241"/>
            <a:chOff x="135296" y="1151879"/>
            <a:chExt cx="8829192" cy="4554241"/>
          </a:xfrm>
        </p:grpSpPr>
        <p:sp>
          <p:nvSpPr>
            <p:cNvPr id="4" name="Retângulo 3"/>
            <p:cNvSpPr/>
            <p:nvPr/>
          </p:nvSpPr>
          <p:spPr>
            <a:xfrm>
              <a:off x="232104" y="1222971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Sou muito franco: falo com o outro tudo o que penso sobre ele.</a:t>
              </a:r>
            </a:p>
          </p:txBody>
        </p:sp>
        <p:sp>
          <p:nvSpPr>
            <p:cNvPr id="5" name="Retângulo 4"/>
            <p:cNvSpPr/>
            <p:nvPr/>
          </p:nvSpPr>
          <p:spPr>
            <a:xfrm>
              <a:off x="1672264" y="1222971"/>
              <a:ext cx="1440160" cy="110750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6" name="Retângulo 5"/>
            <p:cNvSpPr/>
            <p:nvPr/>
          </p:nvSpPr>
          <p:spPr>
            <a:xfrm>
              <a:off x="7432904" y="1222971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7" name="Retângulo 6"/>
            <p:cNvSpPr/>
            <p:nvPr/>
          </p:nvSpPr>
          <p:spPr>
            <a:xfrm>
              <a:off x="3112424" y="1222971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8" name="Retângulo 7"/>
            <p:cNvSpPr/>
            <p:nvPr/>
          </p:nvSpPr>
          <p:spPr>
            <a:xfrm>
              <a:off x="4552584" y="1222971"/>
              <a:ext cx="1440160" cy="110750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9" name="Retângulo 8"/>
            <p:cNvSpPr/>
            <p:nvPr/>
          </p:nvSpPr>
          <p:spPr>
            <a:xfrm>
              <a:off x="5992744" y="1222971"/>
              <a:ext cx="1440160" cy="110750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0" name="Retângulo 9"/>
            <p:cNvSpPr/>
            <p:nvPr/>
          </p:nvSpPr>
          <p:spPr>
            <a:xfrm>
              <a:off x="232104" y="2331227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1672264" y="2331227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7432904" y="2331227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3" name="Retângulo 12"/>
            <p:cNvSpPr/>
            <p:nvPr/>
          </p:nvSpPr>
          <p:spPr>
            <a:xfrm>
              <a:off x="3112424" y="2331227"/>
              <a:ext cx="1440160" cy="110750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4552584" y="2331227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5" name="Retângulo 14"/>
            <p:cNvSpPr/>
            <p:nvPr/>
          </p:nvSpPr>
          <p:spPr>
            <a:xfrm>
              <a:off x="5992744" y="2331227"/>
              <a:ext cx="1440160" cy="110750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6" name="Retângulo 15"/>
            <p:cNvSpPr/>
            <p:nvPr/>
          </p:nvSpPr>
          <p:spPr>
            <a:xfrm>
              <a:off x="251520" y="3438731"/>
              <a:ext cx="1412024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Se percebo que errei, desculpo-me imediatamente</a:t>
              </a:r>
              <a:r>
                <a:rPr kumimoji="0" lang="pt-BR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.</a:t>
              </a:r>
            </a:p>
          </p:txBody>
        </p:sp>
        <p:sp>
          <p:nvSpPr>
            <p:cNvPr id="17" name="Retângulo 16"/>
            <p:cNvSpPr/>
            <p:nvPr/>
          </p:nvSpPr>
          <p:spPr>
            <a:xfrm>
              <a:off x="7428208" y="3429503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8" name="Retângulo 17"/>
            <p:cNvSpPr/>
            <p:nvPr/>
          </p:nvSpPr>
          <p:spPr>
            <a:xfrm>
              <a:off x="4547888" y="3429503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9" name="Retângulo 18"/>
            <p:cNvSpPr/>
            <p:nvPr/>
          </p:nvSpPr>
          <p:spPr>
            <a:xfrm>
              <a:off x="5988048" y="3429503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20" name="Retângulo 19"/>
            <p:cNvSpPr/>
            <p:nvPr/>
          </p:nvSpPr>
          <p:spPr>
            <a:xfrm>
              <a:off x="232104" y="4535339"/>
              <a:ext cx="1440160" cy="110750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21" name="Retângulo 20"/>
            <p:cNvSpPr/>
            <p:nvPr/>
          </p:nvSpPr>
          <p:spPr>
            <a:xfrm>
              <a:off x="1672264" y="4535339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22" name="Retângulo 21"/>
            <p:cNvSpPr/>
            <p:nvPr/>
          </p:nvSpPr>
          <p:spPr>
            <a:xfrm>
              <a:off x="7432904" y="4535339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23" name="Retângulo 22"/>
            <p:cNvSpPr/>
            <p:nvPr/>
          </p:nvSpPr>
          <p:spPr>
            <a:xfrm>
              <a:off x="3112424" y="4535339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24" name="Retângulo 23"/>
            <p:cNvSpPr/>
            <p:nvPr/>
          </p:nvSpPr>
          <p:spPr>
            <a:xfrm>
              <a:off x="4552584" y="4535339"/>
              <a:ext cx="1440160" cy="110750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25" name="Retângulo 24"/>
            <p:cNvSpPr/>
            <p:nvPr/>
          </p:nvSpPr>
          <p:spPr>
            <a:xfrm>
              <a:off x="5992744" y="4535339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pt-BR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26" name="Retângulo 25"/>
            <p:cNvSpPr/>
            <p:nvPr/>
          </p:nvSpPr>
          <p:spPr>
            <a:xfrm>
              <a:off x="1672264" y="3427835"/>
              <a:ext cx="1440160" cy="1107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27" name="Retângulo 26"/>
            <p:cNvSpPr/>
            <p:nvPr/>
          </p:nvSpPr>
          <p:spPr>
            <a:xfrm>
              <a:off x="3112424" y="3427835"/>
              <a:ext cx="1440160" cy="110750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pt-BR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28" name="Retângulo 27"/>
            <p:cNvSpPr/>
            <p:nvPr/>
          </p:nvSpPr>
          <p:spPr>
            <a:xfrm>
              <a:off x="1656528" y="1250355"/>
              <a:ext cx="144016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Fico muito incomodado quando recuso um pedido de alguém.</a:t>
              </a:r>
            </a:p>
          </p:txBody>
        </p:sp>
        <p:sp>
          <p:nvSpPr>
            <p:cNvPr id="29" name="Retângulo 28"/>
            <p:cNvSpPr/>
            <p:nvPr/>
          </p:nvSpPr>
          <p:spPr>
            <a:xfrm>
              <a:off x="3059832" y="1268760"/>
              <a:ext cx="142190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Valorizo as ideias de pessoas que discordam de mim.</a:t>
              </a:r>
            </a:p>
          </p:txBody>
        </p:sp>
        <p:sp>
          <p:nvSpPr>
            <p:cNvPr id="30" name="Retângulo 29"/>
            <p:cNvSpPr/>
            <p:nvPr/>
          </p:nvSpPr>
          <p:spPr>
            <a:xfrm>
              <a:off x="4536848" y="1322363"/>
              <a:ext cx="144016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sz="1200" b="1" dirty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Tendo a  suportar calado muitas situações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sz="1200" b="1" dirty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desagradáveis.</a:t>
              </a:r>
            </a:p>
          </p:txBody>
        </p:sp>
        <p:sp>
          <p:nvSpPr>
            <p:cNvPr id="31" name="Retângulo 30"/>
            <p:cNvSpPr/>
            <p:nvPr/>
          </p:nvSpPr>
          <p:spPr>
            <a:xfrm>
              <a:off x="5977008" y="1151879"/>
              <a:ext cx="144016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sz="1200" b="1" dirty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Quando digo não a uma solicitação  de alguém, sinto-me desconfortável e culpado.</a:t>
              </a:r>
            </a:p>
          </p:txBody>
        </p:sp>
        <p:sp>
          <p:nvSpPr>
            <p:cNvPr id="32" name="Retângulo 31"/>
            <p:cNvSpPr/>
            <p:nvPr/>
          </p:nvSpPr>
          <p:spPr>
            <a:xfrm>
              <a:off x="7405620" y="1250355"/>
              <a:ext cx="142190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Acredito que a ironia é uma forma elegante de expressar o que penso.</a:t>
              </a:r>
            </a:p>
          </p:txBody>
        </p:sp>
        <p:sp>
          <p:nvSpPr>
            <p:cNvPr id="33" name="Retângulo 32"/>
            <p:cNvSpPr/>
            <p:nvPr/>
          </p:nvSpPr>
          <p:spPr>
            <a:xfrm>
              <a:off x="251520" y="2348880"/>
              <a:ext cx="149391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Expresso verbalmente meus sentimentos com facilidade.</a:t>
              </a:r>
            </a:p>
          </p:txBody>
        </p:sp>
        <p:sp>
          <p:nvSpPr>
            <p:cNvPr id="34" name="Retângulo 33"/>
            <p:cNvSpPr/>
            <p:nvPr/>
          </p:nvSpPr>
          <p:spPr>
            <a:xfrm>
              <a:off x="1656528" y="2402483"/>
              <a:ext cx="142190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Reluto em aceitar críticas que fazem ao meu trabalho.</a:t>
              </a:r>
            </a:p>
          </p:txBody>
        </p:sp>
        <p:sp>
          <p:nvSpPr>
            <p:cNvPr id="35" name="Retângulo 34"/>
            <p:cNvSpPr/>
            <p:nvPr/>
          </p:nvSpPr>
          <p:spPr>
            <a:xfrm>
              <a:off x="3096688" y="2330475"/>
              <a:ext cx="142190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pt-BR" sz="1200" b="1" dirty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Tenho dificuldade em dizer “NÃO” aos meus </a:t>
              </a:r>
              <a:r>
                <a:rPr lang="pt-BR" sz="12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interlocutores.</a:t>
              </a:r>
              <a:endPara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36" name="Retângulo 35"/>
            <p:cNvSpPr/>
            <p:nvPr/>
          </p:nvSpPr>
          <p:spPr>
            <a:xfrm>
              <a:off x="4499992" y="2276872"/>
              <a:ext cx="1440160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Costumo ouvir até o final  o meu interlocutor, antes de colocar o meu ponto de vista.</a:t>
              </a:r>
            </a:p>
          </p:txBody>
        </p:sp>
        <p:sp>
          <p:nvSpPr>
            <p:cNvPr id="37" name="Retângulo 36"/>
            <p:cNvSpPr/>
            <p:nvPr/>
          </p:nvSpPr>
          <p:spPr>
            <a:xfrm>
              <a:off x="5977008" y="2330475"/>
              <a:ext cx="156592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sz="1200" b="1" dirty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Diante das pessoas muito cultas, tenho dificuldade em me expressar.</a:t>
              </a:r>
            </a:p>
          </p:txBody>
        </p:sp>
        <p:sp>
          <p:nvSpPr>
            <p:cNvPr id="38" name="Retângulo 37"/>
            <p:cNvSpPr/>
            <p:nvPr/>
          </p:nvSpPr>
          <p:spPr>
            <a:xfrm>
              <a:off x="7272808" y="2276872"/>
              <a:ext cx="169168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Sempre reconheço que tenho uma parcela de responsabilidade nos conflitos em que me envolvo.</a:t>
              </a:r>
            </a:p>
          </p:txBody>
        </p:sp>
        <p:sp>
          <p:nvSpPr>
            <p:cNvPr id="39" name="Retângulo 38"/>
            <p:cNvSpPr/>
            <p:nvPr/>
          </p:nvSpPr>
          <p:spPr>
            <a:xfrm>
              <a:off x="1600256" y="3584415"/>
              <a:ext cx="15841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Tenho dificuldade em esperar a minha vez de falar.</a:t>
              </a:r>
            </a:p>
          </p:txBody>
        </p:sp>
        <p:sp>
          <p:nvSpPr>
            <p:cNvPr id="40" name="Retângulo 39"/>
            <p:cNvSpPr/>
            <p:nvPr/>
          </p:nvSpPr>
          <p:spPr>
            <a:xfrm>
              <a:off x="3084288" y="3452799"/>
              <a:ext cx="1512168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sz="1200" b="1" dirty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Acabo muitas vezes tendo de seguir o que os outros determinam.</a:t>
              </a:r>
            </a:p>
          </p:txBody>
        </p:sp>
        <p:sp>
          <p:nvSpPr>
            <p:cNvPr id="41" name="Retângulo 40"/>
            <p:cNvSpPr/>
            <p:nvPr/>
          </p:nvSpPr>
          <p:spPr>
            <a:xfrm>
              <a:off x="4552584" y="3526475"/>
              <a:ext cx="142190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Sempre escuto e levo em conta o ponto de vista do outro.</a:t>
              </a:r>
            </a:p>
          </p:txBody>
        </p:sp>
        <p:sp>
          <p:nvSpPr>
            <p:cNvPr id="42" name="Retângulo 41"/>
            <p:cNvSpPr/>
            <p:nvPr/>
          </p:nvSpPr>
          <p:spPr>
            <a:xfrm>
              <a:off x="5905000" y="3510739"/>
              <a:ext cx="149391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Fico irritado se preciso lembrar alguém de suas obrigações.</a:t>
              </a:r>
              <a:endParaRPr lang="pt-BR" sz="1200" dirty="0"/>
            </a:p>
          </p:txBody>
        </p:sp>
        <p:sp>
          <p:nvSpPr>
            <p:cNvPr id="43" name="Retângulo 42"/>
            <p:cNvSpPr/>
            <p:nvPr/>
          </p:nvSpPr>
          <p:spPr>
            <a:xfrm>
              <a:off x="7417168" y="3482603"/>
              <a:ext cx="142190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Não aceito que os outros me digam o que devo e o que não devo fazer.</a:t>
              </a:r>
            </a:p>
          </p:txBody>
        </p:sp>
        <p:sp>
          <p:nvSpPr>
            <p:cNvPr id="44" name="Retângulo 43"/>
            <p:cNvSpPr/>
            <p:nvPr/>
          </p:nvSpPr>
          <p:spPr>
            <a:xfrm>
              <a:off x="135296" y="4490715"/>
              <a:ext cx="159324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sz="1200" b="1" dirty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Se alguém se engana sobre algo a meu respeito, não o corrijo para não deixá-lo embaraçado.</a:t>
              </a:r>
            </a:p>
          </p:txBody>
        </p:sp>
        <p:sp>
          <p:nvSpPr>
            <p:cNvPr id="45" name="Retângulo 44"/>
            <p:cNvSpPr/>
            <p:nvPr/>
          </p:nvSpPr>
          <p:spPr>
            <a:xfrm>
              <a:off x="1658196" y="4555172"/>
              <a:ext cx="142190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Escuto atentamente pontos de vista diferentes dos meus.</a:t>
              </a:r>
            </a:p>
          </p:txBody>
        </p:sp>
        <p:sp>
          <p:nvSpPr>
            <p:cNvPr id="46" name="Retângulo 45"/>
            <p:cNvSpPr/>
            <p:nvPr/>
          </p:nvSpPr>
          <p:spPr>
            <a:xfrm>
              <a:off x="3096688" y="4805215"/>
              <a:ext cx="144084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Não sou de pedir desculpas.</a:t>
              </a:r>
            </a:p>
          </p:txBody>
        </p:sp>
        <p:sp>
          <p:nvSpPr>
            <p:cNvPr id="47" name="Retângulo 46"/>
            <p:cNvSpPr/>
            <p:nvPr/>
          </p:nvSpPr>
          <p:spPr>
            <a:xfrm>
              <a:off x="4507258" y="4505791"/>
              <a:ext cx="158417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sz="1200" b="1" dirty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Evito expor meu ponto de vista se percebo que os outros pensam de maneira diferente de mim.</a:t>
              </a:r>
            </a:p>
          </p:txBody>
        </p:sp>
        <p:sp>
          <p:nvSpPr>
            <p:cNvPr id="48" name="Retângulo 47"/>
            <p:cNvSpPr/>
            <p:nvPr/>
          </p:nvSpPr>
          <p:spPr>
            <a:xfrm>
              <a:off x="5905000" y="4627180"/>
              <a:ext cx="1512168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Prefiro resolver diretamente com o envolvido as situações de conflito.</a:t>
              </a:r>
            </a:p>
          </p:txBody>
        </p:sp>
        <p:sp>
          <p:nvSpPr>
            <p:cNvPr id="49" name="Retângulo 48"/>
            <p:cNvSpPr/>
            <p:nvPr/>
          </p:nvSpPr>
          <p:spPr>
            <a:xfrm>
              <a:off x="7470920" y="4591189"/>
              <a:ext cx="1386408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pt-B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Dizer o que penso e sinto na maioria das vezes é constrangedor.</a:t>
              </a:r>
            </a:p>
          </p:txBody>
        </p:sp>
      </p:grpSp>
      <p:sp>
        <p:nvSpPr>
          <p:cNvPr id="51" name="Retângulo 50"/>
          <p:cNvSpPr/>
          <p:nvPr/>
        </p:nvSpPr>
        <p:spPr>
          <a:xfrm>
            <a:off x="517396" y="5877272"/>
            <a:ext cx="432048" cy="21602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2" name="CaixaDeTexto 51"/>
          <p:cNvSpPr txBox="1"/>
          <p:nvPr/>
        </p:nvSpPr>
        <p:spPr>
          <a:xfrm>
            <a:off x="982679" y="580526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Não assertivo</a:t>
            </a:r>
            <a:endParaRPr lang="pt-BR" dirty="0"/>
          </a:p>
        </p:txBody>
      </p:sp>
      <p:sp>
        <p:nvSpPr>
          <p:cNvPr id="53" name="Rectangle 2"/>
          <p:cNvSpPr txBox="1">
            <a:spLocks noChangeArrowheads="1"/>
          </p:cNvSpPr>
          <p:nvPr/>
        </p:nvSpPr>
        <p:spPr>
          <a:xfrm>
            <a:off x="3491880" y="539403"/>
            <a:ext cx="5404349" cy="441325"/>
          </a:xfrm>
          <a:prstGeom prst="rect">
            <a:avLst/>
          </a:prstGeom>
        </p:spPr>
        <p:txBody>
          <a:bodyPr lIns="90488" tIns="44450" rIns="90488" bIns="44450"/>
          <a:lstStyle/>
          <a:p>
            <a:pPr algn="r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kern="0" cap="all" dirty="0">
                <a:solidFill>
                  <a:srgbClr val="005297"/>
                </a:solidFill>
                <a:latin typeface="Arial"/>
                <a:ea typeface="Verdana" pitchFamily="34" charset="0"/>
                <a:cs typeface="Arial"/>
              </a:rPr>
              <a:t>Tabuleiro da Assertividade</a:t>
            </a:r>
          </a:p>
          <a:p>
            <a:pPr algn="r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kern="0" dirty="0">
              <a:latin typeface="Arial Rounded MT Bold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4" name="CaixaDeTexto 53"/>
          <p:cNvSpPr txBox="1"/>
          <p:nvPr/>
        </p:nvSpPr>
        <p:spPr>
          <a:xfrm>
            <a:off x="317989" y="6488668"/>
            <a:ext cx="87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S12E5</a:t>
            </a:r>
            <a:endParaRPr lang="pt-B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ângulo 27"/>
          <p:cNvSpPr/>
          <p:nvPr/>
        </p:nvSpPr>
        <p:spPr>
          <a:xfrm>
            <a:off x="265588" y="1180684"/>
            <a:ext cx="1440160" cy="1107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Sou muito franco: falo com o outro tudo o que penso sobre ele.</a:t>
            </a:r>
          </a:p>
        </p:txBody>
      </p:sp>
      <p:sp>
        <p:nvSpPr>
          <p:cNvPr id="29" name="Retângulo 28"/>
          <p:cNvSpPr/>
          <p:nvPr/>
        </p:nvSpPr>
        <p:spPr>
          <a:xfrm>
            <a:off x="1707417" y="1178100"/>
            <a:ext cx="1440160" cy="1107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0" name="Retângulo 29"/>
          <p:cNvSpPr/>
          <p:nvPr/>
        </p:nvSpPr>
        <p:spPr>
          <a:xfrm>
            <a:off x="7468056" y="1178100"/>
            <a:ext cx="1440160" cy="110750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1" name="Retângulo 30"/>
          <p:cNvSpPr/>
          <p:nvPr/>
        </p:nvSpPr>
        <p:spPr>
          <a:xfrm>
            <a:off x="3147576" y="1178100"/>
            <a:ext cx="1440160" cy="1107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2" name="Retângulo 31"/>
          <p:cNvSpPr/>
          <p:nvPr/>
        </p:nvSpPr>
        <p:spPr>
          <a:xfrm>
            <a:off x="4587736" y="1178100"/>
            <a:ext cx="1440160" cy="1107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6027897" y="1178100"/>
            <a:ext cx="1440160" cy="1107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4" name="Retângulo 33"/>
          <p:cNvSpPr/>
          <p:nvPr/>
        </p:nvSpPr>
        <p:spPr>
          <a:xfrm>
            <a:off x="267256" y="2286356"/>
            <a:ext cx="1440160" cy="1107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t-BR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1707417" y="2286356"/>
            <a:ext cx="1440160" cy="1107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6" name="Retângulo 35"/>
          <p:cNvSpPr/>
          <p:nvPr/>
        </p:nvSpPr>
        <p:spPr>
          <a:xfrm>
            <a:off x="7468056" y="2286356"/>
            <a:ext cx="1440160" cy="1107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t-BR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7" name="Retângulo 36"/>
          <p:cNvSpPr/>
          <p:nvPr/>
        </p:nvSpPr>
        <p:spPr>
          <a:xfrm>
            <a:off x="3147576" y="2286356"/>
            <a:ext cx="1440160" cy="1107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8" name="Retângulo 37"/>
          <p:cNvSpPr/>
          <p:nvPr/>
        </p:nvSpPr>
        <p:spPr>
          <a:xfrm>
            <a:off x="4587736" y="2286356"/>
            <a:ext cx="1440160" cy="1107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t-BR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9" name="Retângulo 38"/>
          <p:cNvSpPr/>
          <p:nvPr/>
        </p:nvSpPr>
        <p:spPr>
          <a:xfrm>
            <a:off x="6027897" y="2286356"/>
            <a:ext cx="1440160" cy="1107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0" name="Retângulo 39"/>
          <p:cNvSpPr/>
          <p:nvPr/>
        </p:nvSpPr>
        <p:spPr>
          <a:xfrm>
            <a:off x="265588" y="3379792"/>
            <a:ext cx="1464616" cy="1107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 percebo que errei, desculpo-me imediatamente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</p:txBody>
      </p:sp>
      <p:sp>
        <p:nvSpPr>
          <p:cNvPr id="41" name="Retângulo 40"/>
          <p:cNvSpPr/>
          <p:nvPr/>
        </p:nvSpPr>
        <p:spPr>
          <a:xfrm>
            <a:off x="7463361" y="3384632"/>
            <a:ext cx="1440160" cy="1107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2" name="Retângulo 41"/>
          <p:cNvSpPr/>
          <p:nvPr/>
        </p:nvSpPr>
        <p:spPr>
          <a:xfrm>
            <a:off x="4583040" y="3384632"/>
            <a:ext cx="1440160" cy="1107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t-BR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3" name="Retângulo 42"/>
          <p:cNvSpPr/>
          <p:nvPr/>
        </p:nvSpPr>
        <p:spPr>
          <a:xfrm>
            <a:off x="6023200" y="3384632"/>
            <a:ext cx="1440160" cy="1107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4" name="Retângulo 43"/>
          <p:cNvSpPr/>
          <p:nvPr/>
        </p:nvSpPr>
        <p:spPr>
          <a:xfrm>
            <a:off x="267256" y="4490468"/>
            <a:ext cx="1440160" cy="1107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5" name="Retângulo 44"/>
          <p:cNvSpPr/>
          <p:nvPr/>
        </p:nvSpPr>
        <p:spPr>
          <a:xfrm>
            <a:off x="1707417" y="4490468"/>
            <a:ext cx="1440160" cy="1107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t-BR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6" name="Retângulo 45"/>
          <p:cNvSpPr/>
          <p:nvPr/>
        </p:nvSpPr>
        <p:spPr>
          <a:xfrm>
            <a:off x="7468056" y="4490468"/>
            <a:ext cx="1440160" cy="1107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7" name="Retângulo 46"/>
          <p:cNvSpPr/>
          <p:nvPr/>
        </p:nvSpPr>
        <p:spPr>
          <a:xfrm>
            <a:off x="3147576" y="4490468"/>
            <a:ext cx="1440160" cy="1107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8" name="Retângulo 47"/>
          <p:cNvSpPr/>
          <p:nvPr/>
        </p:nvSpPr>
        <p:spPr>
          <a:xfrm>
            <a:off x="4587736" y="4490468"/>
            <a:ext cx="1440160" cy="1107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9" name="Retângulo 48"/>
          <p:cNvSpPr/>
          <p:nvPr/>
        </p:nvSpPr>
        <p:spPr>
          <a:xfrm>
            <a:off x="6027897" y="4490468"/>
            <a:ext cx="1440160" cy="1107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pt-BR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0" name="Retângulo 49"/>
          <p:cNvSpPr/>
          <p:nvPr/>
        </p:nvSpPr>
        <p:spPr>
          <a:xfrm>
            <a:off x="1707417" y="3382964"/>
            <a:ext cx="1440160" cy="1107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1" name="Retângulo 50"/>
          <p:cNvSpPr/>
          <p:nvPr/>
        </p:nvSpPr>
        <p:spPr>
          <a:xfrm>
            <a:off x="3147576" y="3382964"/>
            <a:ext cx="1440160" cy="1107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2" name="Retângulo 81"/>
          <p:cNvSpPr/>
          <p:nvPr/>
        </p:nvSpPr>
        <p:spPr>
          <a:xfrm>
            <a:off x="1691680" y="1205485"/>
            <a:ext cx="14401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Fico muito incomodado quando recuso um pedido de alguém.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3131841" y="1205485"/>
            <a:ext cx="13681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Valorizo as ideias de pessoas que discordam de mim.</a:t>
            </a:r>
          </a:p>
        </p:txBody>
      </p:sp>
      <p:sp>
        <p:nvSpPr>
          <p:cNvPr id="84" name="Retângulo 83"/>
          <p:cNvSpPr/>
          <p:nvPr/>
        </p:nvSpPr>
        <p:spPr>
          <a:xfrm>
            <a:off x="4572000" y="1277493"/>
            <a:ext cx="14401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Tendo a  suportar calado muitas situações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desagradáveis.</a:t>
            </a:r>
          </a:p>
        </p:txBody>
      </p:sp>
      <p:sp>
        <p:nvSpPr>
          <p:cNvPr id="85" name="Retângulo 84"/>
          <p:cNvSpPr/>
          <p:nvPr/>
        </p:nvSpPr>
        <p:spPr>
          <a:xfrm>
            <a:off x="6012160" y="1107009"/>
            <a:ext cx="1440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Quando digo não a uma solicitação  de alguém, sinto-me desconfortável e culpado.</a:t>
            </a:r>
          </a:p>
        </p:txBody>
      </p:sp>
      <p:sp>
        <p:nvSpPr>
          <p:cNvPr id="86" name="Retângulo 85"/>
          <p:cNvSpPr/>
          <p:nvPr/>
        </p:nvSpPr>
        <p:spPr>
          <a:xfrm>
            <a:off x="7440772" y="1205485"/>
            <a:ext cx="1421904" cy="1015663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Acredito que a ironia é uma forma elegante de expressar o que penso.</a:t>
            </a:r>
          </a:p>
        </p:txBody>
      </p:sp>
      <p:sp>
        <p:nvSpPr>
          <p:cNvPr id="87" name="Retângulo 86"/>
          <p:cNvSpPr/>
          <p:nvPr/>
        </p:nvSpPr>
        <p:spPr>
          <a:xfrm>
            <a:off x="251521" y="2274873"/>
            <a:ext cx="1493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Expresso verbalmente meus sentimentos com facilidade.</a:t>
            </a:r>
          </a:p>
        </p:txBody>
      </p:sp>
      <p:sp>
        <p:nvSpPr>
          <p:cNvPr id="88" name="Retângulo 87"/>
          <p:cNvSpPr/>
          <p:nvPr/>
        </p:nvSpPr>
        <p:spPr>
          <a:xfrm>
            <a:off x="1691680" y="2357613"/>
            <a:ext cx="1421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Reluto em aceitar críticas que fazem ao meu trabalho.</a:t>
            </a:r>
          </a:p>
        </p:txBody>
      </p:sp>
      <p:sp>
        <p:nvSpPr>
          <p:cNvPr id="89" name="Retângulo 88"/>
          <p:cNvSpPr/>
          <p:nvPr/>
        </p:nvSpPr>
        <p:spPr>
          <a:xfrm>
            <a:off x="3131840" y="2285605"/>
            <a:ext cx="1421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Tenho dificuldade em dizer “NÃO” aos meus </a:t>
            </a:r>
            <a:r>
              <a:rPr lang="pt-BR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interlocutores.</a:t>
            </a:r>
            <a:endParaRPr lang="pt-BR" sz="12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0" name="Retângulo 89"/>
          <p:cNvSpPr/>
          <p:nvPr/>
        </p:nvSpPr>
        <p:spPr>
          <a:xfrm>
            <a:off x="4572000" y="2229333"/>
            <a:ext cx="1440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Costumo ouvir até o final  o meu interlocutor, antes de colocar o meu ponto de vista.</a:t>
            </a:r>
          </a:p>
        </p:txBody>
      </p:sp>
      <p:sp>
        <p:nvSpPr>
          <p:cNvPr id="91" name="Retângulo 90"/>
          <p:cNvSpPr/>
          <p:nvPr/>
        </p:nvSpPr>
        <p:spPr>
          <a:xfrm>
            <a:off x="6012160" y="2285605"/>
            <a:ext cx="1565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Diante das pessoas muito cultas, tenho dificuldade em me expressar.</a:t>
            </a:r>
          </a:p>
        </p:txBody>
      </p:sp>
      <p:sp>
        <p:nvSpPr>
          <p:cNvPr id="92" name="Retângulo 91"/>
          <p:cNvSpPr/>
          <p:nvPr/>
        </p:nvSpPr>
        <p:spPr>
          <a:xfrm>
            <a:off x="7367913" y="2231001"/>
            <a:ext cx="1691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Sempre reconheço que tenho uma parcela de responsabilidade nos conflitos em que me envolvo.</a:t>
            </a:r>
          </a:p>
        </p:txBody>
      </p:sp>
      <p:sp>
        <p:nvSpPr>
          <p:cNvPr id="93" name="Retângulo 92"/>
          <p:cNvSpPr/>
          <p:nvPr/>
        </p:nvSpPr>
        <p:spPr>
          <a:xfrm>
            <a:off x="1635409" y="3539545"/>
            <a:ext cx="15841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Tenho dificuldade em esperar a minha vez de falar.</a:t>
            </a:r>
          </a:p>
        </p:txBody>
      </p:sp>
      <p:sp>
        <p:nvSpPr>
          <p:cNvPr id="94" name="Retângulo 93"/>
          <p:cNvSpPr/>
          <p:nvPr/>
        </p:nvSpPr>
        <p:spPr>
          <a:xfrm>
            <a:off x="3119440" y="3407928"/>
            <a:ext cx="15121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Acabo muitas vezes tendo de seguir o que os outros determinam.</a:t>
            </a:r>
          </a:p>
        </p:txBody>
      </p:sp>
      <p:sp>
        <p:nvSpPr>
          <p:cNvPr id="95" name="Retângulo 94"/>
          <p:cNvSpPr/>
          <p:nvPr/>
        </p:nvSpPr>
        <p:spPr>
          <a:xfrm>
            <a:off x="4587736" y="3481605"/>
            <a:ext cx="1421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Sempre escuto e levo em conta o ponto de vista do outro.</a:t>
            </a:r>
          </a:p>
        </p:txBody>
      </p:sp>
      <p:sp>
        <p:nvSpPr>
          <p:cNvPr id="96" name="Retângulo 95"/>
          <p:cNvSpPr/>
          <p:nvPr/>
        </p:nvSpPr>
        <p:spPr>
          <a:xfrm>
            <a:off x="5940153" y="3465869"/>
            <a:ext cx="1493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Fico irritado se preciso lembrar alguém de suas obrigações.</a:t>
            </a:r>
            <a:endParaRPr lang="pt-BR" sz="1200" dirty="0"/>
          </a:p>
        </p:txBody>
      </p:sp>
      <p:sp>
        <p:nvSpPr>
          <p:cNvPr id="97" name="Retângulo 96"/>
          <p:cNvSpPr/>
          <p:nvPr/>
        </p:nvSpPr>
        <p:spPr>
          <a:xfrm>
            <a:off x="7452320" y="3437732"/>
            <a:ext cx="1421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Não aceito que os outros me digam o que devo e o que não devo fazer.</a:t>
            </a:r>
          </a:p>
        </p:txBody>
      </p:sp>
      <p:sp>
        <p:nvSpPr>
          <p:cNvPr id="98" name="Retângulo 97"/>
          <p:cNvSpPr/>
          <p:nvPr/>
        </p:nvSpPr>
        <p:spPr>
          <a:xfrm>
            <a:off x="170448" y="4445845"/>
            <a:ext cx="15932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Se alguém se engana sobre algo a meu respeito, não o corrijo para não deixá-lo embaraçado.</a:t>
            </a:r>
          </a:p>
        </p:txBody>
      </p:sp>
      <p:sp>
        <p:nvSpPr>
          <p:cNvPr id="99" name="Retângulo 98"/>
          <p:cNvSpPr/>
          <p:nvPr/>
        </p:nvSpPr>
        <p:spPr>
          <a:xfrm>
            <a:off x="1693348" y="4510302"/>
            <a:ext cx="1421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Escuto atentamente pontos de vista diferentes dos meus.</a:t>
            </a:r>
          </a:p>
        </p:txBody>
      </p:sp>
      <p:sp>
        <p:nvSpPr>
          <p:cNvPr id="100" name="Retângulo 99"/>
          <p:cNvSpPr/>
          <p:nvPr/>
        </p:nvSpPr>
        <p:spPr>
          <a:xfrm>
            <a:off x="3131840" y="4760345"/>
            <a:ext cx="144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Não sou de pedir desculpas.</a:t>
            </a:r>
          </a:p>
        </p:txBody>
      </p:sp>
      <p:sp>
        <p:nvSpPr>
          <p:cNvPr id="101" name="Retângulo 100"/>
          <p:cNvSpPr/>
          <p:nvPr/>
        </p:nvSpPr>
        <p:spPr>
          <a:xfrm>
            <a:off x="4542410" y="4460921"/>
            <a:ext cx="1584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Evito expor meu ponto de vista se percebo que os outros pensam de maneira diferente de mim.</a:t>
            </a:r>
          </a:p>
        </p:txBody>
      </p:sp>
      <p:sp>
        <p:nvSpPr>
          <p:cNvPr id="102" name="Retângulo 101"/>
          <p:cNvSpPr/>
          <p:nvPr/>
        </p:nvSpPr>
        <p:spPr>
          <a:xfrm>
            <a:off x="5940152" y="4582310"/>
            <a:ext cx="15121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Prefiro resolver diretamente com o envolvido as situações de conflito.</a:t>
            </a:r>
          </a:p>
        </p:txBody>
      </p:sp>
      <p:sp>
        <p:nvSpPr>
          <p:cNvPr id="103" name="Retângulo 102"/>
          <p:cNvSpPr/>
          <p:nvPr/>
        </p:nvSpPr>
        <p:spPr>
          <a:xfrm>
            <a:off x="7506072" y="4546319"/>
            <a:ext cx="13864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Dizer o que penso e sinto na maioria das vezes é constrangedor.</a:t>
            </a:r>
          </a:p>
        </p:txBody>
      </p:sp>
      <p:sp>
        <p:nvSpPr>
          <p:cNvPr id="52" name="Retângulo 51"/>
          <p:cNvSpPr/>
          <p:nvPr/>
        </p:nvSpPr>
        <p:spPr>
          <a:xfrm>
            <a:off x="384458" y="5877272"/>
            <a:ext cx="432048" cy="21602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3" name="CaixaDeTexto 52"/>
          <p:cNvSpPr txBox="1"/>
          <p:nvPr/>
        </p:nvSpPr>
        <p:spPr>
          <a:xfrm>
            <a:off x="916210" y="580526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Não assertivo</a:t>
            </a:r>
            <a:endParaRPr lang="pt-BR" dirty="0"/>
          </a:p>
        </p:txBody>
      </p:sp>
      <p:sp>
        <p:nvSpPr>
          <p:cNvPr id="54" name="Retângulo 53"/>
          <p:cNvSpPr/>
          <p:nvPr/>
        </p:nvSpPr>
        <p:spPr>
          <a:xfrm>
            <a:off x="2710870" y="5877272"/>
            <a:ext cx="432048" cy="2160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5" name="CaixaDeTexto 54"/>
          <p:cNvSpPr txBox="1"/>
          <p:nvPr/>
        </p:nvSpPr>
        <p:spPr>
          <a:xfrm>
            <a:off x="3176153" y="5805264"/>
            <a:ext cx="146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Agressivo</a:t>
            </a:r>
            <a:endParaRPr lang="pt-BR" dirty="0"/>
          </a:p>
        </p:txBody>
      </p:sp>
      <p:sp>
        <p:nvSpPr>
          <p:cNvPr id="57" name="CaixaDeTexto 56"/>
          <p:cNvSpPr txBox="1"/>
          <p:nvPr/>
        </p:nvSpPr>
        <p:spPr>
          <a:xfrm>
            <a:off x="317989" y="6488668"/>
            <a:ext cx="87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S12E5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58" name="Rectangle 2"/>
          <p:cNvSpPr txBox="1">
            <a:spLocks noChangeArrowheads="1"/>
          </p:cNvSpPr>
          <p:nvPr/>
        </p:nvSpPr>
        <p:spPr>
          <a:xfrm>
            <a:off x="3491880" y="539403"/>
            <a:ext cx="5404349" cy="441325"/>
          </a:xfrm>
          <a:prstGeom prst="rect">
            <a:avLst/>
          </a:prstGeom>
        </p:spPr>
        <p:txBody>
          <a:bodyPr lIns="90488" tIns="44450" rIns="90488" bIns="44450"/>
          <a:lstStyle/>
          <a:p>
            <a:pPr algn="r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kern="0" cap="all" dirty="0">
                <a:solidFill>
                  <a:srgbClr val="005297"/>
                </a:solidFill>
                <a:latin typeface="Arial"/>
                <a:ea typeface="Verdana" pitchFamily="34" charset="0"/>
                <a:cs typeface="Arial"/>
              </a:rPr>
              <a:t>Tabuleiro da Assertividade</a:t>
            </a:r>
          </a:p>
          <a:p>
            <a:pPr algn="r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kern="0" dirty="0">
              <a:latin typeface="Arial Rounded MT Bold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32104" y="1222971"/>
            <a:ext cx="1440160" cy="1107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Sou muito franco: falo com o outro tudo o que penso sobre ele.</a:t>
            </a:r>
          </a:p>
        </p:txBody>
      </p:sp>
      <p:sp>
        <p:nvSpPr>
          <p:cNvPr id="5" name="Retângulo 4"/>
          <p:cNvSpPr/>
          <p:nvPr/>
        </p:nvSpPr>
        <p:spPr>
          <a:xfrm>
            <a:off x="1672265" y="1222971"/>
            <a:ext cx="1440160" cy="1107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7432905" y="1222971"/>
            <a:ext cx="1440160" cy="110750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112425" y="1222971"/>
            <a:ext cx="1440160" cy="1107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4552584" y="1222971"/>
            <a:ext cx="1440160" cy="1107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5992745" y="1222971"/>
            <a:ext cx="1440160" cy="1107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232104" y="2331227"/>
            <a:ext cx="1440160" cy="1107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t-BR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1672265" y="2331227"/>
            <a:ext cx="1440160" cy="1107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7432905" y="2331227"/>
            <a:ext cx="1440160" cy="1107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t-BR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3112425" y="2331227"/>
            <a:ext cx="1440160" cy="1107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4552584" y="2331227"/>
            <a:ext cx="1440160" cy="1107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t-BR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5992745" y="2331227"/>
            <a:ext cx="1440160" cy="1107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230436" y="3424663"/>
            <a:ext cx="1464616" cy="1107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 percebo que errei, desculpo-me imediatamente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7428209" y="3429503"/>
            <a:ext cx="1440160" cy="1107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4547889" y="3429503"/>
            <a:ext cx="1440160" cy="1107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t-BR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5988048" y="3429503"/>
            <a:ext cx="1440160" cy="1107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232104" y="4535339"/>
            <a:ext cx="1440160" cy="1107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1672265" y="4535339"/>
            <a:ext cx="1440160" cy="1107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t-BR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2" name="Retângulo 21"/>
          <p:cNvSpPr/>
          <p:nvPr/>
        </p:nvSpPr>
        <p:spPr>
          <a:xfrm>
            <a:off x="7432905" y="4535339"/>
            <a:ext cx="1440160" cy="1107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3112425" y="4535339"/>
            <a:ext cx="1440160" cy="1107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4552584" y="4535339"/>
            <a:ext cx="1440160" cy="1107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5992745" y="4535339"/>
            <a:ext cx="1440160" cy="1107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pt-BR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1672265" y="3427835"/>
            <a:ext cx="1440160" cy="1107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3112425" y="3427835"/>
            <a:ext cx="1440160" cy="1107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8" name="Retângulo 27"/>
          <p:cNvSpPr/>
          <p:nvPr/>
        </p:nvSpPr>
        <p:spPr>
          <a:xfrm>
            <a:off x="1656528" y="1250357"/>
            <a:ext cx="1440160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Fico muito incomodado quando recuso um pedido de alguém.</a:t>
            </a:r>
          </a:p>
        </p:txBody>
      </p:sp>
      <p:sp>
        <p:nvSpPr>
          <p:cNvPr id="29" name="Retângulo 28"/>
          <p:cNvSpPr/>
          <p:nvPr/>
        </p:nvSpPr>
        <p:spPr>
          <a:xfrm>
            <a:off x="3096688" y="1250357"/>
            <a:ext cx="1421904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Valorizo as ideias de pessoas que discordam de mim.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4536849" y="1322365"/>
            <a:ext cx="144016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Tendo a  suportar calado muitas situações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desagradáveis.</a:t>
            </a:r>
          </a:p>
        </p:txBody>
      </p:sp>
      <p:sp>
        <p:nvSpPr>
          <p:cNvPr id="31" name="Retângulo 30"/>
          <p:cNvSpPr/>
          <p:nvPr/>
        </p:nvSpPr>
        <p:spPr>
          <a:xfrm>
            <a:off x="5977008" y="1151880"/>
            <a:ext cx="1440160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Quando digo não a uma solicitação  de alguém, sinto-me desconfortável e culpado.</a:t>
            </a:r>
          </a:p>
        </p:txBody>
      </p:sp>
      <p:sp>
        <p:nvSpPr>
          <p:cNvPr id="32" name="Retângulo 31"/>
          <p:cNvSpPr/>
          <p:nvPr/>
        </p:nvSpPr>
        <p:spPr>
          <a:xfrm>
            <a:off x="7405620" y="1250357"/>
            <a:ext cx="1421904" cy="1015663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Acredito que a ironia é uma forma elegante de expressar o que penso.</a:t>
            </a:r>
          </a:p>
        </p:txBody>
      </p:sp>
      <p:sp>
        <p:nvSpPr>
          <p:cNvPr id="33" name="Retângulo 32"/>
          <p:cNvSpPr/>
          <p:nvPr/>
        </p:nvSpPr>
        <p:spPr>
          <a:xfrm>
            <a:off x="216369" y="2330477"/>
            <a:ext cx="1493912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Expresso verbalmente meus sentimentos com facilidade.</a:t>
            </a:r>
          </a:p>
        </p:txBody>
      </p:sp>
      <p:sp>
        <p:nvSpPr>
          <p:cNvPr id="34" name="Retângulo 33"/>
          <p:cNvSpPr/>
          <p:nvPr/>
        </p:nvSpPr>
        <p:spPr>
          <a:xfrm>
            <a:off x="1656528" y="2402485"/>
            <a:ext cx="1421904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Reluto em aceitar críticas que fazem ao meu trabalho.</a:t>
            </a:r>
          </a:p>
        </p:txBody>
      </p:sp>
      <p:sp>
        <p:nvSpPr>
          <p:cNvPr id="35" name="Retângulo 34"/>
          <p:cNvSpPr/>
          <p:nvPr/>
        </p:nvSpPr>
        <p:spPr>
          <a:xfrm>
            <a:off x="3096688" y="2330477"/>
            <a:ext cx="1421904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Tenho dificuldade em dizer “NÃO” aos meus </a:t>
            </a:r>
            <a:r>
              <a:rPr lang="pt-BR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interlocutores.</a:t>
            </a:r>
            <a:endParaRPr lang="pt-BR" sz="12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6" name="Retângulo 35"/>
          <p:cNvSpPr/>
          <p:nvPr/>
        </p:nvSpPr>
        <p:spPr>
          <a:xfrm>
            <a:off x="4536849" y="2274205"/>
            <a:ext cx="1440160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Costumo ouvir até o final  o meu interlocutor, antes de colocar o meu ponto de vista.</a:t>
            </a:r>
          </a:p>
        </p:txBody>
      </p:sp>
      <p:sp>
        <p:nvSpPr>
          <p:cNvPr id="37" name="Retângulo 36"/>
          <p:cNvSpPr/>
          <p:nvPr/>
        </p:nvSpPr>
        <p:spPr>
          <a:xfrm>
            <a:off x="5977008" y="2330477"/>
            <a:ext cx="1565920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Diante das pessoas muito cultas, tenho dificuldade em me expressar.</a:t>
            </a:r>
          </a:p>
        </p:txBody>
      </p:sp>
      <p:sp>
        <p:nvSpPr>
          <p:cNvPr id="38" name="Retângulo 37"/>
          <p:cNvSpPr/>
          <p:nvPr/>
        </p:nvSpPr>
        <p:spPr>
          <a:xfrm>
            <a:off x="7317024" y="2274205"/>
            <a:ext cx="1691680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Sempre reconheço que tenho uma parcela de responsabilidade nos conflitos em que me envolvo.</a:t>
            </a:r>
          </a:p>
        </p:txBody>
      </p:sp>
      <p:sp>
        <p:nvSpPr>
          <p:cNvPr id="39" name="Retângulo 38"/>
          <p:cNvSpPr/>
          <p:nvPr/>
        </p:nvSpPr>
        <p:spPr>
          <a:xfrm>
            <a:off x="1600257" y="3584417"/>
            <a:ext cx="1584176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Tenho dificuldade em esperar a minha vez de falar.</a:t>
            </a:r>
          </a:p>
        </p:txBody>
      </p:sp>
      <p:sp>
        <p:nvSpPr>
          <p:cNvPr id="40" name="Retângulo 39"/>
          <p:cNvSpPr/>
          <p:nvPr/>
        </p:nvSpPr>
        <p:spPr>
          <a:xfrm>
            <a:off x="3084288" y="3452801"/>
            <a:ext cx="1512168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Acabo muitas vezes tendo de seguir o que os outros determinam.</a:t>
            </a:r>
          </a:p>
        </p:txBody>
      </p:sp>
      <p:sp>
        <p:nvSpPr>
          <p:cNvPr id="41" name="Retângulo 40"/>
          <p:cNvSpPr/>
          <p:nvPr/>
        </p:nvSpPr>
        <p:spPr>
          <a:xfrm>
            <a:off x="4552584" y="3526477"/>
            <a:ext cx="1421904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Sempre escuto e levo em conta o ponto de vista do outro.</a:t>
            </a:r>
          </a:p>
        </p:txBody>
      </p:sp>
      <p:sp>
        <p:nvSpPr>
          <p:cNvPr id="42" name="Retângulo 41"/>
          <p:cNvSpPr/>
          <p:nvPr/>
        </p:nvSpPr>
        <p:spPr>
          <a:xfrm>
            <a:off x="5905000" y="3510740"/>
            <a:ext cx="1493912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Fico irritado se preciso lembrar alguém de suas obrigações.</a:t>
            </a:r>
            <a:endParaRPr lang="pt-BR" sz="1200" dirty="0"/>
          </a:p>
        </p:txBody>
      </p:sp>
      <p:sp>
        <p:nvSpPr>
          <p:cNvPr id="43" name="Retângulo 42"/>
          <p:cNvSpPr/>
          <p:nvPr/>
        </p:nvSpPr>
        <p:spPr>
          <a:xfrm>
            <a:off x="7417168" y="3482605"/>
            <a:ext cx="1421904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Não aceito que os outros me digam o que devo e o que não devo fazer.</a:t>
            </a:r>
          </a:p>
        </p:txBody>
      </p:sp>
      <p:sp>
        <p:nvSpPr>
          <p:cNvPr id="44" name="Retângulo 43"/>
          <p:cNvSpPr/>
          <p:nvPr/>
        </p:nvSpPr>
        <p:spPr>
          <a:xfrm>
            <a:off x="135296" y="4490717"/>
            <a:ext cx="15932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Se alguém se engana sobre algo a meu respeito, não o corrijo para não deixá-lo embaraçado.</a:t>
            </a:r>
          </a:p>
        </p:txBody>
      </p:sp>
      <p:sp>
        <p:nvSpPr>
          <p:cNvPr id="45" name="Retângulo 44"/>
          <p:cNvSpPr/>
          <p:nvPr/>
        </p:nvSpPr>
        <p:spPr>
          <a:xfrm>
            <a:off x="1658196" y="4555174"/>
            <a:ext cx="1421904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Escuto atentamente pontos de vista diferentes dos meus.</a:t>
            </a:r>
          </a:p>
        </p:txBody>
      </p:sp>
      <p:sp>
        <p:nvSpPr>
          <p:cNvPr id="46" name="Retângulo 45"/>
          <p:cNvSpPr/>
          <p:nvPr/>
        </p:nvSpPr>
        <p:spPr>
          <a:xfrm>
            <a:off x="3096688" y="4805217"/>
            <a:ext cx="144084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Não sou de pedir desculpas.</a:t>
            </a:r>
          </a:p>
        </p:txBody>
      </p:sp>
      <p:sp>
        <p:nvSpPr>
          <p:cNvPr id="47" name="Retângulo 46"/>
          <p:cNvSpPr/>
          <p:nvPr/>
        </p:nvSpPr>
        <p:spPr>
          <a:xfrm>
            <a:off x="4507259" y="4505793"/>
            <a:ext cx="1584176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Evito expor meu ponto de vista se percebo que os outros pensam de maneira diferente de mim.</a:t>
            </a:r>
          </a:p>
        </p:txBody>
      </p:sp>
      <p:sp>
        <p:nvSpPr>
          <p:cNvPr id="48" name="Retângulo 47"/>
          <p:cNvSpPr/>
          <p:nvPr/>
        </p:nvSpPr>
        <p:spPr>
          <a:xfrm>
            <a:off x="5905000" y="4627182"/>
            <a:ext cx="1512168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Prefiro resolver diretamente com o envolvido as situações de conflito.</a:t>
            </a:r>
          </a:p>
        </p:txBody>
      </p:sp>
      <p:sp>
        <p:nvSpPr>
          <p:cNvPr id="49" name="Retângulo 48"/>
          <p:cNvSpPr/>
          <p:nvPr/>
        </p:nvSpPr>
        <p:spPr>
          <a:xfrm>
            <a:off x="7470920" y="4591191"/>
            <a:ext cx="1386408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Dizer o que penso e sinto na maioria das vezes é constrangedor.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517396" y="5949280"/>
            <a:ext cx="432048" cy="21602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5" name="CaixaDeTexto 54"/>
          <p:cNvSpPr txBox="1"/>
          <p:nvPr/>
        </p:nvSpPr>
        <p:spPr>
          <a:xfrm>
            <a:off x="916210" y="587727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Não assertivo</a:t>
            </a:r>
            <a:endParaRPr lang="pt-BR" dirty="0"/>
          </a:p>
        </p:txBody>
      </p:sp>
      <p:sp>
        <p:nvSpPr>
          <p:cNvPr id="56" name="Retângulo 55"/>
          <p:cNvSpPr/>
          <p:nvPr/>
        </p:nvSpPr>
        <p:spPr>
          <a:xfrm>
            <a:off x="2843808" y="5949280"/>
            <a:ext cx="432048" cy="2160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7" name="CaixaDeTexto 56"/>
          <p:cNvSpPr txBox="1"/>
          <p:nvPr/>
        </p:nvSpPr>
        <p:spPr>
          <a:xfrm>
            <a:off x="3242622" y="5877272"/>
            <a:ext cx="159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Agressivo</a:t>
            </a:r>
            <a:endParaRPr lang="pt-BR" dirty="0"/>
          </a:p>
        </p:txBody>
      </p:sp>
      <p:sp>
        <p:nvSpPr>
          <p:cNvPr id="58" name="Retângulo 57"/>
          <p:cNvSpPr/>
          <p:nvPr/>
        </p:nvSpPr>
        <p:spPr>
          <a:xfrm>
            <a:off x="4704938" y="5949280"/>
            <a:ext cx="432048" cy="21602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t-BR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9" name="CaixaDeTexto 58"/>
          <p:cNvSpPr txBox="1"/>
          <p:nvPr/>
        </p:nvSpPr>
        <p:spPr>
          <a:xfrm>
            <a:off x="5103752" y="587727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Assertivo</a:t>
            </a:r>
            <a:endParaRPr lang="pt-BR" dirty="0"/>
          </a:p>
        </p:txBody>
      </p:sp>
      <p:sp>
        <p:nvSpPr>
          <p:cNvPr id="61" name="CaixaDeTexto 60"/>
          <p:cNvSpPr txBox="1"/>
          <p:nvPr/>
        </p:nvSpPr>
        <p:spPr>
          <a:xfrm>
            <a:off x="317989" y="6488668"/>
            <a:ext cx="87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S12E5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62" name="Rectangle 2"/>
          <p:cNvSpPr txBox="1">
            <a:spLocks noChangeArrowheads="1"/>
          </p:cNvSpPr>
          <p:nvPr/>
        </p:nvSpPr>
        <p:spPr>
          <a:xfrm>
            <a:off x="3491880" y="539403"/>
            <a:ext cx="5404349" cy="441325"/>
          </a:xfrm>
          <a:prstGeom prst="rect">
            <a:avLst/>
          </a:prstGeom>
        </p:spPr>
        <p:txBody>
          <a:bodyPr lIns="90488" tIns="44450" rIns="90488" bIns="44450"/>
          <a:lstStyle/>
          <a:p>
            <a:pPr algn="r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kern="0" cap="all" dirty="0">
                <a:solidFill>
                  <a:srgbClr val="005297"/>
                </a:solidFill>
                <a:latin typeface="Arial"/>
                <a:ea typeface="Verdana" pitchFamily="34" charset="0"/>
                <a:cs typeface="Arial"/>
              </a:rPr>
              <a:t>Tabuleiro da Assertividade</a:t>
            </a:r>
          </a:p>
          <a:p>
            <a:pPr algn="r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kern="0" dirty="0">
              <a:latin typeface="Arial Rounded MT Bold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317989" y="6488668"/>
            <a:ext cx="87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S13E5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8" name="CaixaDeTexto 1"/>
          <p:cNvSpPr txBox="1"/>
          <p:nvPr/>
        </p:nvSpPr>
        <p:spPr>
          <a:xfrm>
            <a:off x="405342" y="1144694"/>
            <a:ext cx="386417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>
                <a:solidFill>
                  <a:srgbClr val="005297"/>
                </a:solidFill>
                <a:latin typeface="Arial"/>
                <a:cs typeface="Arial"/>
              </a:rPr>
              <a:t>COMO LIDAR COM CONFLITOS?</a:t>
            </a:r>
            <a:endParaRPr lang="pt-BR" sz="3600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pic>
        <p:nvPicPr>
          <p:cNvPr id="9" name="Imagem 3" descr="conflito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745067"/>
            <a:ext cx="4175152" cy="4523081"/>
          </a:xfrm>
          <a:prstGeom prst="rect">
            <a:avLst/>
          </a:prstGeom>
        </p:spPr>
      </p:pic>
      <p:pic>
        <p:nvPicPr>
          <p:cNvPr id="10" name="Imagem 4" descr="INTERR~1_0.t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03648" y="3356992"/>
            <a:ext cx="1859580" cy="2050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ixaDeTexto 26"/>
          <p:cNvSpPr txBox="1"/>
          <p:nvPr/>
        </p:nvSpPr>
        <p:spPr>
          <a:xfrm>
            <a:off x="317989" y="6488668"/>
            <a:ext cx="87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S14E5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25" name="Seta para cima 24"/>
          <p:cNvSpPr/>
          <p:nvPr/>
        </p:nvSpPr>
        <p:spPr>
          <a:xfrm>
            <a:off x="953352" y="824459"/>
            <a:ext cx="209385" cy="4968552"/>
          </a:xfrm>
          <a:prstGeom prst="up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Seta para a direita 25"/>
          <p:cNvSpPr/>
          <p:nvPr/>
        </p:nvSpPr>
        <p:spPr>
          <a:xfrm>
            <a:off x="1011007" y="5733257"/>
            <a:ext cx="5687998" cy="228161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CaixaDeTexto 28"/>
          <p:cNvSpPr txBox="1"/>
          <p:nvPr/>
        </p:nvSpPr>
        <p:spPr>
          <a:xfrm>
            <a:off x="99234" y="5568276"/>
            <a:ext cx="1262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>
                <a:latin typeface="Arial Narrow" pitchFamily="34" charset="0"/>
              </a:rPr>
              <a:t>Menos importante</a:t>
            </a:r>
            <a:endParaRPr lang="pt-BR" sz="1600" b="1" dirty="0">
              <a:latin typeface="Arial Narrow" pitchFamily="34" charset="0"/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251520" y="404664"/>
            <a:ext cx="21840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>
                <a:latin typeface="Arial Narrow" pitchFamily="34" charset="0"/>
              </a:rPr>
              <a:t>Mais importante</a:t>
            </a:r>
            <a:endParaRPr lang="pt-BR" sz="1600" b="1" dirty="0">
              <a:latin typeface="Arial Narrow" pitchFamily="34" charset="0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6372200" y="5733256"/>
            <a:ext cx="224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>
                <a:latin typeface="Arial Narrow" pitchFamily="34" charset="0"/>
              </a:rPr>
              <a:t>Mais importante</a:t>
            </a:r>
            <a:endParaRPr lang="pt-BR" sz="1600" b="1" dirty="0">
              <a:latin typeface="Arial Narrow" pitchFamily="34" charset="0"/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2672408" y="5909210"/>
            <a:ext cx="3297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/>
              <a:t>FOCO NO RESULTADO</a:t>
            </a:r>
            <a:endParaRPr lang="pt-BR" sz="2000" b="1" dirty="0"/>
          </a:p>
        </p:txBody>
      </p:sp>
      <p:sp>
        <p:nvSpPr>
          <p:cNvPr id="33" name="CaixaDeTexto 32"/>
          <p:cNvSpPr txBox="1"/>
          <p:nvPr/>
        </p:nvSpPr>
        <p:spPr>
          <a:xfrm rot="16200000">
            <a:off x="-782924" y="3259628"/>
            <a:ext cx="28191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/>
              <a:t>FOCO NO RELACIONAMENTO</a:t>
            </a:r>
            <a:endParaRPr lang="pt-BR" sz="2000" b="1" dirty="0"/>
          </a:p>
        </p:txBody>
      </p:sp>
      <p:cxnSp>
        <p:nvCxnSpPr>
          <p:cNvPr id="34" name="Conector reto 33"/>
          <p:cNvCxnSpPr/>
          <p:nvPr/>
        </p:nvCxnSpPr>
        <p:spPr>
          <a:xfrm>
            <a:off x="3774373" y="905179"/>
            <a:ext cx="0" cy="4815825"/>
          </a:xfrm>
          <a:prstGeom prst="line">
            <a:avLst/>
          </a:prstGeom>
          <a:ln>
            <a:solidFill>
              <a:schemeClr val="accent1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to 34"/>
          <p:cNvCxnSpPr/>
          <p:nvPr/>
        </p:nvCxnSpPr>
        <p:spPr>
          <a:xfrm>
            <a:off x="1162738" y="3308736"/>
            <a:ext cx="5450451" cy="4355"/>
          </a:xfrm>
          <a:prstGeom prst="line">
            <a:avLst/>
          </a:prstGeom>
          <a:ln>
            <a:solidFill>
              <a:schemeClr val="accent1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tângulo 35"/>
          <p:cNvSpPr/>
          <p:nvPr/>
        </p:nvSpPr>
        <p:spPr>
          <a:xfrm>
            <a:off x="1137159" y="877469"/>
            <a:ext cx="2562433" cy="226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7" name="Retângulo 36"/>
          <p:cNvSpPr/>
          <p:nvPr/>
        </p:nvSpPr>
        <p:spPr>
          <a:xfrm>
            <a:off x="3881036" y="877469"/>
            <a:ext cx="2751501" cy="226350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1152106" y="3449174"/>
            <a:ext cx="2547486" cy="22120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867639" y="3449172"/>
            <a:ext cx="2764898" cy="221207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CaixaDeTexto 39"/>
          <p:cNvSpPr txBox="1"/>
          <p:nvPr/>
        </p:nvSpPr>
        <p:spPr>
          <a:xfrm>
            <a:off x="4040249" y="908720"/>
            <a:ext cx="2326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Dialogar</a:t>
            </a:r>
            <a:r>
              <a:rPr lang="pt-BR" b="1" dirty="0" smtClean="0"/>
              <a:t> </a:t>
            </a:r>
          </a:p>
          <a:p>
            <a:pPr algn="ctr"/>
            <a:r>
              <a:rPr lang="pt-BR" b="1" dirty="0" smtClean="0"/>
              <a:t>(Táticas de Negociação)</a:t>
            </a:r>
            <a:endParaRPr lang="pt-BR" b="1" dirty="0"/>
          </a:p>
        </p:txBody>
      </p:sp>
      <p:sp>
        <p:nvSpPr>
          <p:cNvPr id="41" name="CaixaDeTexto 40"/>
          <p:cNvSpPr txBox="1"/>
          <p:nvPr/>
        </p:nvSpPr>
        <p:spPr>
          <a:xfrm>
            <a:off x="982678" y="908720"/>
            <a:ext cx="2779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Cooperar</a:t>
            </a:r>
          </a:p>
          <a:p>
            <a:pPr algn="ctr"/>
            <a:r>
              <a:rPr lang="pt-BR" b="1" dirty="0" smtClean="0"/>
              <a:t>(Táticas de Apaziguamento)</a:t>
            </a:r>
            <a:endParaRPr lang="pt-BR" b="1" dirty="0"/>
          </a:p>
        </p:txBody>
      </p:sp>
      <p:sp>
        <p:nvSpPr>
          <p:cNvPr id="42" name="CaixaDeTexto 41"/>
          <p:cNvSpPr txBox="1"/>
          <p:nvPr/>
        </p:nvSpPr>
        <p:spPr>
          <a:xfrm>
            <a:off x="1182085" y="3554432"/>
            <a:ext cx="2326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Evitar</a:t>
            </a:r>
          </a:p>
          <a:p>
            <a:pPr algn="ctr"/>
            <a:r>
              <a:rPr lang="pt-BR" b="1" dirty="0" smtClean="0"/>
              <a:t>(Táticas de Fuga/Evasão)</a:t>
            </a:r>
            <a:endParaRPr lang="pt-BR" b="1" dirty="0"/>
          </a:p>
        </p:txBody>
      </p:sp>
      <p:sp>
        <p:nvSpPr>
          <p:cNvPr id="43" name="CaixaDeTexto 42"/>
          <p:cNvSpPr txBox="1"/>
          <p:nvPr/>
        </p:nvSpPr>
        <p:spPr>
          <a:xfrm>
            <a:off x="4439062" y="3501008"/>
            <a:ext cx="1706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Competir</a:t>
            </a:r>
          </a:p>
          <a:p>
            <a:pPr algn="ctr"/>
            <a:r>
              <a:rPr lang="pt-BR" b="1" dirty="0" smtClean="0"/>
              <a:t>(Táticas de Luta)</a:t>
            </a:r>
            <a:endParaRPr lang="pt-BR" b="1" dirty="0"/>
          </a:p>
        </p:txBody>
      </p:sp>
      <p:sp>
        <p:nvSpPr>
          <p:cNvPr id="44" name="CaixaDeTexto 43"/>
          <p:cNvSpPr txBox="1"/>
          <p:nvPr/>
        </p:nvSpPr>
        <p:spPr>
          <a:xfrm>
            <a:off x="1447961" y="2296886"/>
            <a:ext cx="1972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C00000"/>
                </a:solidFill>
              </a:rPr>
              <a:t>Perde-Ganha</a:t>
            </a:r>
            <a:endParaRPr lang="pt-BR" sz="2400" b="1" dirty="0">
              <a:solidFill>
                <a:srgbClr val="C00000"/>
              </a:solidFill>
            </a:endParaRPr>
          </a:p>
        </p:txBody>
      </p:sp>
      <p:sp>
        <p:nvSpPr>
          <p:cNvPr id="45" name="CaixaDeTexto 44"/>
          <p:cNvSpPr txBox="1"/>
          <p:nvPr/>
        </p:nvSpPr>
        <p:spPr>
          <a:xfrm>
            <a:off x="4173187" y="2247256"/>
            <a:ext cx="225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C00000"/>
                </a:solidFill>
              </a:rPr>
              <a:t>Ganha-Ganha</a:t>
            </a:r>
            <a:endParaRPr lang="pt-BR" sz="2400" b="1" dirty="0">
              <a:solidFill>
                <a:srgbClr val="C00000"/>
              </a:solidFill>
            </a:endParaRPr>
          </a:p>
        </p:txBody>
      </p:sp>
      <p:sp>
        <p:nvSpPr>
          <p:cNvPr id="46" name="CaixaDeTexto 45"/>
          <p:cNvSpPr txBox="1"/>
          <p:nvPr/>
        </p:nvSpPr>
        <p:spPr>
          <a:xfrm>
            <a:off x="1447961" y="4733889"/>
            <a:ext cx="1972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C00000"/>
                </a:solidFill>
              </a:rPr>
              <a:t>Perde-Perde</a:t>
            </a:r>
            <a:endParaRPr lang="pt-BR" sz="2400" b="1" dirty="0">
              <a:solidFill>
                <a:srgbClr val="C00000"/>
              </a:solidFill>
            </a:endParaRPr>
          </a:p>
        </p:txBody>
      </p:sp>
      <p:sp>
        <p:nvSpPr>
          <p:cNvPr id="47" name="CaixaDeTexto 46"/>
          <p:cNvSpPr txBox="1"/>
          <p:nvPr/>
        </p:nvSpPr>
        <p:spPr>
          <a:xfrm>
            <a:off x="4306124" y="4734202"/>
            <a:ext cx="1972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C00000"/>
                </a:solidFill>
              </a:rPr>
              <a:t>Ganha-Perde</a:t>
            </a:r>
            <a:endParaRPr lang="pt-BR" sz="2400" b="1" dirty="0">
              <a:solidFill>
                <a:srgbClr val="C00000"/>
              </a:solidFill>
            </a:endParaRPr>
          </a:p>
        </p:txBody>
      </p:sp>
      <p:sp>
        <p:nvSpPr>
          <p:cNvPr id="48" name="CaixaDeTexto 47"/>
          <p:cNvSpPr txBox="1"/>
          <p:nvPr/>
        </p:nvSpPr>
        <p:spPr>
          <a:xfrm>
            <a:off x="6804248" y="836712"/>
            <a:ext cx="28512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rgbClr val="005297"/>
                </a:solidFill>
                <a:latin typeface="Arial Rounded MT Bold" pitchFamily="34" charset="0"/>
              </a:rPr>
              <a:t>LIDANDO COM CONFLITOS</a:t>
            </a:r>
            <a:endParaRPr lang="pt-BR" sz="2000" b="1" dirty="0">
              <a:solidFill>
                <a:srgbClr val="005297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/>
          <p:cNvSpPr txBox="1"/>
          <p:nvPr/>
        </p:nvSpPr>
        <p:spPr>
          <a:xfrm>
            <a:off x="317989" y="6488668"/>
            <a:ext cx="87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S15E5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23528" y="2420888"/>
            <a:ext cx="8045018" cy="352404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274638" indent="-274638">
              <a:spcBef>
                <a:spcPts val="600"/>
              </a:spcBef>
              <a:buClr>
                <a:srgbClr val="C4530E"/>
              </a:buClr>
              <a:buFont typeface="Wingdings" pitchFamily="2" charset="2"/>
              <a:buChar char="§"/>
            </a:pPr>
            <a:r>
              <a:rPr lang="pt-BR" sz="2500" dirty="0" smtClean="0">
                <a:solidFill>
                  <a:srgbClr val="C4530E"/>
                </a:solidFill>
                <a:latin typeface="Arial"/>
                <a:cs typeface="Arial"/>
              </a:rPr>
              <a:t>AMACIAR: </a:t>
            </a:r>
            <a:r>
              <a:rPr lang="pt-BR" sz="2500" dirty="0" smtClean="0">
                <a:latin typeface="Arial"/>
                <a:cs typeface="Arial"/>
              </a:rPr>
              <a:t>Protela, deixando a situação se esfriar temporariamente. Colocar “panos quentes”.</a:t>
            </a:r>
          </a:p>
          <a:p>
            <a:pPr marL="274638" indent="-274638">
              <a:spcBef>
                <a:spcPts val="600"/>
              </a:spcBef>
              <a:buClr>
                <a:srgbClr val="C4530E"/>
              </a:buClr>
            </a:pPr>
            <a:endParaRPr lang="pt-BR" sz="1400" dirty="0" smtClean="0">
              <a:latin typeface="Arial"/>
              <a:cs typeface="Arial"/>
            </a:endParaRPr>
          </a:p>
          <a:p>
            <a:pPr marL="274638" indent="-274638">
              <a:spcBef>
                <a:spcPts val="600"/>
              </a:spcBef>
              <a:buClr>
                <a:srgbClr val="C4530E"/>
              </a:buClr>
              <a:buFont typeface="Wingdings" pitchFamily="2" charset="2"/>
              <a:buChar char="§"/>
            </a:pPr>
            <a:r>
              <a:rPr lang="pt-BR" sz="2500" dirty="0" smtClean="0">
                <a:solidFill>
                  <a:srgbClr val="C4530E"/>
                </a:solidFill>
                <a:latin typeface="Arial"/>
                <a:cs typeface="Arial"/>
              </a:rPr>
              <a:t>CONCILIAR:</a:t>
            </a:r>
            <a:r>
              <a:rPr lang="pt-BR" sz="2500" dirty="0" smtClean="0">
                <a:solidFill>
                  <a:srgbClr val="CE7D24"/>
                </a:solidFill>
                <a:latin typeface="Arial"/>
                <a:cs typeface="Arial"/>
              </a:rPr>
              <a:t> </a:t>
            </a:r>
            <a:r>
              <a:rPr lang="pt-BR" sz="2500" dirty="0" smtClean="0">
                <a:latin typeface="Arial"/>
                <a:cs typeface="Arial"/>
              </a:rPr>
              <a:t>Atende parcialmente as partes envolvidas – que não ficam satisfeitas.</a:t>
            </a:r>
          </a:p>
          <a:p>
            <a:pPr marL="274638" indent="-274638">
              <a:spcBef>
                <a:spcPts val="600"/>
              </a:spcBef>
              <a:buClr>
                <a:srgbClr val="C4530E"/>
              </a:buClr>
            </a:pPr>
            <a:endParaRPr lang="pt-BR" sz="1400" dirty="0" smtClean="0">
              <a:latin typeface="Arial"/>
              <a:cs typeface="Arial"/>
            </a:endParaRPr>
          </a:p>
          <a:p>
            <a:pPr marL="274638" indent="-274638">
              <a:spcBef>
                <a:spcPts val="600"/>
              </a:spcBef>
              <a:buClr>
                <a:srgbClr val="C4530E"/>
              </a:buClr>
              <a:buFont typeface="Wingdings" pitchFamily="2" charset="2"/>
              <a:buChar char="§"/>
            </a:pPr>
            <a:r>
              <a:rPr lang="pt-BR" sz="2500" dirty="0" smtClean="0">
                <a:solidFill>
                  <a:srgbClr val="C4530E"/>
                </a:solidFill>
                <a:latin typeface="Arial"/>
                <a:cs typeface="Arial"/>
              </a:rPr>
              <a:t>OMITIR: </a:t>
            </a:r>
            <a:r>
              <a:rPr lang="pt-BR" sz="2500" dirty="0" smtClean="0">
                <a:latin typeface="Arial"/>
                <a:cs typeface="Arial"/>
              </a:rPr>
              <a:t>Desqualifica a situação de conflito. Recusa do diálogo, repressão das reações ou abandono da situação.</a:t>
            </a:r>
          </a:p>
        </p:txBody>
      </p:sp>
      <p:sp>
        <p:nvSpPr>
          <p:cNvPr id="13" name="Text Box 1028"/>
          <p:cNvSpPr txBox="1">
            <a:spLocks noChangeArrowheads="1"/>
          </p:cNvSpPr>
          <p:nvPr/>
        </p:nvSpPr>
        <p:spPr bwMode="auto">
          <a:xfrm>
            <a:off x="467545" y="1142984"/>
            <a:ext cx="6217150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0488" tIns="44450" rIns="90488" bIns="44450" anchor="ctr" anchorCtr="0">
            <a:noAutofit/>
          </a:bodyPr>
          <a:lstStyle/>
          <a:p>
            <a:pPr eaLnBrk="1" hangingPunct="1">
              <a:spcBef>
                <a:spcPts val="20"/>
              </a:spcBef>
            </a:pPr>
            <a:endParaRPr lang="pt-BR" sz="2800" b="1" dirty="0" smtClean="0">
              <a:solidFill>
                <a:srgbClr val="005297"/>
              </a:solidFill>
              <a:latin typeface="Arial"/>
              <a:cs typeface="Arial"/>
            </a:endParaRPr>
          </a:p>
          <a:p>
            <a:r>
              <a:rPr lang="pt-BR" sz="2800" b="1" dirty="0" smtClean="0">
                <a:solidFill>
                  <a:srgbClr val="005297"/>
                </a:solidFill>
                <a:latin typeface="Arial"/>
                <a:cs typeface="Arial"/>
              </a:rPr>
              <a:t>ESTILOS DE</a:t>
            </a:r>
          </a:p>
          <a:p>
            <a:r>
              <a:rPr lang="pt-BR" sz="2800" b="1" dirty="0" smtClean="0">
                <a:solidFill>
                  <a:srgbClr val="005297"/>
                </a:solidFill>
                <a:latin typeface="Arial"/>
                <a:cs typeface="Arial"/>
              </a:rPr>
              <a:t>MANEJAR CONFLITOS</a:t>
            </a:r>
          </a:p>
          <a:p>
            <a:pPr eaLnBrk="1" hangingPunct="1">
              <a:spcBef>
                <a:spcPts val="20"/>
              </a:spcBef>
            </a:pPr>
            <a:endParaRPr lang="pt-BR" sz="2800" b="1" dirty="0" smtClean="0">
              <a:solidFill>
                <a:srgbClr val="005297"/>
              </a:solidFill>
              <a:latin typeface="Arial"/>
              <a:cs typeface="Arial"/>
            </a:endParaRPr>
          </a:p>
        </p:txBody>
      </p:sp>
      <p:pic>
        <p:nvPicPr>
          <p:cNvPr id="14" name="Imagem 10" descr="conflito_0.tmp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077825" y="428604"/>
            <a:ext cx="1648569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/>
          <p:cNvSpPr txBox="1"/>
          <p:nvPr/>
        </p:nvSpPr>
        <p:spPr>
          <a:xfrm>
            <a:off x="317989" y="6488668"/>
            <a:ext cx="87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S16E5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39552" y="3095942"/>
            <a:ext cx="7744585" cy="255454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274638" indent="-274638">
              <a:spcBef>
                <a:spcPts val="600"/>
              </a:spcBef>
              <a:buClr>
                <a:srgbClr val="C4530E"/>
              </a:buClr>
              <a:buFont typeface="Wingdings" pitchFamily="2" charset="2"/>
              <a:buChar char="§"/>
            </a:pPr>
            <a:r>
              <a:rPr lang="pt-BR" sz="2500" dirty="0" smtClean="0">
                <a:solidFill>
                  <a:srgbClr val="C4530E"/>
                </a:solidFill>
                <a:latin typeface="Arial"/>
                <a:cs typeface="Arial"/>
              </a:rPr>
              <a:t>IMPOR:</a:t>
            </a:r>
            <a:r>
              <a:rPr lang="pt-BR" sz="2500" dirty="0" smtClean="0">
                <a:solidFill>
                  <a:srgbClr val="CE7D24"/>
                </a:solidFill>
                <a:latin typeface="Arial"/>
                <a:cs typeface="Arial"/>
              </a:rPr>
              <a:t> </a:t>
            </a:r>
            <a:r>
              <a:rPr lang="pt-BR" sz="2500" dirty="0" smtClean="0">
                <a:latin typeface="Arial"/>
                <a:cs typeface="Arial"/>
              </a:rPr>
              <a:t>Uso do poder formal, da autoridade. Vencedor e vencido. Não há diálogo.</a:t>
            </a:r>
          </a:p>
          <a:p>
            <a:pPr marL="274638" indent="-274638">
              <a:spcBef>
                <a:spcPts val="600"/>
              </a:spcBef>
              <a:buClr>
                <a:srgbClr val="C4530E"/>
              </a:buClr>
            </a:pPr>
            <a:endParaRPr lang="pt-BR" sz="2500" dirty="0" smtClean="0">
              <a:latin typeface="Arial"/>
              <a:cs typeface="Arial"/>
            </a:endParaRPr>
          </a:p>
          <a:p>
            <a:pPr marL="274638" indent="-274638">
              <a:spcBef>
                <a:spcPts val="600"/>
              </a:spcBef>
              <a:buClr>
                <a:srgbClr val="C4530E"/>
              </a:buClr>
              <a:buFont typeface="Wingdings" pitchFamily="2" charset="2"/>
              <a:buChar char="§"/>
            </a:pPr>
            <a:r>
              <a:rPr lang="pt-BR" sz="2500" dirty="0" smtClean="0">
                <a:solidFill>
                  <a:srgbClr val="C4530E"/>
                </a:solidFill>
                <a:latin typeface="Arial"/>
                <a:cs typeface="Arial"/>
              </a:rPr>
              <a:t>NEGOCIAR: </a:t>
            </a:r>
            <a:r>
              <a:rPr lang="pt-BR" sz="2500" dirty="0" smtClean="0">
                <a:latin typeface="Arial"/>
                <a:cs typeface="Arial"/>
              </a:rPr>
              <a:t>Tentativa de resolver o conflito, por meio do exame da situação, das divergências, das causas. Diálogo e prática das soluções.</a:t>
            </a:r>
            <a:endParaRPr lang="pt-BR" sz="2500" dirty="0">
              <a:latin typeface="Arial"/>
              <a:cs typeface="Arial"/>
            </a:endParaRPr>
          </a:p>
        </p:txBody>
      </p:sp>
      <p:sp>
        <p:nvSpPr>
          <p:cNvPr id="13" name="Text Box 1028"/>
          <p:cNvSpPr txBox="1">
            <a:spLocks noChangeArrowheads="1"/>
          </p:cNvSpPr>
          <p:nvPr/>
        </p:nvSpPr>
        <p:spPr bwMode="auto">
          <a:xfrm>
            <a:off x="539552" y="1196752"/>
            <a:ext cx="4816347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0488" tIns="44450" rIns="90488" bIns="44450" anchor="ctr" anchorCtr="0">
            <a:noAutofit/>
          </a:bodyPr>
          <a:lstStyle/>
          <a:p>
            <a:pPr eaLnBrk="1" hangingPunct="1">
              <a:spcBef>
                <a:spcPts val="20"/>
              </a:spcBef>
            </a:pPr>
            <a:endParaRPr lang="pt-BR" sz="2800" b="1" dirty="0" smtClean="0">
              <a:solidFill>
                <a:srgbClr val="005297"/>
              </a:solidFill>
              <a:latin typeface="Arial"/>
              <a:cs typeface="Arial"/>
            </a:endParaRPr>
          </a:p>
          <a:p>
            <a:r>
              <a:rPr lang="pt-BR" sz="2800" b="1" dirty="0" smtClean="0">
                <a:solidFill>
                  <a:srgbClr val="005297"/>
                </a:solidFill>
                <a:latin typeface="Arial"/>
                <a:cs typeface="Arial"/>
              </a:rPr>
              <a:t>ESTILOS DE</a:t>
            </a:r>
          </a:p>
          <a:p>
            <a:r>
              <a:rPr lang="pt-BR" sz="2800" b="1" dirty="0" smtClean="0">
                <a:solidFill>
                  <a:srgbClr val="005297"/>
                </a:solidFill>
                <a:latin typeface="Arial"/>
                <a:cs typeface="Arial"/>
              </a:rPr>
              <a:t>MANEJAR CONFLITOS</a:t>
            </a:r>
          </a:p>
          <a:p>
            <a:pPr eaLnBrk="1" hangingPunct="1">
              <a:spcBef>
                <a:spcPts val="20"/>
              </a:spcBef>
            </a:pPr>
            <a:endParaRPr lang="pt-BR" sz="2800" b="1" dirty="0" smtClean="0">
              <a:solidFill>
                <a:srgbClr val="005297"/>
              </a:solidFill>
              <a:latin typeface="Arial"/>
              <a:cs typeface="Arial"/>
            </a:endParaRPr>
          </a:p>
        </p:txBody>
      </p:sp>
      <p:pic>
        <p:nvPicPr>
          <p:cNvPr id="14" name="Imagem 11" descr="conflito_0.tmp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68533" y="428604"/>
            <a:ext cx="2257861" cy="244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S2E5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5" name="CaixaDeTexto 1"/>
          <p:cNvSpPr txBox="1"/>
          <p:nvPr/>
        </p:nvSpPr>
        <p:spPr>
          <a:xfrm>
            <a:off x="827584" y="1124744"/>
            <a:ext cx="7649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rgbClr val="005297"/>
                </a:solidFill>
                <a:latin typeface="Arial"/>
                <a:cs typeface="Arial"/>
              </a:rPr>
              <a:t>TEMAS DO ENCONTRO 5</a:t>
            </a:r>
          </a:p>
        </p:txBody>
      </p:sp>
      <p:sp>
        <p:nvSpPr>
          <p:cNvPr id="6" name="CaixaDeTexto 2"/>
          <p:cNvSpPr txBox="1"/>
          <p:nvPr/>
        </p:nvSpPr>
        <p:spPr>
          <a:xfrm>
            <a:off x="827585" y="2420888"/>
            <a:ext cx="6480720" cy="2462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charset="2"/>
              <a:buChar char="ü"/>
            </a:pPr>
            <a:r>
              <a:rPr lang="pt-BR" sz="2800" dirty="0" smtClean="0">
                <a:latin typeface="Arial"/>
                <a:cs typeface="Arial"/>
              </a:rPr>
              <a:t>As modalidades de comportamento na comunicação interpessoal </a:t>
            </a:r>
          </a:p>
          <a:p>
            <a:pPr marL="457200" lvl="0" indent="-457200">
              <a:lnSpc>
                <a:spcPct val="150000"/>
              </a:lnSpc>
              <a:buFont typeface="Wingdings" charset="2"/>
              <a:buChar char="ü"/>
            </a:pPr>
            <a:endParaRPr lang="pt-BR" sz="2800" dirty="0" smtClean="0">
              <a:latin typeface="Arial"/>
              <a:cs typeface="Arial"/>
            </a:endParaRPr>
          </a:p>
          <a:p>
            <a:pPr marL="457200" lvl="0" indent="-457200">
              <a:buFont typeface="Wingdings" charset="2"/>
              <a:buChar char="ü"/>
            </a:pPr>
            <a:r>
              <a:rPr lang="pt-BR" sz="2800" dirty="0" smtClean="0">
                <a:latin typeface="Arial"/>
                <a:cs typeface="Arial"/>
              </a:rPr>
              <a:t>Conflitos na equipe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317989" y="6488668"/>
            <a:ext cx="87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S17E5</a:t>
            </a:r>
            <a:endParaRPr lang="pt-BR" b="1" dirty="0">
              <a:solidFill>
                <a:srgbClr val="FFFFFF"/>
              </a:solidFill>
            </a:endParaRPr>
          </a:p>
        </p:txBody>
      </p:sp>
      <p:grpSp>
        <p:nvGrpSpPr>
          <p:cNvPr id="21" name="Group 20"/>
          <p:cNvGrpSpPr>
            <a:grpSpLocks/>
          </p:cNvGrpSpPr>
          <p:nvPr/>
        </p:nvGrpSpPr>
        <p:grpSpPr bwMode="auto">
          <a:xfrm>
            <a:off x="4247725" y="620688"/>
            <a:ext cx="3461765" cy="5614764"/>
            <a:chOff x="1983" y="4017"/>
            <a:chExt cx="7841" cy="10514"/>
          </a:xfrm>
        </p:grpSpPr>
        <p:grpSp>
          <p:nvGrpSpPr>
            <p:cNvPr id="22" name="Group 21"/>
            <p:cNvGrpSpPr>
              <a:grpSpLocks/>
            </p:cNvGrpSpPr>
            <p:nvPr/>
          </p:nvGrpSpPr>
          <p:grpSpPr bwMode="auto">
            <a:xfrm>
              <a:off x="2481" y="4017"/>
              <a:ext cx="7343" cy="3340"/>
              <a:chOff x="2178" y="4017"/>
              <a:chExt cx="7646" cy="3895"/>
            </a:xfrm>
          </p:grpSpPr>
          <p:sp>
            <p:nvSpPr>
              <p:cNvPr id="29" name="Rectangle 3"/>
              <p:cNvSpPr>
                <a:spLocks noChangeArrowheads="1"/>
              </p:cNvSpPr>
              <p:nvPr/>
            </p:nvSpPr>
            <p:spPr bwMode="auto">
              <a:xfrm rot="524339">
                <a:off x="2178" y="4017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30" name="Rectangle 4"/>
              <p:cNvSpPr>
                <a:spLocks noChangeArrowheads="1"/>
              </p:cNvSpPr>
              <p:nvPr/>
            </p:nvSpPr>
            <p:spPr bwMode="auto">
              <a:xfrm rot="524339">
                <a:off x="6218" y="4160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  <p:grpSp>
          <p:nvGrpSpPr>
            <p:cNvPr id="23" name="Group 5"/>
            <p:cNvGrpSpPr>
              <a:grpSpLocks/>
            </p:cNvGrpSpPr>
            <p:nvPr/>
          </p:nvGrpSpPr>
          <p:grpSpPr bwMode="auto">
            <a:xfrm>
              <a:off x="2213" y="7597"/>
              <a:ext cx="7343" cy="3340"/>
              <a:chOff x="2178" y="4017"/>
              <a:chExt cx="7646" cy="3895"/>
            </a:xfrm>
          </p:grpSpPr>
          <p:sp>
            <p:nvSpPr>
              <p:cNvPr id="27" name="Rectangle 6"/>
              <p:cNvSpPr>
                <a:spLocks noChangeArrowheads="1"/>
              </p:cNvSpPr>
              <p:nvPr/>
            </p:nvSpPr>
            <p:spPr bwMode="auto">
              <a:xfrm rot="524339">
                <a:off x="2178" y="4017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 rot="524339">
                <a:off x="6218" y="4160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  <p:grpSp>
          <p:nvGrpSpPr>
            <p:cNvPr id="24" name="Group 8"/>
            <p:cNvGrpSpPr>
              <a:grpSpLocks/>
            </p:cNvGrpSpPr>
            <p:nvPr/>
          </p:nvGrpSpPr>
          <p:grpSpPr bwMode="auto">
            <a:xfrm>
              <a:off x="1983" y="11191"/>
              <a:ext cx="7343" cy="3340"/>
              <a:chOff x="2178" y="4017"/>
              <a:chExt cx="7646" cy="3895"/>
            </a:xfrm>
          </p:grpSpPr>
          <p:sp>
            <p:nvSpPr>
              <p:cNvPr id="25" name="Rectangle 9"/>
              <p:cNvSpPr>
                <a:spLocks noChangeArrowheads="1"/>
              </p:cNvSpPr>
              <p:nvPr/>
            </p:nvSpPr>
            <p:spPr bwMode="auto">
              <a:xfrm rot="524339">
                <a:off x="2178" y="4017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26" name="Rectangle 10"/>
              <p:cNvSpPr>
                <a:spLocks noChangeArrowheads="1"/>
              </p:cNvSpPr>
              <p:nvPr/>
            </p:nvSpPr>
            <p:spPr bwMode="auto">
              <a:xfrm rot="524339">
                <a:off x="6218" y="4160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</p:grpSp>
      <p:sp>
        <p:nvSpPr>
          <p:cNvPr id="31" name="CaixaDeTexto 11"/>
          <p:cNvSpPr txBox="1"/>
          <p:nvPr/>
        </p:nvSpPr>
        <p:spPr>
          <a:xfrm rot="525198">
            <a:off x="4455611" y="726313"/>
            <a:ext cx="1510735" cy="160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Alguns conflitos que posso solucionar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 ......................................................................................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2" name="CaixaDeTexto 12"/>
          <p:cNvSpPr txBox="1"/>
          <p:nvPr/>
        </p:nvSpPr>
        <p:spPr>
          <a:xfrm rot="525198">
            <a:off x="6213549" y="869822"/>
            <a:ext cx="1510735" cy="1347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Ouvi  de  um colega  que 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.......................................................................................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3" name="CaixaDeTexto 13"/>
          <p:cNvSpPr txBox="1"/>
          <p:nvPr/>
        </p:nvSpPr>
        <p:spPr>
          <a:xfrm rot="525198">
            <a:off x="4370253" y="2596536"/>
            <a:ext cx="1510735" cy="160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A atividade que fizemos  mostrou que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.......................................................................................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4" name="CaixaDeTexto 14"/>
          <p:cNvSpPr txBox="1"/>
          <p:nvPr/>
        </p:nvSpPr>
        <p:spPr>
          <a:xfrm rot="525198">
            <a:off x="6053229" y="2670529"/>
            <a:ext cx="1510735" cy="160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Posso ser assertivo em.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............................................................................................................ 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5" name="CaixaDeTexto 15"/>
          <p:cNvSpPr txBox="1"/>
          <p:nvPr/>
        </p:nvSpPr>
        <p:spPr>
          <a:xfrm>
            <a:off x="467544" y="3861048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002060"/>
                </a:solidFill>
                <a:latin typeface="Arial Rounded MT Bold" pitchFamily="34" charset="0"/>
              </a:rPr>
              <a:t>Hora de refletir e anotar  as pérolas do dia em seu Diário de Bordo</a:t>
            </a:r>
            <a:endParaRPr lang="pt-BR" sz="2400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pic>
        <p:nvPicPr>
          <p:cNvPr id="36" name="Picture 2" descr="http://3.bp.blogspot.com/-GSKfAZx6AjU/TgoHTqI1S9I/AAAAAAAADjA/4dWPBJMGQUk/s320/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539552" y="1052736"/>
            <a:ext cx="3208897" cy="2248735"/>
          </a:xfrm>
          <a:prstGeom prst="rect">
            <a:avLst/>
          </a:prstGeom>
          <a:ln>
            <a:noFill/>
          </a:ln>
          <a:effectLst>
            <a:outerShdw blurRad="190500" dist="50800" dir="5400000" algn="ctr" rotWithShape="0">
              <a:srgbClr val="000000">
                <a:alpha val="50000"/>
              </a:srgbClr>
            </a:outerShdw>
            <a:softEdge rad="12700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317989" y="6488668"/>
            <a:ext cx="87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S18E5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7" name="CaixaDeTexto 1"/>
          <p:cNvSpPr txBox="1"/>
          <p:nvPr/>
        </p:nvSpPr>
        <p:spPr>
          <a:xfrm>
            <a:off x="683568" y="1124744"/>
            <a:ext cx="75284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Qual a sua avaliação deste encontro?</a:t>
            </a:r>
            <a:endParaRPr lang="pt-BR" sz="32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pic>
        <p:nvPicPr>
          <p:cNvPr id="8" name="Imagem 3" descr="banner_a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5857" y="2381176"/>
            <a:ext cx="7263844" cy="3280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317989" y="6488668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S3E5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691680" y="1124744"/>
            <a:ext cx="5404349" cy="441325"/>
          </a:xfrm>
          <a:prstGeom prst="rect">
            <a:avLst/>
          </a:prstGeom>
        </p:spPr>
        <p:txBody>
          <a:bodyPr lIns="90488" tIns="44450" rIns="90488" bIns="44450"/>
          <a:lstStyle/>
          <a:p>
            <a:pPr algn="r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kern="0" cap="all" dirty="0">
                <a:solidFill>
                  <a:srgbClr val="005297"/>
                </a:solidFill>
                <a:latin typeface="Arial"/>
                <a:ea typeface="Verdana" pitchFamily="34" charset="0"/>
                <a:cs typeface="Arial"/>
              </a:rPr>
              <a:t>Tabuleiro da Assertividade</a:t>
            </a:r>
          </a:p>
          <a:p>
            <a:pPr algn="r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kern="0" dirty="0">
              <a:solidFill>
                <a:srgbClr val="005095"/>
              </a:solidFill>
              <a:latin typeface="Arial Rounded MT Bold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" name="Imagem 2" descr="Tabuleiro Xadre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773" y="1894601"/>
            <a:ext cx="6216162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81" name="Group 4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44078562"/>
              </p:ext>
            </p:extLst>
          </p:nvPr>
        </p:nvGraphicFramePr>
        <p:xfrm>
          <a:off x="179512" y="1412776"/>
          <a:ext cx="8715435" cy="4637699"/>
        </p:xfrm>
        <a:graphic>
          <a:graphicData uri="http://schemas.openxmlformats.org/drawingml/2006/table">
            <a:tbl>
              <a:tblPr/>
              <a:tblGrid>
                <a:gridCol w="1500474"/>
                <a:gridCol w="1350426"/>
                <a:gridCol w="1350426"/>
                <a:gridCol w="1503963"/>
                <a:gridCol w="1500474"/>
                <a:gridCol w="1509672"/>
              </a:tblGrid>
              <a:tr h="11117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Sou muito franco: falo com o outro tudo o que penso sobre ele.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Fico muito incomodado quando recuso um pedido de alguém.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Valorizo as idéias de pessoas que discordam de mim.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Tendo a  suportar calado muitas situações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desagradáveis.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Quando digo não a uma solicitação  de alguém, sinto-me desconfortável e culpado.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Acredito que a ironia é uma forma elegante de expressar o que penso.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600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Expresso  verbalmente  meus sentimentos com facilidade.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Reluto em aceitar críticas que fazem ao meu trabalho.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Tenho dificuldade em dizer “NÃO” aos meus interlocutores.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Costumo ouvir até o final  o meu interlocutor, antes de colocar o meu ponto de vista.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Diante das pessoas muito cultas, tenho dificuldade em me expressar.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Sempre reconheço que tenho uma parcela de responsabilidade nos conflitos em que me envolvo.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60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Se percebo que errei, desculpo-me imediatamente.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Tenho dificuldade em esperar a minha vez de falar.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Acabo muitas vezes tendo de seguir o que os outros determinam.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Sempre escuto e levo em conta o ponto de vista do outro.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Fico irritado se preciso lembrar alguém de suas obrigações.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Não aceito que os outros me digam o que devo e o que não devo fazer.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600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Se alguém se engana sobre algo a meu respeito, não o corrijo para não deixá-lo embaraçado.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Escuto atentamente pontos de vista diferentes dos meus.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Não sou de  pedir desculpas.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Evito expor meu ponto de vista se percebo que os outros pensam de maneira diferente de mim.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Prefiro resolver diretamente com o envolvido as situações de conflito.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Dizer o que penso e sinto na maioria das vezes é constrangedor.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55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1" name="Rectangle 2"/>
          <p:cNvSpPr txBox="1">
            <a:spLocks noChangeArrowheads="1"/>
          </p:cNvSpPr>
          <p:nvPr/>
        </p:nvSpPr>
        <p:spPr>
          <a:xfrm>
            <a:off x="1763688" y="692696"/>
            <a:ext cx="7132541" cy="576064"/>
          </a:xfrm>
          <a:prstGeom prst="rect">
            <a:avLst/>
          </a:prstGeom>
        </p:spPr>
        <p:txBody>
          <a:bodyPr lIns="90488" tIns="44450" rIns="90488" bIns="44450"/>
          <a:lstStyle/>
          <a:p>
            <a:pPr algn="r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kern="0" cap="all" dirty="0">
                <a:solidFill>
                  <a:srgbClr val="005297"/>
                </a:solidFill>
                <a:latin typeface="Arial"/>
                <a:ea typeface="Verdana" pitchFamily="34" charset="0"/>
                <a:cs typeface="Arial"/>
              </a:rPr>
              <a:t>Tabuleiro da Assertividade</a:t>
            </a:r>
          </a:p>
          <a:p>
            <a:pPr algn="r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kern="0" dirty="0">
              <a:latin typeface="Arial Rounded MT Bold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317989" y="6488668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S4E5</a:t>
            </a:r>
            <a:endParaRPr lang="pt-BR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317989" y="6488668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S5E5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242286" y="2214554"/>
            <a:ext cx="435219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pt-BR" sz="2800" b="1" dirty="0">
                <a:solidFill>
                  <a:srgbClr val="005297"/>
                </a:solidFill>
                <a:latin typeface="Arial"/>
                <a:cs typeface="Arial"/>
              </a:rPr>
              <a:t>É a comunicação direta, </a:t>
            </a:r>
          </a:p>
          <a:p>
            <a:pPr eaLnBrk="0" hangingPunct="0">
              <a:defRPr/>
            </a:pPr>
            <a:r>
              <a:rPr lang="pt-BR" sz="2800" b="1" dirty="0">
                <a:solidFill>
                  <a:srgbClr val="005297"/>
                </a:solidFill>
                <a:latin typeface="Arial"/>
                <a:cs typeface="Arial"/>
              </a:rPr>
              <a:t>aberta, congruente e </a:t>
            </a:r>
            <a:r>
              <a:rPr lang="pt-BR" sz="2800" b="1" dirty="0" smtClean="0">
                <a:solidFill>
                  <a:srgbClr val="005297"/>
                </a:solidFill>
                <a:latin typeface="Arial"/>
                <a:cs typeface="Arial"/>
              </a:rPr>
              <a:t>adequada daquilo </a:t>
            </a:r>
            <a:r>
              <a:rPr lang="pt-BR" sz="2800" b="1" dirty="0">
                <a:solidFill>
                  <a:srgbClr val="005297"/>
                </a:solidFill>
                <a:latin typeface="Arial"/>
                <a:cs typeface="Arial"/>
              </a:rPr>
              <a:t>que pensamos e sentimos em relação aos outros ou às situações.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43586" y="571481"/>
            <a:ext cx="26981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pt-BR" sz="2400" b="1" cap="all" dirty="0">
                <a:solidFill>
                  <a:srgbClr val="005297"/>
                </a:solidFill>
                <a:latin typeface="Arial"/>
                <a:ea typeface="+mj-ea"/>
                <a:cs typeface="Arial"/>
              </a:rPr>
              <a:t>Assertividade</a:t>
            </a:r>
          </a:p>
        </p:txBody>
      </p:sp>
      <p:pic>
        <p:nvPicPr>
          <p:cNvPr id="9" name="Imagem 7" descr="Diálogo 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492" y="1214423"/>
            <a:ext cx="33909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6091238" y="2697165"/>
            <a:ext cx="3052762" cy="416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endParaRPr lang="pt-BR" sz="2400">
              <a:latin typeface="+mn-lt"/>
              <a:cs typeface="+mn-cs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17989" y="6488668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S6E5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28624" y="835005"/>
            <a:ext cx="77437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pt-BR" sz="2400" b="1" cap="all" dirty="0">
                <a:solidFill>
                  <a:srgbClr val="005297"/>
                </a:solidFill>
                <a:latin typeface="Arial"/>
                <a:ea typeface="+mj-ea"/>
                <a:cs typeface="Arial"/>
              </a:rPr>
              <a:t>Comportamento Não Assertivo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572000" y="1916832"/>
            <a:ext cx="4368706" cy="415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pt-BR" sz="2200" b="1" cap="all" dirty="0">
                <a:solidFill>
                  <a:srgbClr val="C00000"/>
                </a:solidFill>
                <a:latin typeface="Arial"/>
                <a:cs typeface="Arial"/>
              </a:rPr>
              <a:t>Faz com que a pessoa:</a:t>
            </a:r>
          </a:p>
          <a:p>
            <a:pPr eaLnBrk="0" hangingPunct="0">
              <a:defRPr/>
            </a:pPr>
            <a:endParaRPr lang="pt-BR" sz="2200" b="1" dirty="0">
              <a:solidFill>
                <a:srgbClr val="FF3300"/>
              </a:solidFill>
              <a:latin typeface="Arial"/>
              <a:cs typeface="Arial"/>
            </a:endParaRPr>
          </a:p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>
                <a:latin typeface="Arial"/>
                <a:cs typeface="Arial"/>
              </a:rPr>
              <a:t> </a:t>
            </a: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Negue a si própria.</a:t>
            </a:r>
          </a:p>
          <a:p>
            <a:pPr eaLnBrk="0" hangingPunct="0">
              <a:buClr>
                <a:srgbClr val="C00000"/>
              </a:buClr>
              <a:buSzPct val="60000"/>
              <a:defRPr/>
            </a:pPr>
            <a:endParaRPr lang="pt-BR" sz="22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Coloque, frequentemente,</a:t>
            </a:r>
          </a:p>
          <a:p>
            <a:pPr eaLnBrk="0" hangingPunct="0">
              <a:buClr>
                <a:srgbClr val="C00000"/>
              </a:buClr>
              <a:buSzPct val="60000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  os outros em primeiro lugar.</a:t>
            </a:r>
          </a:p>
          <a:p>
            <a:pPr eaLnBrk="0" hangingPunct="0">
              <a:buClr>
                <a:srgbClr val="C00000"/>
              </a:buClr>
              <a:buSzPct val="60000"/>
              <a:defRPr/>
            </a:pPr>
            <a:endParaRPr lang="pt-BR" sz="22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Confunda dizer </a:t>
            </a:r>
            <a:r>
              <a:rPr lang="pt-BR" sz="2200" b="1" dirty="0">
                <a:solidFill>
                  <a:srgbClr val="C00000"/>
                </a:solidFill>
                <a:latin typeface="Arial"/>
                <a:cs typeface="Arial"/>
              </a:rPr>
              <a:t>sim</a:t>
            </a:r>
            <a:r>
              <a:rPr lang="pt-BR" sz="2200" b="1" dirty="0">
                <a:latin typeface="Arial"/>
                <a:cs typeface="Arial"/>
              </a:rPr>
              <a:t> </a:t>
            </a: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ou</a:t>
            </a:r>
            <a:r>
              <a:rPr lang="pt-BR" sz="2200" b="1" dirty="0">
                <a:latin typeface="Arial"/>
                <a:cs typeface="Arial"/>
              </a:rPr>
              <a:t> </a:t>
            </a:r>
            <a:r>
              <a:rPr lang="pt-BR" sz="2200" b="1" dirty="0">
                <a:solidFill>
                  <a:srgbClr val="C00000"/>
                </a:solidFill>
                <a:latin typeface="Arial"/>
                <a:cs typeface="Arial"/>
              </a:rPr>
              <a:t>não</a:t>
            </a:r>
            <a:r>
              <a:rPr lang="pt-BR" sz="2200" b="1" dirty="0">
                <a:solidFill>
                  <a:srgbClr val="002654"/>
                </a:solidFill>
                <a:latin typeface="Arial"/>
                <a:cs typeface="Arial"/>
              </a:rPr>
              <a:t> </a:t>
            </a:r>
          </a:p>
          <a:p>
            <a:pPr eaLnBrk="0" hangingPunct="0">
              <a:buClr>
                <a:srgbClr val="C00000"/>
              </a:buClr>
              <a:buSzPct val="60000"/>
              <a:defRPr/>
            </a:pPr>
            <a:r>
              <a:rPr lang="pt-BR" sz="2200" b="1" dirty="0">
                <a:latin typeface="Arial"/>
                <a:cs typeface="Arial"/>
              </a:rPr>
              <a:t>   </a:t>
            </a: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com</a:t>
            </a:r>
            <a:r>
              <a:rPr lang="pt-BR" sz="2200" b="1" dirty="0">
                <a:latin typeface="Arial"/>
                <a:cs typeface="Arial"/>
              </a:rPr>
              <a:t> </a:t>
            </a:r>
            <a:r>
              <a:rPr lang="pt-BR" sz="2200" b="1" dirty="0">
                <a:solidFill>
                  <a:srgbClr val="C00000"/>
                </a:solidFill>
                <a:latin typeface="Arial"/>
                <a:cs typeface="Arial"/>
              </a:rPr>
              <a:t>gostar</a:t>
            </a: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e </a:t>
            </a:r>
            <a:r>
              <a:rPr lang="pt-BR" sz="2200" b="1" dirty="0">
                <a:solidFill>
                  <a:srgbClr val="C00000"/>
                </a:solidFill>
                <a:latin typeface="Arial"/>
                <a:cs typeface="Arial"/>
              </a:rPr>
              <a:t>não gostar</a:t>
            </a:r>
            <a:r>
              <a:rPr lang="pt-BR" sz="2200" b="1" dirty="0">
                <a:latin typeface="Arial"/>
                <a:cs typeface="Arial"/>
              </a:rPr>
              <a:t>.</a:t>
            </a:r>
          </a:p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endParaRPr lang="pt-BR" sz="2200" b="1" dirty="0">
              <a:latin typeface="Arial"/>
              <a:cs typeface="Arial"/>
            </a:endParaRPr>
          </a:p>
          <a:p>
            <a:pPr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>
                <a:latin typeface="Arial"/>
                <a:cs typeface="Arial"/>
              </a:rPr>
              <a:t> </a:t>
            </a: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Quando diz</a:t>
            </a:r>
            <a:r>
              <a:rPr lang="pt-BR" sz="2200" b="1" dirty="0">
                <a:solidFill>
                  <a:srgbClr val="C00000"/>
                </a:solidFill>
                <a:latin typeface="Arial"/>
                <a:cs typeface="Arial"/>
              </a:rPr>
              <a:t> não </a:t>
            </a: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se sente   </a:t>
            </a:r>
          </a:p>
          <a:p>
            <a:pPr eaLnBrk="0" hangingPunct="0">
              <a:buClr>
                <a:srgbClr val="C00000"/>
              </a:buClr>
              <a:buSzPct val="60000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  culpada. </a:t>
            </a:r>
          </a:p>
        </p:txBody>
      </p:sp>
      <p:pic>
        <p:nvPicPr>
          <p:cNvPr id="10" name="Picture 7" descr="Tensão 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643313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6091238" y="2697165"/>
            <a:ext cx="3052762" cy="416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endParaRPr lang="pt-BR" sz="2400">
              <a:latin typeface="+mn-lt"/>
              <a:cs typeface="+mn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17989" y="6488668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S7E5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39552" y="692696"/>
            <a:ext cx="748883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pt-BR" sz="2200" b="1" cap="all" dirty="0">
                <a:solidFill>
                  <a:srgbClr val="005297"/>
                </a:solidFill>
                <a:latin typeface="Arial"/>
                <a:ea typeface="+mj-ea"/>
                <a:cs typeface="Arial"/>
              </a:rPr>
              <a:t>Comportamento Não </a:t>
            </a:r>
            <a:r>
              <a:rPr lang="pt-BR" sz="2200" b="1" cap="all" dirty="0" smtClean="0">
                <a:solidFill>
                  <a:srgbClr val="005297"/>
                </a:solidFill>
                <a:latin typeface="Arial"/>
                <a:ea typeface="+mj-ea"/>
                <a:cs typeface="Arial"/>
              </a:rPr>
              <a:t>Assertivo gera</a:t>
            </a:r>
            <a:endParaRPr lang="pt-BR" sz="2200" b="1" cap="all" dirty="0">
              <a:solidFill>
                <a:srgbClr val="005297"/>
              </a:solidFill>
              <a:latin typeface="Arial"/>
              <a:ea typeface="+mj-ea"/>
              <a:cs typeface="Arial"/>
            </a:endParaRPr>
          </a:p>
        </p:txBody>
      </p:sp>
      <p:pic>
        <p:nvPicPr>
          <p:cNvPr id="10" name="Picture 7" descr="Tensão 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435" y="1416032"/>
            <a:ext cx="3786187" cy="492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ixaDeTexto 5"/>
          <p:cNvSpPr txBox="1"/>
          <p:nvPr/>
        </p:nvSpPr>
        <p:spPr>
          <a:xfrm>
            <a:off x="4572000" y="2996952"/>
            <a:ext cx="4429418" cy="20928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61938" indent="-261938"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600" b="1" dirty="0">
                <a:solidFill>
                  <a:srgbClr val="002060"/>
                </a:solidFill>
                <a:latin typeface="+mj-lt"/>
                <a:cs typeface="+mn-cs"/>
              </a:rPr>
              <a:t>Angústia</a:t>
            </a:r>
          </a:p>
          <a:p>
            <a:pPr marL="261938" indent="-261938" eaLnBrk="0" hangingPunct="0">
              <a:spcBef>
                <a:spcPct val="50000"/>
              </a:spcBef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600" b="1" dirty="0">
                <a:solidFill>
                  <a:srgbClr val="002060"/>
                </a:solidFill>
                <a:latin typeface="Arial"/>
                <a:cs typeface="Arial"/>
              </a:rPr>
              <a:t>Autoestima</a:t>
            </a:r>
            <a:r>
              <a:rPr lang="pt-BR" sz="2600" b="1" dirty="0">
                <a:solidFill>
                  <a:srgbClr val="002060"/>
                </a:solidFill>
                <a:latin typeface="+mj-lt"/>
                <a:cs typeface="+mn-cs"/>
              </a:rPr>
              <a:t> enfraquecida</a:t>
            </a:r>
          </a:p>
          <a:p>
            <a:pPr marL="261938" indent="-261938" eaLnBrk="0" hangingPunct="0">
              <a:spcBef>
                <a:spcPct val="50000"/>
              </a:spcBef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600" b="1" dirty="0">
                <a:solidFill>
                  <a:srgbClr val="002060"/>
                </a:solidFill>
                <a:latin typeface="+mj-lt"/>
                <a:cs typeface="+mn-cs"/>
              </a:rPr>
              <a:t>Doenças emocionais</a:t>
            </a:r>
          </a:p>
          <a:p>
            <a:pPr algn="ctr" eaLnBrk="0" hangingPunct="0">
              <a:defRPr/>
            </a:pPr>
            <a:endParaRPr lang="pt-BR" sz="2600" b="1" dirty="0">
              <a:latin typeface="Arial" pitchFamily="34" charset="0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317989" y="6488668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S8E5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357688" y="1484784"/>
            <a:ext cx="4534792" cy="459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30000"/>
              </a:lnSpc>
              <a:defRPr/>
            </a:pPr>
            <a:r>
              <a:rPr lang="pt-BR" sz="2200" b="1" cap="all" dirty="0">
                <a:solidFill>
                  <a:srgbClr val="C00000"/>
                </a:solidFill>
                <a:latin typeface="Arial"/>
                <a:cs typeface="Arial"/>
              </a:rPr>
              <a:t>Faz com que a pessoa:</a:t>
            </a:r>
          </a:p>
          <a:p>
            <a:pPr eaLnBrk="0" hangingPunct="0">
              <a:defRPr/>
            </a:pPr>
            <a:endParaRPr lang="pt-BR" sz="2200" b="1" dirty="0">
              <a:latin typeface="Arial"/>
              <a:cs typeface="Arial"/>
            </a:endParaRPr>
          </a:p>
          <a:p>
            <a:pPr marL="261938" indent="-261938"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Atenda a si em primeiro lugar, </a:t>
            </a: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sem </a:t>
            </a: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se preocupar se prejudica os outros.</a:t>
            </a:r>
          </a:p>
          <a:p>
            <a:pPr marL="261938" indent="-261938"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endParaRPr lang="pt-BR" sz="22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marL="261938" indent="-261938"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Seja egoísta.</a:t>
            </a:r>
          </a:p>
          <a:p>
            <a:pPr marL="261938" indent="-261938"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endParaRPr lang="pt-BR" sz="22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marL="261938" indent="-261938"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Tenha como objetivo </a:t>
            </a: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impor-</a:t>
            </a:r>
          </a:p>
          <a:p>
            <a:pPr marL="261938" indent="-261938" eaLnBrk="0" hangingPunct="0">
              <a:buClr>
                <a:srgbClr val="C00000"/>
              </a:buClr>
              <a:buSzPct val="60000"/>
              <a:defRPr/>
            </a:pP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    se</a:t>
            </a: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,  </a:t>
            </a: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ganhar</a:t>
            </a: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.</a:t>
            </a:r>
          </a:p>
          <a:p>
            <a:pPr marL="261938" indent="-261938"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endParaRPr lang="pt-BR" sz="22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marL="261938" indent="-261938" eaLnBrk="0" hangingPunct="0"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 Busque, frequentemente</a:t>
            </a: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, </a:t>
            </a: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fazer os outros inferiores </a:t>
            </a:r>
            <a:r>
              <a:rPr lang="pt-BR" sz="2200" b="1" dirty="0" smtClean="0">
                <a:solidFill>
                  <a:srgbClr val="002060"/>
                </a:solidFill>
                <a:latin typeface="Arial"/>
                <a:cs typeface="Arial"/>
              </a:rPr>
              <a:t>a si</a:t>
            </a:r>
            <a:r>
              <a:rPr lang="pt-BR" sz="2200" b="1" dirty="0">
                <a:solidFill>
                  <a:srgbClr val="002060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8" name="Picture 6" descr="Gri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3506787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95536" y="692696"/>
            <a:ext cx="55225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pt-BR" sz="2400" b="1" cap="all" dirty="0" smtClean="0">
                <a:solidFill>
                  <a:srgbClr val="005297"/>
                </a:solidFill>
                <a:latin typeface="Arial"/>
                <a:ea typeface="+mj-ea"/>
                <a:cs typeface="Arial"/>
              </a:rPr>
              <a:t>Comportamento AGRESSIVO</a:t>
            </a:r>
            <a:endParaRPr lang="pt-BR" sz="2400" b="1" cap="all" dirty="0">
              <a:solidFill>
                <a:srgbClr val="005297"/>
              </a:solidFill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6" descr="Gri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663" y="1071547"/>
            <a:ext cx="3506787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317989" y="6488668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S9E5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211960" y="2060848"/>
            <a:ext cx="4786312" cy="333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defRPr/>
            </a:pPr>
            <a:endParaRPr lang="pt-BR" b="1" dirty="0">
              <a:latin typeface="Arial"/>
              <a:cs typeface="Arial"/>
            </a:endParaRPr>
          </a:p>
          <a:p>
            <a:pPr marL="261938" indent="-261938" eaLnBrk="0" hangingPunct="0">
              <a:lnSpc>
                <a:spcPct val="150000"/>
              </a:lnSpc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600" b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pt-BR" sz="2600" b="1" dirty="0" smtClean="0">
                <a:solidFill>
                  <a:srgbClr val="002060"/>
                </a:solidFill>
                <a:latin typeface="Arial"/>
                <a:cs typeface="Arial"/>
              </a:rPr>
              <a:t>Tensão permanente</a:t>
            </a:r>
          </a:p>
          <a:p>
            <a:pPr marL="261938" indent="-261938" eaLnBrk="0" hangingPunct="0">
              <a:lnSpc>
                <a:spcPct val="150000"/>
              </a:lnSpc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600" b="1" dirty="0" smtClean="0">
                <a:solidFill>
                  <a:srgbClr val="002060"/>
                </a:solidFill>
                <a:latin typeface="Arial"/>
                <a:cs typeface="Arial"/>
              </a:rPr>
              <a:t> Atitudes de ataque e defesa</a:t>
            </a:r>
          </a:p>
          <a:p>
            <a:pPr marL="261938" indent="-261938" eaLnBrk="0" hangingPunct="0">
              <a:lnSpc>
                <a:spcPct val="150000"/>
              </a:lnSpc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600" b="1" dirty="0" smtClean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pt-BR" sz="2600" b="1" i="1" dirty="0" smtClean="0">
                <a:solidFill>
                  <a:srgbClr val="002060"/>
                </a:solidFill>
                <a:latin typeface="Arial"/>
                <a:cs typeface="Arial"/>
              </a:rPr>
              <a:t>Stress</a:t>
            </a:r>
            <a:r>
              <a:rPr lang="pt-BR" sz="2600" b="1" dirty="0" smtClean="0">
                <a:solidFill>
                  <a:srgbClr val="002060"/>
                </a:solidFill>
                <a:latin typeface="Arial"/>
                <a:cs typeface="Arial"/>
              </a:rPr>
              <a:t>, conflito</a:t>
            </a:r>
          </a:p>
          <a:p>
            <a:pPr marL="261938" indent="-261938" eaLnBrk="0" hangingPunct="0">
              <a:lnSpc>
                <a:spcPct val="150000"/>
              </a:lnSpc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600" b="1" dirty="0" smtClean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pt-BR" sz="2600" b="1" dirty="0" err="1" smtClean="0">
                <a:solidFill>
                  <a:srgbClr val="002060"/>
                </a:solidFill>
                <a:latin typeface="Arial"/>
                <a:cs typeface="Arial"/>
              </a:rPr>
              <a:t>Somatização</a:t>
            </a:r>
            <a:endParaRPr lang="pt-BR" sz="2600" b="1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pic>
        <p:nvPicPr>
          <p:cNvPr id="8" name="Picture 6" descr="Gri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88" y="1491625"/>
            <a:ext cx="3506787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95536" y="764704"/>
            <a:ext cx="75174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pt-BR" sz="2400" b="1" cap="all" dirty="0" smtClean="0">
                <a:solidFill>
                  <a:srgbClr val="005297"/>
                </a:solidFill>
                <a:latin typeface="Arial"/>
                <a:ea typeface="+mj-ea"/>
                <a:cs typeface="Arial"/>
              </a:rPr>
              <a:t>Comportamento  AGRESSIVO GERA</a:t>
            </a:r>
            <a:endParaRPr lang="pt-BR" sz="2400" b="1" cap="all" dirty="0">
              <a:solidFill>
                <a:srgbClr val="005297"/>
              </a:solidFill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64D2C5FD42EE44BB24AAA5979198881" ma:contentTypeVersion="1" ma:contentTypeDescription="Crie um novo documento." ma:contentTypeScope="" ma:versionID="7622d41b9382a10ff1b88325197a2d8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4dfe1de69cba6c02f6bd24bf081d61d4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Agendamento de Data de Início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Agendamento de Data de Término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 ma:readOnly="true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9384F71-118D-46E9-9D7F-8485409CED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BB10013-1BDB-4D0E-8BBE-55C43BE744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6E93B3-618B-4F2E-94F5-E0DF0811AAFB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2832</TotalTime>
  <Words>2369</Words>
  <Application>Microsoft Macintosh PowerPoint</Application>
  <PresentationFormat>On-screen Show (4:3)</PresentationFormat>
  <Paragraphs>269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Design padrão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César</dc:creator>
  <cp:lastModifiedBy>Chica Magalhães</cp:lastModifiedBy>
  <cp:revision>203</cp:revision>
  <dcterms:created xsi:type="dcterms:W3CDTF">2011-02-18T16:41:29Z</dcterms:created>
  <dcterms:modified xsi:type="dcterms:W3CDTF">2012-07-25T19:38:50Z</dcterms:modified>
</cp:coreProperties>
</file>