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2"/>
  </p:handoutMasterIdLst>
  <p:sldIdLst>
    <p:sldId id="285" r:id="rId5"/>
    <p:sldId id="284" r:id="rId6"/>
    <p:sldId id="283" r:id="rId7"/>
    <p:sldId id="286" r:id="rId8"/>
    <p:sldId id="280" r:id="rId9"/>
    <p:sldId id="281" r:id="rId10"/>
    <p:sldId id="282" r:id="rId11"/>
    <p:sldId id="275" r:id="rId12"/>
    <p:sldId id="288" r:id="rId13"/>
    <p:sldId id="260" r:id="rId14"/>
    <p:sldId id="261" r:id="rId15"/>
    <p:sldId id="262" r:id="rId16"/>
    <p:sldId id="263" r:id="rId17"/>
    <p:sldId id="265" r:id="rId18"/>
    <p:sldId id="266" r:id="rId19"/>
    <p:sldId id="268" r:id="rId20"/>
    <p:sldId id="269" r:id="rId2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5297"/>
    <a:srgbClr val="FF9900"/>
    <a:srgbClr val="FF99FF"/>
    <a:srgbClr val="FF66FF"/>
    <a:srgbClr val="CCFFFF"/>
    <a:srgbClr val="FFFF99"/>
    <a:srgbClr val="99CCFF"/>
    <a:srgbClr val="6699FF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915" autoAdjust="0"/>
  </p:normalViewPr>
  <p:slideViewPr>
    <p:cSldViewPr>
      <p:cViewPr>
        <p:scale>
          <a:sx n="65" d="100"/>
          <a:sy n="65" d="100"/>
        </p:scale>
        <p:origin x="-2656" y="-776"/>
      </p:cViewPr>
      <p:guideLst>
        <p:guide orient="horz" pos="4110"/>
        <p:guide pos="159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C6ED1-17CC-FE48-B62F-157F7BAD8B9D}" type="datetimeFigureOut">
              <a:rPr lang="en-US" smtClean="0"/>
              <a:t>25/07/12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2C762-6570-C14E-99F2-1644CBEE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32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4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2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7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1" y="1600204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4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06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06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fund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1" y="-15312"/>
            <a:ext cx="9151642" cy="6888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-GSKfAZx6AjU/TgoHTqI1S9I/AAAAAAAADjA/4dWPBJMGQUk/s1600/2.jpg" TargetMode="External"/><Relationship Id="rId3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-GSKfAZx6AjU/TgoHTqI1S9I/AAAAAAAADjA/4dWPBJMGQUk/s1600/2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.bp.blogspot.com/_cjnk8xpIWyI/TIfjjVqYkcI/AAAAAAAAARM/bYLKrKQ1R00/s1600/Convivencia.jpg" TargetMode="Externa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ouoriginal.com.br/wp-content/themes/souoriginal/images/pessoa-destaque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12085" y="548680"/>
            <a:ext cx="5378077" cy="4277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/>
          <p:cNvSpPr txBox="1"/>
          <p:nvPr/>
        </p:nvSpPr>
        <p:spPr>
          <a:xfrm>
            <a:off x="1475656" y="4869160"/>
            <a:ext cx="63145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Desenvolvendo talentos </a:t>
            </a:r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e </a:t>
            </a:r>
          </a:p>
          <a:p>
            <a:pPr algn="ctr"/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a </a:t>
            </a:r>
            <a:r>
              <a:rPr lang="pt-BR" sz="3600" b="1" dirty="0" smtClean="0">
                <a:solidFill>
                  <a:srgbClr val="005297"/>
                </a:solidFill>
                <a:latin typeface="Arial"/>
                <a:cs typeface="Arial"/>
              </a:rPr>
              <a:t>equipe de sua Empresa</a:t>
            </a:r>
            <a:endParaRPr lang="pt-BR" sz="36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S1E1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115616" y="2636912"/>
            <a:ext cx="6840760" cy="1815882"/>
          </a:xfrm>
          <a:prstGeom prst="rect">
            <a:avLst/>
          </a:prstGeom>
          <a:solidFill>
            <a:srgbClr val="005297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latin typeface="Arial"/>
                <a:cs typeface="Arial"/>
              </a:rPr>
              <a:t>Gestão de pessoas é o conjunto de processos, práticas e ferramentas destinadas ao gerenciamento das pessoas nas organizações.</a:t>
            </a:r>
            <a:endParaRPr lang="pt-BR" sz="2800" dirty="0"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15616" y="764707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5297"/>
                </a:solidFill>
                <a:latin typeface="Arial"/>
                <a:cs typeface="Arial"/>
              </a:rPr>
              <a:t>O conceito de gestão de pessoas abaixo tem sido adotado em muitas empresas. Reflitam sobre ele: </a:t>
            </a:r>
            <a:endParaRPr lang="pt-BR" sz="2800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1600" y="4869160"/>
            <a:ext cx="777648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Tx/>
              <a:buChar char="-"/>
            </a:pPr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 Na sua visão, este conceito está completo?</a:t>
            </a:r>
          </a:p>
          <a:p>
            <a:pPr lvl="0">
              <a:buFontTx/>
              <a:buChar char="-"/>
            </a:pPr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 Este </a:t>
            </a:r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é o melhor conceito para gestão de pessoas?</a:t>
            </a:r>
          </a:p>
          <a:p>
            <a:pPr lvl="0"/>
            <a:endParaRPr lang="pt-BR" sz="24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S10E1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S11E1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247634"/>
            <a:ext cx="7920880" cy="4093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005297"/>
                </a:solidFill>
                <a:latin typeface="Arial"/>
                <a:cs typeface="Arial"/>
              </a:rPr>
              <a:t>Gestão de Pessoas</a:t>
            </a:r>
          </a:p>
          <a:p>
            <a:pPr algn="ctr"/>
            <a:endParaRPr lang="pt-BR" sz="2400" dirty="0" smtClean="0">
              <a:latin typeface="Arial"/>
              <a:cs typeface="Arial"/>
            </a:endParaRPr>
          </a:p>
          <a:p>
            <a:pPr algn="ctr"/>
            <a:r>
              <a:rPr lang="pt-BR" sz="2800" dirty="0" smtClean="0">
                <a:latin typeface="Arial"/>
                <a:cs typeface="Arial"/>
              </a:rPr>
              <a:t>Associação </a:t>
            </a:r>
            <a:r>
              <a:rPr lang="pt-BR" sz="2800" dirty="0">
                <a:latin typeface="Arial"/>
                <a:cs typeface="Arial"/>
              </a:rPr>
              <a:t>de habilidades e métodos, políticas, técnicas e práticas definidas, com o objetivo de administrar os comportamentos internos,  potencializar o capital humano nas organizações e impulsionar a empresa a alcançar seus objetivos, a partir do aprimoramento das relações de confiança mútua.</a:t>
            </a:r>
            <a:endParaRPr lang="pt-BR"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S12E1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 rot="2367288">
            <a:off x="3951326" y="189423"/>
            <a:ext cx="2428760" cy="2906618"/>
          </a:xfrm>
          <a:prstGeom prst="moon">
            <a:avLst>
              <a:gd name="adj" fmla="val 50000"/>
            </a:avLst>
          </a:prstGeom>
          <a:solidFill>
            <a:srgbClr val="FFC000"/>
          </a:solidFill>
          <a:ln w="28575">
            <a:solidFill>
              <a:srgbClr val="EAEAEA"/>
            </a:solidFill>
            <a:miter lim="800000"/>
            <a:headEnd/>
            <a:tailEnd/>
          </a:ln>
          <a:effectLst>
            <a:outerShdw dist="127000" dir="3187806" algn="ctr" rotWithShape="0">
              <a:srgbClr val="C0C0C0"/>
            </a:outerShdw>
          </a:effectLst>
        </p:spPr>
        <p:txBody>
          <a:bodyPr rot="10800000" vert="eaVert" wrap="none" anchor="ctr"/>
          <a:lstStyle/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</p:txBody>
      </p:sp>
      <p:sp>
        <p:nvSpPr>
          <p:cNvPr id="15" name="Rectangle 11"/>
          <p:cNvSpPr txBox="1">
            <a:spLocks noChangeArrowheads="1"/>
          </p:cNvSpPr>
          <p:nvPr/>
        </p:nvSpPr>
        <p:spPr>
          <a:xfrm>
            <a:off x="323528" y="692696"/>
            <a:ext cx="6198227" cy="115212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CICLO DE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GESTÃO DE</a:t>
            </a:r>
            <a:r>
              <a:rPr kumimoji="0" lang="pt-BR" sz="2000" b="1" i="0" u="none" strike="noStrike" kern="0" cap="none" spc="0" normalizeH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pt-B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5297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PESSOAS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 rot="6863258">
            <a:off x="5548212" y="1642329"/>
            <a:ext cx="2733844" cy="2618283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rgbClr val="EAEAEA"/>
            </a:solidFill>
            <a:miter lim="800000"/>
            <a:headEnd/>
            <a:tailEnd/>
          </a:ln>
          <a:effectLst>
            <a:outerShdw dist="127000" dir="3187806" algn="ctr" rotWithShape="0">
              <a:srgbClr val="C0C0C0"/>
            </a:outerShdw>
          </a:effectLst>
        </p:spPr>
        <p:txBody>
          <a:bodyPr vert="eaVert" wrap="none" anchor="ctr"/>
          <a:lstStyle/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 rot="19983603">
            <a:off x="2419829" y="1481956"/>
            <a:ext cx="2372061" cy="2782649"/>
          </a:xfrm>
          <a:prstGeom prst="moon">
            <a:avLst>
              <a:gd name="adj" fmla="val 50000"/>
            </a:avLst>
          </a:prstGeom>
          <a:solidFill>
            <a:srgbClr val="FF66FF"/>
          </a:solidFill>
          <a:ln w="28575">
            <a:solidFill>
              <a:srgbClr val="EAEAEA"/>
            </a:solidFill>
            <a:miter lim="800000"/>
            <a:headEnd/>
            <a:tailEnd/>
          </a:ln>
          <a:effectLst>
            <a:outerShdw dist="127000" dir="3187806" algn="ctr" rotWithShape="0">
              <a:srgbClr val="C0C0C0"/>
            </a:outer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 rot="15746779">
            <a:off x="2710426" y="3736481"/>
            <a:ext cx="2733844" cy="2618283"/>
          </a:xfrm>
          <a:prstGeom prst="moon">
            <a:avLst>
              <a:gd name="adj" fmla="val 50000"/>
            </a:avLst>
          </a:prstGeom>
          <a:solidFill>
            <a:srgbClr val="92D050"/>
          </a:solidFill>
          <a:ln w="28575">
            <a:solidFill>
              <a:srgbClr val="EAEAEA"/>
            </a:solidFill>
            <a:miter lim="800000"/>
            <a:headEnd/>
            <a:tailEnd/>
          </a:ln>
          <a:effectLst>
            <a:outerShdw dist="127000" dir="3187806" algn="ctr" rotWithShape="0">
              <a:srgbClr val="C0C0C0"/>
            </a:outerShdw>
          </a:effectLst>
        </p:spPr>
        <p:txBody>
          <a:bodyPr vert="eaVert" wrap="none" anchor="ctr"/>
          <a:lstStyle/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 rot="11259984">
            <a:off x="5091479" y="3742176"/>
            <a:ext cx="2484565" cy="2591921"/>
          </a:xfrm>
          <a:prstGeom prst="moon">
            <a:avLst>
              <a:gd name="adj" fmla="val 50000"/>
            </a:avLst>
          </a:prstGeom>
          <a:solidFill>
            <a:srgbClr val="6699FF"/>
          </a:solidFill>
          <a:ln w="28575">
            <a:solidFill>
              <a:srgbClr val="EAEAEA"/>
            </a:solidFill>
            <a:miter lim="800000"/>
            <a:headEnd/>
            <a:tailEnd/>
          </a:ln>
          <a:effectLst>
            <a:outerShdw dist="127000" dir="3187806" algn="ctr" rotWithShape="0">
              <a:srgbClr val="C0C0C0"/>
            </a:outerShdw>
          </a:effectLst>
        </p:spPr>
        <p:txBody>
          <a:bodyPr rot="10800000" wrap="none" anchor="ctr"/>
          <a:lstStyle/>
          <a:p>
            <a:pPr algn="ctr">
              <a:lnSpc>
                <a:spcPct val="90000"/>
              </a:lnSpc>
              <a:defRPr/>
            </a:pPr>
            <a:endParaRPr lang="pt-BR">
              <a:solidFill>
                <a:srgbClr val="003366"/>
              </a:solidFill>
              <a:latin typeface="Trebuchet MS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066619" y="5396682"/>
            <a:ext cx="1826039" cy="3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pt-BR" b="1" dirty="0" smtClean="0"/>
              <a:t>Monitoração</a:t>
            </a:r>
            <a:endParaRPr lang="pt-BR" dirty="0">
              <a:latin typeface="Trebuchet MS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gray">
          <a:xfrm>
            <a:off x="2290186" y="2803185"/>
            <a:ext cx="1499653" cy="3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b="1" dirty="0" smtClean="0"/>
              <a:t>Provimento</a:t>
            </a:r>
            <a:endParaRPr lang="pt-BR" dirty="0">
              <a:latin typeface="Trebuchet MS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gray">
          <a:xfrm>
            <a:off x="5978237" y="2312523"/>
            <a:ext cx="2060405" cy="3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b="1" dirty="0" smtClean="0"/>
              <a:t>Manutenção</a:t>
            </a:r>
            <a:endParaRPr lang="pt-BR" dirty="0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778348" y="980728"/>
            <a:ext cx="2284707" cy="3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pt-BR" b="1" dirty="0" smtClean="0"/>
              <a:t>Aplicação</a:t>
            </a:r>
            <a:endParaRPr lang="pt-BR" b="1" dirty="0"/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5525318" y="5046210"/>
            <a:ext cx="2284707" cy="3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pt-BR" b="1" dirty="0"/>
              <a:t>Desenvolvimento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629791"/>
              </p:ext>
            </p:extLst>
          </p:nvPr>
        </p:nvGraphicFramePr>
        <p:xfrm>
          <a:off x="539552" y="764704"/>
          <a:ext cx="8064896" cy="5225166"/>
        </p:xfrm>
        <a:graphic>
          <a:graphicData uri="http://schemas.openxmlformats.org/drawingml/2006/table">
            <a:tbl>
              <a:tblPr>
                <a:effectLst>
                  <a:outerShdw blurRad="635000" dist="38100" dir="8100000" algn="tr" rotWithShape="0">
                    <a:srgbClr val="002060">
                      <a:alpha val="40000"/>
                    </a:srgbClr>
                  </a:outerShdw>
                </a:effectLst>
              </a:tblPr>
              <a:tblGrid>
                <a:gridCol w="2687989"/>
                <a:gridCol w="5376907"/>
              </a:tblGrid>
              <a:tr h="8664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latin typeface="Arial"/>
                          <a:ea typeface="Calibri"/>
                          <a:cs typeface="Arial"/>
                        </a:rPr>
                        <a:t>PROVIMENTO </a:t>
                      </a:r>
                      <a:endParaRPr lang="pt-BR" sz="17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dirty="0">
                          <a:latin typeface="Arial"/>
                          <a:ea typeface="Calibri"/>
                          <a:cs typeface="Arial"/>
                        </a:rPr>
                        <a:t>Determina quem trabalhará na empresa.</a:t>
                      </a:r>
                    </a:p>
                  </a:txBody>
                  <a:tcPr marL="58617" marR="5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900" dirty="0">
                          <a:latin typeface="Arial"/>
                          <a:ea typeface="Calibri"/>
                          <a:cs typeface="Arial"/>
                        </a:rPr>
                        <a:t>Pesquisa de Mercado de RH, Recrutamento de Pessoas, Seleção de Pessoas</a:t>
                      </a:r>
                    </a:p>
                  </a:txBody>
                  <a:tcPr marL="58617" marR="5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</a:tr>
              <a:tr h="12700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b="1" dirty="0">
                          <a:latin typeface="Arial"/>
                          <a:ea typeface="Calibri"/>
                          <a:cs typeface="Arial"/>
                        </a:rPr>
                        <a:t>APLICAÇÃO </a:t>
                      </a:r>
                      <a:endParaRPr lang="pt-BR" sz="17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dirty="0">
                          <a:latin typeface="Arial"/>
                          <a:ea typeface="Calibri"/>
                          <a:cs typeface="Arial"/>
                        </a:rPr>
                        <a:t>Define as atribuições, responsabilidades de cada pessoa na empresa</a:t>
                      </a:r>
                    </a:p>
                  </a:txBody>
                  <a:tcPr marL="58617" marR="5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900" dirty="0">
                          <a:latin typeface="Arial"/>
                          <a:ea typeface="Calibri"/>
                          <a:cs typeface="Arial"/>
                        </a:rPr>
                        <a:t>Integração de Pessoas, Desenho de cargos, descrição e análise de cargos, avaliação de desempenho.</a:t>
                      </a:r>
                    </a:p>
                  </a:txBody>
                  <a:tcPr marL="58617" marR="5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</a:tr>
              <a:tr h="1016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b="1" dirty="0">
                          <a:latin typeface="Arial"/>
                          <a:ea typeface="Calibri"/>
                          <a:cs typeface="Arial"/>
                        </a:rPr>
                        <a:t>MANUTENÇÃO </a:t>
                      </a:r>
                      <a:endParaRPr lang="pt-BR" sz="17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dirty="0">
                          <a:latin typeface="Arial"/>
                          <a:ea typeface="Calibri"/>
                          <a:cs typeface="Arial"/>
                        </a:rPr>
                        <a:t>Determina como manter as pessoas farão na empresa</a:t>
                      </a:r>
                    </a:p>
                  </a:txBody>
                  <a:tcPr marL="58617" marR="5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900" dirty="0">
                          <a:latin typeface="Arial"/>
                          <a:ea typeface="Calibri"/>
                          <a:cs typeface="Arial"/>
                        </a:rPr>
                        <a:t>Definição de remuneração, compensação, benefícios, serviços sociais, higiene e segurança do trabalho, relações sindicais.</a:t>
                      </a:r>
                    </a:p>
                  </a:txBody>
                  <a:tcPr marL="58617" marR="5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16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latin typeface="Arial"/>
                          <a:ea typeface="Calibri"/>
                          <a:cs typeface="Arial"/>
                        </a:rPr>
                        <a:t>DESENVOLVIMENTO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latin typeface="Arial"/>
                          <a:ea typeface="Calibri"/>
                          <a:cs typeface="Arial"/>
                        </a:rPr>
                        <a:t>Determina </a:t>
                      </a:r>
                      <a:r>
                        <a:rPr lang="pt-BR" sz="1700" dirty="0">
                          <a:latin typeface="Arial"/>
                          <a:ea typeface="Calibri"/>
                          <a:cs typeface="Arial"/>
                        </a:rPr>
                        <a:t>como preparar e desenvolver as pessoas.</a:t>
                      </a:r>
                    </a:p>
                  </a:txBody>
                  <a:tcPr marL="58617" marR="5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900" dirty="0">
                          <a:latin typeface="Arial"/>
                          <a:ea typeface="Calibri"/>
                          <a:cs typeface="Arial"/>
                        </a:rPr>
                        <a:t>Capacitação e desenvolvimento organizacional</a:t>
                      </a:r>
                    </a:p>
                  </a:txBody>
                  <a:tcPr marL="58617" marR="5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016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b="1" dirty="0">
                          <a:latin typeface="Arial"/>
                          <a:ea typeface="Calibri"/>
                          <a:cs typeface="Arial"/>
                        </a:rPr>
                        <a:t>MONITORAÇÃO </a:t>
                      </a:r>
                      <a:endParaRPr lang="pt-BR" sz="17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700" dirty="0">
                          <a:latin typeface="Arial"/>
                          <a:ea typeface="Calibri"/>
                          <a:cs typeface="Arial"/>
                        </a:rPr>
                        <a:t>Determina como saber o que são e o que as pessoas fazem.</a:t>
                      </a:r>
                    </a:p>
                  </a:txBody>
                  <a:tcPr marL="58617" marR="5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900" dirty="0">
                          <a:latin typeface="Arial"/>
                          <a:ea typeface="Calibri"/>
                          <a:cs typeface="Arial"/>
                        </a:rPr>
                        <a:t>Banco de dados, sistemas de informação, controles, frequência, produtividade, balanço social</a:t>
                      </a:r>
                    </a:p>
                  </a:txBody>
                  <a:tcPr marL="58617" marR="5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S13E1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611560" y="1772816"/>
            <a:ext cx="7643926" cy="184665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t-BR" sz="2400" b="1" dirty="0">
                <a:latin typeface="Arial"/>
                <a:cs typeface="Arial"/>
              </a:rPr>
              <a:t>O Que é:</a:t>
            </a:r>
            <a:r>
              <a:rPr lang="pt-BR" sz="2400" dirty="0">
                <a:latin typeface="Arial"/>
                <a:cs typeface="Arial"/>
              </a:rPr>
              <a:t> </a:t>
            </a:r>
            <a:endParaRPr lang="pt-BR" sz="2400" dirty="0" smtClean="0">
              <a:latin typeface="Arial"/>
              <a:cs typeface="Arial"/>
            </a:endParaRPr>
          </a:p>
          <a:p>
            <a:pPr eaLnBrk="0" hangingPunct="0"/>
            <a:r>
              <a:rPr lang="pt-BR" sz="2400" dirty="0" smtClean="0">
                <a:latin typeface="Arial"/>
                <a:cs typeface="Arial"/>
              </a:rPr>
              <a:t> </a:t>
            </a:r>
            <a:endParaRPr lang="pt-BR" sz="2400" dirty="0">
              <a:latin typeface="Arial"/>
              <a:cs typeface="Arial"/>
            </a:endParaRPr>
          </a:p>
          <a:p>
            <a:pPr eaLnBrk="0" hangingPunct="0"/>
            <a:r>
              <a:rPr lang="pt-BR" sz="2400" dirty="0">
                <a:latin typeface="Arial"/>
                <a:cs typeface="Arial"/>
              </a:rPr>
              <a:t>Levantamento de informações </a:t>
            </a:r>
            <a:r>
              <a:rPr lang="pt-BR" sz="2400" dirty="0" smtClean="0">
                <a:latin typeface="Arial"/>
                <a:cs typeface="Arial"/>
              </a:rPr>
              <a:t>do negócio </a:t>
            </a:r>
            <a:r>
              <a:rPr lang="pt-BR" sz="2400" dirty="0">
                <a:latin typeface="Arial"/>
                <a:cs typeface="Arial"/>
              </a:rPr>
              <a:t>para </a:t>
            </a:r>
            <a:r>
              <a:rPr lang="pt-BR" sz="2400" dirty="0" smtClean="0">
                <a:latin typeface="Arial"/>
                <a:cs typeface="Arial"/>
              </a:rPr>
              <a:t>avaliar sua </a:t>
            </a:r>
            <a:r>
              <a:rPr lang="pt-BR" sz="2400" dirty="0">
                <a:latin typeface="Arial"/>
                <a:cs typeface="Arial"/>
              </a:rPr>
              <a:t>situação real. </a:t>
            </a:r>
            <a:r>
              <a:rPr lang="pt-BR" dirty="0">
                <a:latin typeface="Arial"/>
                <a:cs typeface="Arial"/>
              </a:rPr>
              <a:t/>
            </a:r>
            <a:br>
              <a:rPr lang="pt-BR" dirty="0">
                <a:latin typeface="Arial"/>
                <a:cs typeface="Arial"/>
              </a:rPr>
            </a:br>
            <a:r>
              <a:rPr lang="pt-BR" dirty="0">
                <a:latin typeface="Arial"/>
                <a:cs typeface="Arial"/>
              </a:rPr>
              <a:t> 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611560" y="3946443"/>
            <a:ext cx="7643926" cy="200054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t-BR" sz="2400" b="1" dirty="0" smtClean="0">
                <a:latin typeface="Arial"/>
                <a:cs typeface="Arial"/>
              </a:rPr>
              <a:t>Finalidade:</a:t>
            </a:r>
          </a:p>
          <a:p>
            <a:pPr eaLnBrk="0" hangingPunct="0"/>
            <a:r>
              <a:rPr lang="pt-BR" sz="2800" b="1" dirty="0" smtClean="0">
                <a:latin typeface="Arial"/>
                <a:cs typeface="Arial"/>
              </a:rPr>
              <a:t> </a:t>
            </a:r>
            <a:endParaRPr lang="pt-BR" sz="2800" b="1" dirty="0">
              <a:latin typeface="Arial"/>
              <a:cs typeface="Arial"/>
            </a:endParaRPr>
          </a:p>
          <a:p>
            <a:pPr eaLnBrk="0" hangingPunct="0"/>
            <a:r>
              <a:rPr lang="pt-BR" sz="2400" dirty="0">
                <a:latin typeface="Arial"/>
                <a:cs typeface="Arial"/>
              </a:rPr>
              <a:t>Identificar, por meio de </a:t>
            </a:r>
            <a:r>
              <a:rPr lang="pt-BR" sz="2400" dirty="0" smtClean="0">
                <a:latin typeface="Arial"/>
                <a:cs typeface="Arial"/>
              </a:rPr>
              <a:t>perguntas estruturadas, oportunidades </a:t>
            </a:r>
            <a:r>
              <a:rPr lang="pt-BR" sz="2400" dirty="0">
                <a:latin typeface="Arial"/>
                <a:cs typeface="Arial"/>
              </a:rPr>
              <a:t>de melhorias </a:t>
            </a:r>
            <a:r>
              <a:rPr lang="pt-BR" sz="2400" dirty="0" smtClean="0">
                <a:latin typeface="Arial"/>
                <a:cs typeface="Arial"/>
              </a:rPr>
              <a:t>para o </a:t>
            </a:r>
            <a:r>
              <a:rPr lang="pt-BR" sz="2400" dirty="0">
                <a:latin typeface="Arial"/>
                <a:cs typeface="Arial"/>
              </a:rPr>
              <a:t>crescimento </a:t>
            </a:r>
            <a:r>
              <a:rPr lang="pt-BR" sz="2400" dirty="0" smtClean="0">
                <a:latin typeface="Arial"/>
                <a:cs typeface="Arial"/>
              </a:rPr>
              <a:t>pessoal e da </a:t>
            </a:r>
            <a:r>
              <a:rPr lang="pt-BR" sz="2400" dirty="0">
                <a:latin typeface="Arial"/>
                <a:cs typeface="Arial"/>
              </a:rPr>
              <a:t>empresa.</a:t>
            </a:r>
            <a:endParaRPr lang="pt-BR" dirty="0"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908720"/>
            <a:ext cx="6378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005297"/>
                </a:solidFill>
                <a:latin typeface="Arial"/>
                <a:cs typeface="Arial"/>
              </a:rPr>
              <a:t>DIAGNÓSTICO DE GESTÃO DE PESSOAS</a:t>
            </a:r>
            <a:endParaRPr lang="pt-BR" sz="24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S14E1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467544" y="4653136"/>
            <a:ext cx="8440615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/>
              <a:buChar char="•"/>
            </a:pPr>
            <a:r>
              <a:rPr lang="pt-BR" sz="2400" dirty="0" smtClean="0">
                <a:latin typeface="Arial"/>
                <a:cs typeface="Arial"/>
              </a:rPr>
              <a:t>Responda </a:t>
            </a:r>
            <a:r>
              <a:rPr lang="pt-BR" sz="2400" dirty="0">
                <a:latin typeface="Arial"/>
                <a:cs typeface="Arial"/>
              </a:rPr>
              <a:t>às questões com </a:t>
            </a:r>
            <a:r>
              <a:rPr lang="pt-BR" sz="2400" dirty="0" smtClean="0">
                <a:latin typeface="Arial"/>
                <a:cs typeface="Arial"/>
              </a:rPr>
              <a:t>a máxima franqueza. </a:t>
            </a:r>
            <a:endParaRPr lang="pt-BR" sz="2400" dirty="0" smtClean="0">
              <a:latin typeface="Arial"/>
              <a:cs typeface="Arial"/>
            </a:endParaRPr>
          </a:p>
          <a:p>
            <a:pPr marL="342900" indent="-342900" eaLnBrk="0" hangingPunct="0">
              <a:buFont typeface="Arial"/>
              <a:buChar char="•"/>
            </a:pPr>
            <a:r>
              <a:rPr lang="pt-BR" sz="2400" dirty="0" smtClean="0">
                <a:latin typeface="Arial"/>
                <a:cs typeface="Arial"/>
              </a:rPr>
              <a:t>Não </a:t>
            </a:r>
            <a:r>
              <a:rPr lang="pt-BR" sz="2400" dirty="0">
                <a:latin typeface="Arial"/>
                <a:cs typeface="Arial"/>
              </a:rPr>
              <a:t>existem respostas certas ou </a:t>
            </a:r>
            <a:r>
              <a:rPr lang="pt-BR" sz="2400" dirty="0" smtClean="0">
                <a:latin typeface="Arial"/>
                <a:cs typeface="Arial"/>
              </a:rPr>
              <a:t>erradas.</a:t>
            </a:r>
          </a:p>
          <a:p>
            <a:pPr marL="342900" indent="-342900" eaLnBrk="0" hangingPunct="0">
              <a:buFont typeface="Arial"/>
              <a:buChar char="•"/>
            </a:pPr>
            <a:r>
              <a:rPr lang="pt-BR" sz="2400" dirty="0" smtClean="0">
                <a:latin typeface="Arial"/>
                <a:cs typeface="Arial"/>
              </a:rPr>
              <a:t>Solicite </a:t>
            </a:r>
            <a:r>
              <a:rPr lang="pt-BR" sz="2400" dirty="0">
                <a:latin typeface="Arial"/>
                <a:cs typeface="Arial"/>
              </a:rPr>
              <a:t>orientação ao facilitador, se necessário</a:t>
            </a:r>
            <a:r>
              <a:rPr lang="pt-BR" sz="2400" dirty="0" smtClean="0">
                <a:latin typeface="Arial"/>
                <a:cs typeface="Arial"/>
              </a:rPr>
              <a:t>. </a:t>
            </a:r>
            <a:endParaRPr lang="pt-BR" sz="2400" dirty="0">
              <a:latin typeface="Arial"/>
              <a:cs typeface="Arial"/>
            </a:endParaRPr>
          </a:p>
        </p:txBody>
      </p:sp>
      <p:pic>
        <p:nvPicPr>
          <p:cNvPr id="10242" name="Picture 2" descr="http://www.globomidia.com.br/sites/default/files/escritor-ma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7340" y="801582"/>
            <a:ext cx="3788729" cy="2774929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467544" y="3861048"/>
            <a:ext cx="6478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DIAGNÓSTICO - RECOMENDAÇÕES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S15E1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S16E1</a:t>
            </a:r>
            <a:endParaRPr lang="pt-BR" b="1" dirty="0">
              <a:solidFill>
                <a:srgbClr val="FFFFFF"/>
              </a:solidFill>
            </a:endParaRPr>
          </a:p>
        </p:txBody>
      </p:sp>
      <p:grpSp>
        <p:nvGrpSpPr>
          <p:cNvPr id="19" name="Group 1"/>
          <p:cNvGrpSpPr>
            <a:grpSpLocks/>
          </p:cNvGrpSpPr>
          <p:nvPr/>
        </p:nvGrpSpPr>
        <p:grpSpPr bwMode="auto">
          <a:xfrm>
            <a:off x="4247726" y="620688"/>
            <a:ext cx="3461765" cy="5614764"/>
            <a:chOff x="1983" y="4017"/>
            <a:chExt cx="7841" cy="10514"/>
          </a:xfrm>
        </p:grpSpPr>
        <p:grpSp>
          <p:nvGrpSpPr>
            <p:cNvPr id="20" name="Group 2"/>
            <p:cNvGrpSpPr>
              <a:grpSpLocks/>
            </p:cNvGrpSpPr>
            <p:nvPr/>
          </p:nvGrpSpPr>
          <p:grpSpPr bwMode="auto">
            <a:xfrm>
              <a:off x="2481" y="4017"/>
              <a:ext cx="7343" cy="3340"/>
              <a:chOff x="2178" y="4017"/>
              <a:chExt cx="7646" cy="3895"/>
            </a:xfrm>
          </p:grpSpPr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1" name="Group 5"/>
            <p:cNvGrpSpPr>
              <a:grpSpLocks/>
            </p:cNvGrpSpPr>
            <p:nvPr/>
          </p:nvGrpSpPr>
          <p:grpSpPr bwMode="auto">
            <a:xfrm>
              <a:off x="2213" y="7597"/>
              <a:ext cx="7343" cy="3340"/>
              <a:chOff x="2178" y="4017"/>
              <a:chExt cx="7646" cy="3895"/>
            </a:xfrm>
          </p:grpSpPr>
          <p:sp>
            <p:nvSpPr>
              <p:cNvPr id="25" name="Rectangle 6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22" name="Group 8"/>
            <p:cNvGrpSpPr>
              <a:grpSpLocks/>
            </p:cNvGrpSpPr>
            <p:nvPr/>
          </p:nvGrpSpPr>
          <p:grpSpPr bwMode="auto">
            <a:xfrm>
              <a:off x="1983" y="11191"/>
              <a:ext cx="7343" cy="3340"/>
              <a:chOff x="2178" y="4017"/>
              <a:chExt cx="7646" cy="3895"/>
            </a:xfrm>
          </p:grpSpPr>
          <p:sp>
            <p:nvSpPr>
              <p:cNvPr id="23" name="Rectangle 9"/>
              <p:cNvSpPr>
                <a:spLocks noChangeArrowheads="1"/>
              </p:cNvSpPr>
              <p:nvPr/>
            </p:nvSpPr>
            <p:spPr bwMode="auto">
              <a:xfrm rot="524339">
                <a:off x="2178" y="4017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24" name="Rectangle 10"/>
              <p:cNvSpPr>
                <a:spLocks noChangeArrowheads="1"/>
              </p:cNvSpPr>
              <p:nvPr/>
            </p:nvSpPr>
            <p:spPr bwMode="auto">
              <a:xfrm rot="524339">
                <a:off x="6218" y="4160"/>
                <a:ext cx="3606" cy="375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sy="50000" rotWithShape="0">
                  <a:srgbClr val="BFBFB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</p:grpSp>
      <p:sp>
        <p:nvSpPr>
          <p:cNvPr id="29" name="CaixaDeTexto 11"/>
          <p:cNvSpPr txBox="1"/>
          <p:nvPr/>
        </p:nvSpPr>
        <p:spPr>
          <a:xfrm rot="525198">
            <a:off x="4476754" y="661375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As pessoas são o diferencial.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0" name="CaixaDeTexto 12"/>
          <p:cNvSpPr txBox="1"/>
          <p:nvPr/>
        </p:nvSpPr>
        <p:spPr>
          <a:xfrm rot="525198">
            <a:off x="6213549" y="742865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Ouvi  de  um colega  que 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......................................................................................................... 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1" name="CaixaDeTexto 13"/>
          <p:cNvSpPr txBox="1"/>
          <p:nvPr/>
        </p:nvSpPr>
        <p:spPr>
          <a:xfrm rot="525198">
            <a:off x="4370253" y="2596536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 atividade que fizemos  mostrou que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2" name="CaixaDeTexto 14"/>
          <p:cNvSpPr txBox="1"/>
          <p:nvPr/>
        </p:nvSpPr>
        <p:spPr>
          <a:xfrm rot="525198">
            <a:off x="6053230" y="2670529"/>
            <a:ext cx="1510735" cy="160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Acho que na minha  empresa posso  fazer </a:t>
            </a:r>
          </a:p>
          <a:p>
            <a:pPr>
              <a:lnSpc>
                <a:spcPct val="150000"/>
              </a:lnSpc>
            </a:pPr>
            <a:r>
              <a:rPr lang="pt-BR" sz="1100" dirty="0" smtClean="0">
                <a:latin typeface="Lucida Handwriting" pitchFamily="66" charset="0"/>
              </a:rPr>
              <a:t>.......................................................................................</a:t>
            </a:r>
            <a:endParaRPr lang="pt-BR" sz="1100" dirty="0">
              <a:latin typeface="Lucida Handwriting" pitchFamily="66" charset="0"/>
            </a:endParaRPr>
          </a:p>
        </p:txBody>
      </p:sp>
      <p:sp>
        <p:nvSpPr>
          <p:cNvPr id="33" name="CaixaDeTexto 15"/>
          <p:cNvSpPr txBox="1"/>
          <p:nvPr/>
        </p:nvSpPr>
        <p:spPr>
          <a:xfrm>
            <a:off x="323528" y="3933056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002060"/>
                </a:solidFill>
                <a:latin typeface="Arial"/>
                <a:cs typeface="Arial"/>
              </a:rPr>
              <a:t>Hora de refletir e anotar as pérolas do dia em seu Diário de Bordo</a:t>
            </a:r>
            <a:endParaRPr lang="pt-BR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34" name="Picture 2" descr="http://3.bp.blogspot.com/-GSKfAZx6AjU/TgoHTqI1S9I/AAAAAAAADjA/4dWPBJMGQUk/s320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716804" y="1220562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S17E1</a:t>
            </a:r>
            <a:endParaRPr lang="pt-BR" b="1" dirty="0">
              <a:solidFill>
                <a:srgbClr val="FFFFFF"/>
              </a:solidFill>
            </a:endParaRPr>
          </a:p>
        </p:txBody>
      </p:sp>
      <p:sp>
        <p:nvSpPr>
          <p:cNvPr id="5" name="CaixaDeTexto 1"/>
          <p:cNvSpPr txBox="1"/>
          <p:nvPr/>
        </p:nvSpPr>
        <p:spPr>
          <a:xfrm>
            <a:off x="683568" y="1124744"/>
            <a:ext cx="75284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Qual a sua avaliação deste encontro?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pic>
        <p:nvPicPr>
          <p:cNvPr id="6" name="Imagem 3" descr="banner_a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57" y="2381176"/>
            <a:ext cx="7263844" cy="3280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11560" y="908720"/>
            <a:ext cx="634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297"/>
                </a:solidFill>
                <a:latin typeface="Arial"/>
                <a:cs typeface="Arial"/>
              </a:rPr>
              <a:t>APRESENTAÇAO  EM SUBGRUPOS</a:t>
            </a:r>
            <a:endParaRPr lang="pt-BR" sz="28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S2E1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grupos_i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3865" y="2348880"/>
            <a:ext cx="2637692" cy="2495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1916832"/>
            <a:ext cx="5051638" cy="424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Nome: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Empresa e área de atuação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Há quantos tempo atuando no mercado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Número de funcionários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Expectativas </a:t>
            </a:r>
            <a:r>
              <a:rPr lang="pt-BR" sz="2400" b="1" dirty="0" smtClean="0"/>
              <a:t>comuns do grupo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pt-BR" sz="2400" b="1" dirty="0" smtClean="0"/>
              <a:t>Escolham </a:t>
            </a:r>
            <a:r>
              <a:rPr lang="pt-BR" sz="2400" b="1" dirty="0" smtClean="0"/>
              <a:t>um representante do grupo para fazer a apresentação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11560" y="1556792"/>
            <a:ext cx="7643925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Compreender </a:t>
            </a:r>
            <a:r>
              <a:rPr lang="pt-BR" sz="2200" dirty="0" smtClean="0">
                <a:latin typeface="Arial"/>
                <a:cs typeface="Arial"/>
              </a:rPr>
              <a:t>os conceitos e processos de gestão de pessoas focados na captação, desenvolvimento e retenção de talentos e a contribuição deles para a melhoria do gerenciamento e satisfação das pessoas. </a:t>
            </a:r>
          </a:p>
          <a:p>
            <a:pPr marL="342900" lvl="0" indent="-342900">
              <a:buFont typeface="Arial"/>
              <a:buChar char="•"/>
            </a:pPr>
            <a:endParaRPr lang="en-US" sz="2200" dirty="0" smtClean="0">
              <a:latin typeface="Arial"/>
              <a:cs typeface="Arial"/>
            </a:endParaRPr>
          </a:p>
          <a:p>
            <a:pPr marL="342900" lvl="0" indent="-342900"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Compreender a posição de proprietário como um agente </a:t>
            </a:r>
            <a:r>
              <a:rPr lang="pt-BR" sz="2200" dirty="0" err="1" smtClean="0">
                <a:latin typeface="Arial"/>
                <a:cs typeface="Arial"/>
              </a:rPr>
              <a:t>mobilizador</a:t>
            </a:r>
            <a:r>
              <a:rPr lang="pt-BR" sz="2200" dirty="0" smtClean="0">
                <a:latin typeface="Arial"/>
                <a:cs typeface="Arial"/>
              </a:rPr>
              <a:t> de mudanças produtivas por meio do desenvolvimento de sua equipe.</a:t>
            </a:r>
            <a:r>
              <a:rPr lang="pt-BR" sz="2200" b="1" dirty="0" smtClean="0">
                <a:latin typeface="Arial"/>
                <a:cs typeface="Arial"/>
              </a:rPr>
              <a:t> </a:t>
            </a:r>
          </a:p>
          <a:p>
            <a:pPr marL="342900" lvl="0" indent="-342900">
              <a:buFont typeface="Arial"/>
              <a:buChar char="•"/>
            </a:pPr>
            <a:endParaRPr lang="pt-BR" sz="22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pt-BR" sz="2200" dirty="0" smtClean="0">
                <a:latin typeface="Arial"/>
                <a:cs typeface="Arial"/>
              </a:rPr>
              <a:t>Conscientizar-se de que o conhecimento e a aplicação de processos estruturados são essenciais para o exercício da gestão de pessoas e estimulam o crescimento dos talentos e da sua empresa. </a:t>
            </a:r>
            <a:endParaRPr lang="en-US" sz="2200" dirty="0" smtClean="0"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S3E1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692696"/>
            <a:ext cx="77768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COMPETÊNCIAS GERAIS</a:t>
            </a:r>
            <a:endParaRPr lang="en-US" sz="3200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11560" y="1844824"/>
            <a:ext cx="802612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pt-BR" sz="2400" dirty="0" smtClean="0"/>
              <a:t>Predispor-se a se relacionar com a equipe de trabalho, favorecendo um ambiente de apoio, sinergia e cooperação em busca de resultados empresariais positivos.</a:t>
            </a:r>
          </a:p>
          <a:p>
            <a:pPr marL="342900" lvl="0" indent="-342900"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buFont typeface="Arial"/>
              <a:buChar char="•"/>
            </a:pPr>
            <a:r>
              <a:rPr lang="pt-BR" sz="2400" dirty="0" smtClean="0"/>
              <a:t>Elaborar diagnósticos e executar simulações de aplicação de ferramentas de gestão de pessoas.</a:t>
            </a:r>
          </a:p>
          <a:p>
            <a:pPr marL="342900" lvl="0" indent="-342900"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buFont typeface="Arial"/>
              <a:buChar char="•"/>
            </a:pPr>
            <a:r>
              <a:rPr lang="pt-BR" sz="2400" dirty="0" smtClean="0"/>
              <a:t>Elaborar plano de ação, de acordo com a realidade da empresa, que possam potencializar a força da equipe assim como a sustentabilidade da gestão de pessoas</a:t>
            </a:r>
            <a:r>
              <a:rPr lang="pt-BR" sz="2400" dirty="0" smtClean="0"/>
              <a:t>.</a:t>
            </a:r>
            <a:endParaRPr lang="en-US" sz="2400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S4E1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692696"/>
            <a:ext cx="77768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COMPETÊNCIAS GERAIS</a:t>
            </a:r>
            <a:endParaRPr lang="en-US" sz="3200" dirty="0" smtClean="0">
              <a:solidFill>
                <a:srgbClr val="005297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 rot="20583014">
            <a:off x="5510840" y="4978126"/>
            <a:ext cx="37986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  <a:latin typeface="Brush Script MT" pitchFamily="66" charset="0"/>
              </a:rPr>
              <a:t>As pérolas do meu dia</a:t>
            </a:r>
            <a:endParaRPr lang="pt-BR" sz="3200" b="1" dirty="0">
              <a:solidFill>
                <a:srgbClr val="0070C0"/>
              </a:solidFill>
              <a:latin typeface="Brush Script MT" pitchFamily="66" charset="0"/>
            </a:endParaRPr>
          </a:p>
        </p:txBody>
      </p:sp>
      <p:pic>
        <p:nvPicPr>
          <p:cNvPr id="3" name="Picture 2" descr="http://3.bp.blogspot.com/-GSKfAZx6AjU/TgoHTqI1S9I/AAAAAAAADjA/4dWPBJMGQUk/s320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 rot="20568886">
            <a:off x="4983279" y="2380192"/>
            <a:ext cx="3208897" cy="2248735"/>
          </a:xfrm>
          <a:prstGeom prst="rect">
            <a:avLst/>
          </a:prstGeom>
          <a:ln>
            <a:noFill/>
          </a:ln>
          <a:effectLst>
            <a:outerShdw blurRad="190500" dist="50800" dir="5400000" algn="ctr" rotWithShape="0">
              <a:srgbClr val="000000">
                <a:alpha val="50000"/>
              </a:srgbClr>
            </a:outerShdw>
            <a:softEdge rad="1270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70108">
            <a:off x="1386615" y="841975"/>
            <a:ext cx="3642062" cy="5278801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chemeClr val="lt2">
                  <a:tint val="45000"/>
                  <a:shade val="99000"/>
                  <a:satMod val="350000"/>
                </a:schemeClr>
              </a:gs>
              <a:gs pos="100000">
                <a:schemeClr val="lt2">
                  <a:shade val="20000"/>
                  <a:satMod val="255000"/>
                </a:schemeClr>
              </a:gs>
            </a:gsLst>
          </a:gradFill>
          <a:ln>
            <a:noFill/>
          </a:ln>
          <a:effectLst>
            <a:outerShdw blurRad="50800" dist="50800" dir="5400000" algn="ctr" rotWithShape="0">
              <a:srgbClr val="000000">
                <a:alpha val="91000"/>
              </a:srgbClr>
            </a:outerShdw>
            <a:softEdge rad="112500"/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  <p:sp>
        <p:nvSpPr>
          <p:cNvPr id="5" name="CaixaDeTexto 4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S5E1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alvadorcharters.com/di%C3%A1rio%20de%20bordo.jpg"/>
          <p:cNvPicPr>
            <a:picLocks noChangeAspect="1" noChangeArrowheads="1"/>
          </p:cNvPicPr>
          <p:nvPr/>
        </p:nvPicPr>
        <p:blipFill>
          <a:blip r:embed="rId2" cstate="print">
            <a:lum bright="39000"/>
          </a:blip>
          <a:srcRect/>
          <a:stretch>
            <a:fillRect/>
          </a:stretch>
        </p:blipFill>
        <p:spPr bwMode="auto">
          <a:xfrm rot="20571106">
            <a:off x="1981167" y="918592"/>
            <a:ext cx="4766682" cy="4648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11560" y="1628800"/>
            <a:ext cx="853244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No decorrer do curso, anote as “pérolas” do dia. 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Calibri" pitchFamily="34" charset="0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Calibri" pitchFamily="34" charset="0"/>
              <a:cs typeface="Arial"/>
            </a:endParaRPr>
          </a:p>
          <a:p>
            <a:pPr lvl="1">
              <a:buFont typeface="Wingdings" pitchFamily="2" charset="2"/>
              <a:buChar char="ü"/>
            </a:pPr>
            <a:r>
              <a:rPr lang="pt-BR" sz="2400" dirty="0" smtClean="0">
                <a:latin typeface="Arial"/>
                <a:ea typeface="Calibri" pitchFamily="34" charset="0"/>
                <a:cs typeface="Arial"/>
              </a:rPr>
              <a:t>São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ideias que surgem ...</a:t>
            </a:r>
          </a:p>
          <a:p>
            <a:pPr lvl="1">
              <a:buFont typeface="Wingdings" pitchFamily="2" charset="2"/>
              <a:buChar char="ü"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Sugestões ou comentários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que você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tenha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escutado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.... </a:t>
            </a:r>
          </a:p>
          <a:p>
            <a:pPr lvl="1">
              <a:buFont typeface="Wingdings" pitchFamily="2" charset="2"/>
              <a:buChar char="ü"/>
            </a:pPr>
            <a:r>
              <a:rPr lang="pt-BR" sz="2400" dirty="0" smtClean="0">
                <a:latin typeface="Arial"/>
                <a:ea typeface="Calibri" pitchFamily="34" charset="0"/>
                <a:cs typeface="Arial"/>
              </a:rPr>
              <a:t>E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xperiências que podem lhe servir de exemplo...</a:t>
            </a:r>
          </a:p>
          <a:p>
            <a:pPr lvl="1">
              <a:buFont typeface="Wingdings" pitchFamily="2" charset="2"/>
              <a:buChar char="ü"/>
            </a:pPr>
            <a:r>
              <a:rPr lang="pt-BR" sz="2400" dirty="0" smtClean="0">
                <a:latin typeface="Arial"/>
                <a:ea typeface="Calibri" pitchFamily="34" charset="0"/>
                <a:cs typeface="Arial"/>
              </a:rPr>
              <a:t>P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ontos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Arial"/>
              </a:rPr>
              <a:t>essenciais para o seu desenvolvimento.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000" dirty="0" smtClean="0">
              <a:latin typeface="Arial"/>
              <a:ea typeface="Calibri" pitchFamily="34" charset="0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000" dirty="0" smtClean="0">
              <a:latin typeface="Arial"/>
              <a:ea typeface="Calibri" pitchFamily="34" charset="0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000" dirty="0" smtClean="0">
              <a:latin typeface="Arial"/>
              <a:ea typeface="Calibri" pitchFamily="34" charset="0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Tudo isso lhe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 dará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subsídios para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 elaborar um </a:t>
            </a:r>
            <a:endParaRPr kumimoji="0" lang="pt-BR" sz="24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Arial"/>
              <a:ea typeface="Calibri" pitchFamily="34" charset="0"/>
              <a:cs typeface="Arial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Plano </a:t>
            </a: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de Ação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 que consolida sua aprendizagem e desenvolve</a:t>
            </a:r>
            <a:r>
              <a:rPr kumimoji="0" lang="pt-BR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 continuamente suas 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/>
                <a:ea typeface="Calibri" pitchFamily="34" charset="0"/>
                <a:cs typeface="Arial"/>
              </a:rPr>
              <a:t> competências.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/>
              <a:cs typeface="Arial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11560" y="764704"/>
            <a:ext cx="4542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</a:rPr>
              <a:t>Diário de bordo</a:t>
            </a:r>
            <a:endParaRPr lang="pt-BR" sz="4000" b="1" dirty="0">
              <a:solidFill>
                <a:srgbClr val="005297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84459" y="6525344"/>
            <a:ext cx="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S6E1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5157192"/>
            <a:ext cx="83141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</a:rPr>
              <a:t>Como iremos conviver durante o curso?</a:t>
            </a:r>
          </a:p>
        </p:txBody>
      </p:sp>
      <p:pic>
        <p:nvPicPr>
          <p:cNvPr id="41986" name="Picture 2" descr="http://3.bp.blogspot.com/_cjnk8xpIWyI/TIfjjVqYkcI/AAAAAAAAARM/bYLKrKQ1R00/s320/Convivenc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6330" y="841727"/>
            <a:ext cx="4951934" cy="4095552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FFFF"/>
                </a:solidFill>
              </a:rPr>
              <a:t>S7E1</a:t>
            </a:r>
            <a:endParaRPr 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.mundosebrae.com.br/2009/03/colaboradores1.jpeg"/>
          <p:cNvPicPr>
            <a:picLocks noChangeAspect="1" noChangeArrowheads="1"/>
          </p:cNvPicPr>
          <p:nvPr/>
        </p:nvPicPr>
        <p:blipFill rotWithShape="1">
          <a:blip r:embed="rId2" cstate="print">
            <a:lum bright="22000"/>
          </a:blip>
          <a:srcRect l="15861" t="21659"/>
          <a:stretch/>
        </p:blipFill>
        <p:spPr bwMode="auto">
          <a:xfrm>
            <a:off x="2659910" y="508000"/>
            <a:ext cx="5936640" cy="3810641"/>
          </a:xfrm>
          <a:prstGeom prst="rect">
            <a:avLst/>
          </a:prstGeom>
          <a:noFill/>
        </p:spPr>
      </p:pic>
      <p:sp>
        <p:nvSpPr>
          <p:cNvPr id="2" name="CaixaDeTexto 1"/>
          <p:cNvSpPr txBox="1"/>
          <p:nvPr/>
        </p:nvSpPr>
        <p:spPr>
          <a:xfrm>
            <a:off x="583866" y="3789040"/>
            <a:ext cx="77428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Encontro 1</a:t>
            </a:r>
          </a:p>
          <a:p>
            <a:pPr algn="ctr"/>
            <a:endParaRPr lang="pt-BR" sz="3200" b="1" dirty="0" smtClean="0">
              <a:solidFill>
                <a:srgbClr val="005297"/>
              </a:solidFill>
              <a:latin typeface="Arial"/>
              <a:cs typeface="Arial"/>
            </a:endParaRPr>
          </a:p>
          <a:p>
            <a:pPr algn="ctr"/>
            <a:r>
              <a:rPr lang="pt-BR" sz="3200" b="1" dirty="0" smtClean="0">
                <a:solidFill>
                  <a:srgbClr val="005297"/>
                </a:solidFill>
                <a:latin typeface="Arial"/>
                <a:cs typeface="Arial"/>
              </a:rPr>
              <a:t>O SISTEMA DE GESTÃO DE PESSOAS</a:t>
            </a:r>
            <a:endParaRPr lang="pt-BR" sz="3200" b="1" dirty="0">
              <a:solidFill>
                <a:srgbClr val="005297"/>
              </a:solidFill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S8E1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980728"/>
            <a:ext cx="7468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005297"/>
                </a:solidFill>
                <a:latin typeface="Arial"/>
                <a:cs typeface="Arial"/>
              </a:rPr>
              <a:t>Temas do encontro 1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39552" y="2924944"/>
            <a:ext cx="7272808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000" dirty="0" smtClean="0">
                <a:latin typeface="Arial"/>
                <a:cs typeface="Arial"/>
              </a:rPr>
              <a:t> Conceituação de gestão de pessoas.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000" dirty="0" smtClean="0">
                <a:latin typeface="Arial"/>
                <a:cs typeface="Arial"/>
              </a:rPr>
              <a:t>Processos de gestão de pessoas e </a:t>
            </a:r>
            <a:r>
              <a:rPr lang="pt-BR" sz="3000" dirty="0" smtClean="0">
                <a:latin typeface="Arial"/>
                <a:cs typeface="Arial"/>
              </a:rPr>
              <a:t>suas inter</a:t>
            </a:r>
            <a:r>
              <a:rPr lang="pt-BR" sz="3000" dirty="0" smtClean="0">
                <a:latin typeface="Arial"/>
                <a:cs typeface="Arial"/>
              </a:rPr>
              <a:t>-relações.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3000" dirty="0" smtClean="0">
                <a:latin typeface="Arial"/>
                <a:cs typeface="Arial"/>
              </a:rPr>
              <a:t>Elaboração de diagnóstico </a:t>
            </a:r>
            <a:endParaRPr lang="pt-BR" sz="3000" dirty="0"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84458" y="6525344"/>
            <a:ext cx="99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S9E1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4D2C5FD42EE44BB24AAA5979198881" ma:contentTypeVersion="1" ma:contentTypeDescription="Crie um novo documento." ma:contentTypeScope="" ma:versionID="7622d41b9382a10ff1b88325197a2d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dfe1de69cba6c02f6bd24bf081d61d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384F71-118D-46E9-9D7F-8485409CE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BB10013-1BDB-4D0E-8BBE-55C43BE744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E93B3-618B-4F2E-94F5-E0DF0811AAFB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1071</Words>
  <Application>Microsoft Macintosh PowerPoint</Application>
  <PresentationFormat>On-screen Show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Design padrão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César</dc:creator>
  <cp:lastModifiedBy>Chica Magalhães</cp:lastModifiedBy>
  <cp:revision>177</cp:revision>
  <cp:lastPrinted>2012-07-25T18:26:36Z</cp:lastPrinted>
  <dcterms:created xsi:type="dcterms:W3CDTF">2011-02-18T16:41:29Z</dcterms:created>
  <dcterms:modified xsi:type="dcterms:W3CDTF">2012-07-25T19:02:18Z</dcterms:modified>
</cp:coreProperties>
</file>