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305" r:id="rId3"/>
    <p:sldId id="294" r:id="rId4"/>
    <p:sldId id="312" r:id="rId5"/>
    <p:sldId id="307" r:id="rId6"/>
    <p:sldId id="346" r:id="rId7"/>
    <p:sldId id="351" r:id="rId8"/>
    <p:sldId id="356" r:id="rId9"/>
    <p:sldId id="292" r:id="rId10"/>
    <p:sldId id="313" r:id="rId11"/>
    <p:sldId id="267" r:id="rId12"/>
    <p:sldId id="297" r:id="rId13"/>
    <p:sldId id="300" r:id="rId14"/>
    <p:sldId id="352" r:id="rId15"/>
    <p:sldId id="302" r:id="rId16"/>
    <p:sldId id="357" r:id="rId17"/>
    <p:sldId id="358" r:id="rId18"/>
    <p:sldId id="314" r:id="rId19"/>
    <p:sldId id="304" r:id="rId20"/>
    <p:sldId id="281" r:id="rId21"/>
    <p:sldId id="363" r:id="rId22"/>
    <p:sldId id="319" r:id="rId23"/>
    <p:sldId id="320" r:id="rId24"/>
    <p:sldId id="321" r:id="rId25"/>
    <p:sldId id="355" r:id="rId26"/>
    <p:sldId id="322" r:id="rId27"/>
    <p:sldId id="323" r:id="rId28"/>
    <p:sldId id="324" r:id="rId29"/>
    <p:sldId id="325" r:id="rId30"/>
    <p:sldId id="326" r:id="rId31"/>
    <p:sldId id="330" r:id="rId32"/>
    <p:sldId id="366" r:id="rId33"/>
    <p:sldId id="368" r:id="rId34"/>
    <p:sldId id="333" r:id="rId35"/>
    <p:sldId id="354" r:id="rId36"/>
    <p:sldId id="364" r:id="rId37"/>
    <p:sldId id="365" r:id="rId38"/>
    <p:sldId id="293" r:id="rId39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dia" initials="n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66"/>
    <a:srgbClr val="FFFF99"/>
    <a:srgbClr val="66CCFF"/>
    <a:srgbClr val="0099FF"/>
    <a:srgbClr val="FFBBB9"/>
    <a:srgbClr val="B3FFB5"/>
    <a:srgbClr val="F4FF8B"/>
    <a:srgbClr val="FFCC99"/>
    <a:srgbClr val="C4C2F6"/>
    <a:srgbClr val="B9B6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343" autoAdjust="0"/>
    <p:restoredTop sz="94571" autoAdjust="0"/>
  </p:normalViewPr>
  <p:slideViewPr>
    <p:cSldViewPr>
      <p:cViewPr>
        <p:scale>
          <a:sx n="100" d="100"/>
          <a:sy n="100" d="100"/>
        </p:scale>
        <p:origin x="-648" y="588"/>
      </p:cViewPr>
      <p:guideLst>
        <p:guide orient="horz" pos="1344"/>
        <p:guide orient="horz" pos="935"/>
        <p:guide orient="horz" pos="3385"/>
        <p:guide pos="431"/>
        <p:guide pos="288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474"/>
    </p:cViewPr>
  </p:sorterViewPr>
  <p:notesViewPr>
    <p:cSldViewPr showGuides="1">
      <p:cViewPr varScale="1">
        <p:scale>
          <a:sx n="66" d="100"/>
          <a:sy n="66" d="100"/>
        </p:scale>
        <p:origin x="-2844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8-14T15:32:37.503" idx="4">
    <p:pos x="10" y="-158"/>
    <p:text>apagar os nomes das pessoas dos comentários e ao lado das fotos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8-14T15:35:09.932" idx="6">
    <p:pos x="10" y="10"/>
    <p:text>apagar os rostos das fotos e os nomes que estão abaixo do "convidar amigos"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0A33-A0A0-44C4-B0C1-CAFC817925EE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06347-47F9-4075-961D-EAACC35F1DD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35DE32-3D34-1A49-A8E9-C2E01F90E16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D903A-1C08-C44B-9DF9-8B5A03F16172}" type="slidenum">
              <a:rPr lang="pt-BR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3584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9BDFA1-EBF2-4F41-963E-0D5C64AAEAB2}" type="slidenum">
              <a:rPr lang="pt-BR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3994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09D57-6094-8F44-9146-49FF558E56B6}" type="slidenum">
              <a:rPr lang="pt-BR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C2AA73AE-95E3-814C-904B-99EA6852D9A0}" type="slidenum">
              <a:rPr lang="pt-BR" sz="1200"/>
              <a:pPr algn="r"/>
              <a:t>12</a:t>
            </a:fld>
            <a:endParaRPr lang="pt-BR" sz="1200"/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1768154-0B61-6943-B122-BBC95E0D2A49}" type="slidenum">
              <a:rPr lang="pt-BR" sz="1200">
                <a:ea typeface="Arial" charset="0"/>
                <a:cs typeface="Arial" charset="0"/>
              </a:rPr>
              <a:pPr algn="r"/>
              <a:t>12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pt-B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00E7D5D-71E3-E44F-AC4C-33413E7EC13F}" type="slidenum">
              <a:rPr lang="pt-BR" sz="1200"/>
              <a:pPr algn="r"/>
              <a:t>13</a:t>
            </a:fld>
            <a:endParaRPr lang="pt-BR" sz="1200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999BEEE-7ADB-0740-8041-BE7E865DAFC6}" type="slidenum">
              <a:rPr lang="pt-BR" sz="1200">
                <a:ea typeface="Arial" charset="0"/>
                <a:cs typeface="Arial" charset="0"/>
              </a:rPr>
              <a:pPr algn="r"/>
              <a:t>13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00E7D5D-71E3-E44F-AC4C-33413E7EC13F}" type="slidenum">
              <a:rPr lang="pt-BR" sz="1200"/>
              <a:pPr algn="r"/>
              <a:t>14</a:t>
            </a:fld>
            <a:endParaRPr lang="pt-BR" sz="1200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999BEEE-7ADB-0740-8041-BE7E865DAFC6}" type="slidenum">
              <a:rPr lang="pt-BR" sz="1200">
                <a:ea typeface="Arial" charset="0"/>
                <a:cs typeface="Arial" charset="0"/>
              </a:rPr>
              <a:pPr algn="r"/>
              <a:t>14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522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32E3F-ADE2-CA4E-A488-BB41E190186D}" type="slidenum">
              <a:rPr lang="pt-BR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350016-120E-0348-874E-86FD0D3FC584}" type="slidenum">
              <a:rPr lang="pt-BR">
                <a:ea typeface="Arial" charset="0"/>
                <a:cs typeface="Arial" charset="0"/>
              </a:rPr>
              <a:pPr/>
              <a:t>16</a:t>
            </a:fld>
            <a:endParaRPr lang="pt-BR">
              <a:ea typeface="Arial" charset="0"/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 dirty="0" smtClean="0"/>
              <a:t>Reforçar que </a:t>
            </a:r>
            <a:endParaRPr lang="pt-B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CD0E77C-138F-2445-99D3-A2F5ECCEB422}" type="slidenum">
              <a:rPr lang="pt-BR" sz="1200"/>
              <a:pPr algn="r"/>
              <a:t>17</a:t>
            </a:fld>
            <a:endParaRPr lang="pt-BR" sz="1200"/>
          </a:p>
        </p:txBody>
      </p:sp>
      <p:sp>
        <p:nvSpPr>
          <p:cNvPr id="56323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17A7E2A-431E-F74A-B68D-EA8EBAD4B249}" type="slidenum">
              <a:rPr lang="pt-BR" sz="1200">
                <a:ea typeface="Arial" charset="0"/>
                <a:cs typeface="Arial" charset="0"/>
              </a:rPr>
              <a:pPr algn="r"/>
              <a:t>17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5018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460AA1-0826-E74F-BCC7-3B71F5C35264}" type="slidenum">
              <a:rPr lang="pt-BR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042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746DD8-1535-8C4A-8E3F-2304D39924EE}" type="slidenum">
              <a:rPr lang="pt-BR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1741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571C0-692B-BC45-AC8C-DFDF597AC3BD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583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FD47AD-255F-A946-A7D5-349308FBEAC4}" type="slidenum">
              <a:rPr lang="pt-BR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E1991F-997C-EF4E-86C9-2952F791B740}" type="slidenum">
              <a:rPr lang="pt-BR"/>
              <a:pPr/>
              <a:t>21</a:t>
            </a:fld>
            <a:endParaRPr lang="pt-BR"/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88B72A-ACD2-814A-830E-27214A35DEA5}" type="slidenum">
              <a:rPr lang="pt-BR" sz="1200">
                <a:ea typeface="Arial" charset="0"/>
                <a:cs typeface="Arial" charset="0"/>
              </a:rPr>
              <a:pPr algn="r"/>
              <a:t>21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1946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DDA1BA-FB47-1C4B-9EBB-E461775803BD}" type="slidenum">
              <a:rPr lang="pt-BR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35DE32-3D34-1A49-A8E9-C2E01F90E16D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D813-BDCA-430B-B6FC-2FC3AB2E98EB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34</a:t>
            </a:fld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24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866BE5-AF51-3446-8077-96549F86598B}" type="slidenum">
              <a:rPr lang="pt-BR"/>
              <a:pPr/>
              <a:t>35</a:t>
            </a:fld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84BE5-B840-C347-8B2E-D1B8E7FBE512}" type="slidenum">
              <a:rPr lang="pt-BR"/>
              <a:pPr/>
              <a:t>36</a:t>
            </a:fld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656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5F3A03-CC46-E649-8F6E-54A4F05C1DE1}" type="slidenum">
              <a:rPr lang="pt-BR"/>
              <a:pPr/>
              <a:t>37</a:t>
            </a:fld>
            <a:endParaRPr 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6861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56E82-60D3-574F-9987-C8755E1AB321}" type="slidenum">
              <a:rPr lang="pt-BR"/>
              <a:pPr/>
              <a:t>38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/>
          </a:p>
        </p:txBody>
      </p:sp>
      <p:sp>
        <p:nvSpPr>
          <p:cNvPr id="2150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98BBC1-C161-9B40-A9B4-28C1627E0D08}" type="slidenum">
              <a:rPr lang="pt-BR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E1991F-997C-EF4E-86C9-2952F791B740}" type="slidenum">
              <a:rPr lang="pt-BR"/>
              <a:pPr/>
              <a:t>5</a:t>
            </a:fld>
            <a:endParaRPr lang="pt-BR"/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88B72A-ACD2-814A-830E-27214A35DEA5}" type="slidenum">
              <a:rPr lang="pt-BR" sz="1200">
                <a:ea typeface="Arial" charset="0"/>
                <a:cs typeface="Arial" charset="0"/>
              </a:rPr>
              <a:pPr algn="r"/>
              <a:t>5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/>
              <a:t>Domicílios brasileiros conectados à internet por região </a:t>
            </a:r>
            <a:r>
              <a:rPr lang="pt-BR" i="1"/>
              <a:t>(IGBE/Pnad 2008)</a:t>
            </a:r>
          </a:p>
          <a:p>
            <a:pPr eaLnBrk="1" hangingPunct="1"/>
            <a:r>
              <a:rPr lang="pt-BR"/>
              <a:t>Sudeste 31,5%</a:t>
            </a:r>
          </a:p>
          <a:p>
            <a:pPr eaLnBrk="1" hangingPunct="1"/>
            <a:r>
              <a:rPr lang="pt-BR"/>
              <a:t>Região Sul 28,6%. </a:t>
            </a:r>
          </a:p>
          <a:p>
            <a:pPr eaLnBrk="1" hangingPunct="1"/>
            <a:r>
              <a:rPr lang="pt-BR"/>
              <a:t>Centro-Oeste 23,5%</a:t>
            </a:r>
          </a:p>
          <a:p>
            <a:pPr eaLnBrk="1" hangingPunct="1"/>
            <a:r>
              <a:rPr lang="pt-BR"/>
              <a:t>Nordeste 11,6%</a:t>
            </a:r>
          </a:p>
          <a:p>
            <a:pPr eaLnBrk="1" hangingPunct="1"/>
            <a:r>
              <a:rPr lang="pt-BR"/>
              <a:t>Norte 10,6%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CF705-2F57-5A41-943D-3B81E6DA234C}" type="slidenum">
              <a:rPr lang="pt-BR"/>
              <a:pPr/>
              <a:t>6</a:t>
            </a:fld>
            <a:endParaRPr lang="pt-BR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D45DDE8B-7D0E-DE44-8213-C5628AA37ED5}" type="slidenum">
              <a:rPr lang="pt-BR" sz="1200">
                <a:ea typeface="Arial" charset="0"/>
                <a:cs typeface="Arial" charset="0"/>
              </a:rPr>
              <a:pPr algn="r"/>
              <a:t>6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CF705-2F57-5A41-943D-3B81E6DA234C}" type="slidenum">
              <a:rPr lang="pt-BR"/>
              <a:pPr/>
              <a:t>7</a:t>
            </a:fld>
            <a:endParaRPr lang="pt-BR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D45DDE8B-7D0E-DE44-8213-C5628AA37ED5}" type="slidenum">
              <a:rPr lang="pt-BR" sz="1200">
                <a:ea typeface="Arial" charset="0"/>
                <a:cs typeface="Arial" charset="0"/>
              </a:rPr>
              <a:pPr algn="r"/>
              <a:t>7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CF705-2F57-5A41-943D-3B81E6DA234C}" type="slidenum">
              <a:rPr lang="pt-BR"/>
              <a:pPr/>
              <a:t>8</a:t>
            </a:fld>
            <a:endParaRPr lang="pt-BR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D45DDE8B-7D0E-DE44-8213-C5628AA37ED5}" type="slidenum">
              <a:rPr lang="pt-BR" sz="1200">
                <a:ea typeface="Arial" charset="0"/>
                <a:cs typeface="Arial" charset="0"/>
              </a:rPr>
              <a:pPr algn="r"/>
              <a:t>8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7BF164-A932-F24F-B159-D76F287E4EB6}" type="slidenum">
              <a:rPr lang="pt-BR"/>
              <a:pPr/>
              <a:t>9</a:t>
            </a:fld>
            <a:endParaRPr lang="pt-BR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FE84AE8-01C7-284E-B5B2-3935FE8460A5}" type="slidenum">
              <a:rPr lang="pt-BR" sz="1200">
                <a:ea typeface="Arial" charset="0"/>
                <a:cs typeface="Arial" charset="0"/>
              </a:rPr>
              <a:pPr algn="r"/>
              <a:t>9</a:t>
            </a:fld>
            <a:endParaRPr lang="pt-BR" sz="1200">
              <a:ea typeface="Arial" charset="0"/>
              <a:cs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BR" b="1"/>
              <a:t>Site:</a:t>
            </a:r>
            <a:r>
              <a:rPr lang="pt-BR"/>
              <a:t> explicar a relevância de se ter um site. Explanar que pode se estar presente também em outros sites, mas não deixa de depender da existência dos sites – que norteiam o mundo web. Embasar em dados de quanto % das empresas possuem sites e o número de acessos que possuem.</a:t>
            </a:r>
          </a:p>
          <a:p>
            <a:pPr eaLnBrk="1" hangingPunct="1"/>
            <a:endParaRPr lang="pt-BR"/>
          </a:p>
          <a:p>
            <a:pPr eaLnBrk="1" hangingPunct="1"/>
            <a:r>
              <a:rPr lang="pt-BR" b="1"/>
              <a:t>E-comércio: </a:t>
            </a:r>
            <a:r>
              <a:rPr lang="pt-BR"/>
              <a:t>explicar o quanto pode ser importante se inserir nesse nicho e mostrar que é mais simples do que parece. Embasar explanação em dados referentes ao aumento do e-comércio.</a:t>
            </a:r>
          </a:p>
          <a:p>
            <a:pPr eaLnBrk="1" hangingPunct="1"/>
            <a:endParaRPr lang="pt-BR"/>
          </a:p>
          <a:p>
            <a:pPr eaLnBrk="1" hangingPunct="1"/>
            <a:r>
              <a:rPr lang="pt-BR" b="1"/>
              <a:t>Relacionamento:</a:t>
            </a:r>
            <a:r>
              <a:rPr lang="pt-BR"/>
              <a:t> apresentar que não basta estar disponível, mas é importante saber quem é o seu público e conhecer a melhor forma de manter contato com ele.</a:t>
            </a:r>
          </a:p>
          <a:p>
            <a:pPr eaLnBrk="1" hangingPunct="1"/>
            <a:endParaRPr lang="pt-BR"/>
          </a:p>
          <a:p>
            <a:pPr eaLnBrk="1" hangingPunct="1"/>
            <a:r>
              <a:rPr lang="pt-BR" b="1"/>
              <a:t>Encontrabilidade:</a:t>
            </a:r>
            <a:r>
              <a:rPr lang="pt-BR"/>
              <a:t> mostrar quantas pessoas fazem pesquisa na internet e apresentar a relevância de se estar disponível para esse público.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0" y="5949950"/>
            <a:ext cx="9144000" cy="9080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9FE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027" name="Rectangle 18"/>
          <p:cNvSpPr>
            <a:spLocks noChangeArrowheads="1"/>
          </p:cNvSpPr>
          <p:nvPr userDrawn="1"/>
        </p:nvSpPr>
        <p:spPr bwMode="auto">
          <a:xfrm>
            <a:off x="0" y="476250"/>
            <a:ext cx="9144000" cy="431800"/>
          </a:xfrm>
          <a:prstGeom prst="rect">
            <a:avLst/>
          </a:prstGeom>
          <a:gradFill rotWithShape="1">
            <a:gsLst>
              <a:gs pos="0">
                <a:srgbClr val="0072B8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028" name="Oval 19"/>
          <p:cNvSpPr>
            <a:spLocks noChangeArrowheads="1"/>
          </p:cNvSpPr>
          <p:nvPr userDrawn="1"/>
        </p:nvSpPr>
        <p:spPr bwMode="auto">
          <a:xfrm>
            <a:off x="7885113" y="5661025"/>
            <a:ext cx="1152525" cy="11525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>
            <a:off x="107950" y="6497638"/>
            <a:ext cx="1822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pt-BR" sz="1000" b="1">
                <a:solidFill>
                  <a:schemeClr val="bg1"/>
                </a:solidFill>
                <a:latin typeface="Tahoma" charset="0"/>
              </a:rPr>
              <a:t>Educação SEBRAE -</a:t>
            </a:r>
          </a:p>
        </p:txBody>
      </p:sp>
      <p:sp>
        <p:nvSpPr>
          <p:cNvPr id="1030" name="Rectangle 22"/>
          <p:cNvSpPr>
            <a:spLocks noChangeArrowheads="1"/>
          </p:cNvSpPr>
          <p:nvPr userDrawn="1"/>
        </p:nvSpPr>
        <p:spPr bwMode="auto">
          <a:xfrm>
            <a:off x="0" y="0"/>
            <a:ext cx="9144000" cy="476250"/>
          </a:xfrm>
          <a:prstGeom prst="rect">
            <a:avLst/>
          </a:prstGeom>
          <a:solidFill>
            <a:srgbClr val="0072B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031" name="Text Box 23"/>
          <p:cNvSpPr txBox="1">
            <a:spLocks noChangeArrowheads="1"/>
          </p:cNvSpPr>
          <p:nvPr userDrawn="1"/>
        </p:nvSpPr>
        <p:spPr bwMode="auto">
          <a:xfrm>
            <a:off x="107950" y="115888"/>
            <a:ext cx="5760194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dirty="0">
                <a:solidFill>
                  <a:schemeClr val="bg1"/>
                </a:solidFill>
                <a:latin typeface="Tahoma" charset="0"/>
              </a:rPr>
              <a:t>Oficina: Como criar </a:t>
            </a:r>
            <a:r>
              <a:rPr lang="pt-BR" sz="1600" dirty="0" smtClean="0">
                <a:solidFill>
                  <a:schemeClr val="bg1"/>
                </a:solidFill>
                <a:latin typeface="Tahoma" charset="0"/>
              </a:rPr>
              <a:t>uma</a:t>
            </a:r>
            <a:r>
              <a:rPr lang="pt-BR" sz="1600" baseline="0" dirty="0" smtClean="0">
                <a:solidFill>
                  <a:schemeClr val="bg1"/>
                </a:solidFill>
                <a:latin typeface="Tahoma" charset="0"/>
              </a:rPr>
              <a:t> página empresarial</a:t>
            </a:r>
            <a:r>
              <a:rPr lang="pt-BR" sz="1600" dirty="0" smtClean="0">
                <a:solidFill>
                  <a:schemeClr val="bg1"/>
                </a:solidFill>
                <a:latin typeface="Tahoma" charset="0"/>
              </a:rPr>
              <a:t> </a:t>
            </a:r>
            <a:r>
              <a:rPr lang="pt-BR" sz="1600" dirty="0">
                <a:solidFill>
                  <a:schemeClr val="bg1"/>
                </a:solidFill>
                <a:latin typeface="Tahoma" charset="0"/>
              </a:rPr>
              <a:t>no </a:t>
            </a:r>
            <a:r>
              <a:rPr lang="pt-BR" sz="1600" dirty="0" err="1">
                <a:solidFill>
                  <a:schemeClr val="bg1"/>
                </a:solidFill>
                <a:latin typeface="Tahoma" charset="0"/>
              </a:rPr>
              <a:t>Facebook</a:t>
            </a:r>
            <a:r>
              <a:rPr lang="pt-BR" sz="1600" dirty="0">
                <a:solidFill>
                  <a:schemeClr val="bg1"/>
                </a:solidFill>
                <a:latin typeface="Tahoma" charset="0"/>
              </a:rPr>
              <a:t> </a:t>
            </a:r>
          </a:p>
        </p:txBody>
      </p:sp>
      <p:pic>
        <p:nvPicPr>
          <p:cNvPr id="1032" name="Picture 24" descr="Logo SEBRA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27988" y="6092825"/>
            <a:ext cx="887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facebook.com/help/basic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facebook.com/PadariaFamiliaPires" TargetMode="Externa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BudhaKheRhi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hyperlink" Target="http://www.facebook.com/ogentertainment" TargetMode="External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3" descr="post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443038"/>
            <a:ext cx="4536405" cy="442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15"/>
          <p:cNvSpPr txBox="1">
            <a:spLocks noChangeArrowheads="1"/>
          </p:cNvSpPr>
          <p:nvPr/>
        </p:nvSpPr>
        <p:spPr bwMode="auto">
          <a:xfrm rot="-216321">
            <a:off x="2728895" y="2046374"/>
            <a:ext cx="360387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4400" dirty="0"/>
              <a:t>Como criar </a:t>
            </a:r>
            <a:r>
              <a:rPr lang="pt-BR" sz="4400" dirty="0" smtClean="0"/>
              <a:t>uma página empresarial </a:t>
            </a:r>
            <a:r>
              <a:rPr lang="pt-BR" sz="4400" dirty="0"/>
              <a:t>no </a:t>
            </a:r>
            <a:r>
              <a:rPr lang="pt-BR" sz="4400" dirty="0" err="1"/>
              <a:t>Facebook</a:t>
            </a:r>
            <a:endParaRPr lang="pt-BR" sz="4400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57200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4213" y="2697163"/>
            <a:ext cx="777557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t-BR" sz="7200" b="1" dirty="0"/>
              <a:t>ATIVIDADE 2</a:t>
            </a:r>
          </a:p>
          <a:p>
            <a:pPr algn="ctr"/>
            <a:r>
              <a:rPr lang="pt-BR" sz="2000" b="1" dirty="0"/>
              <a:t>Preparando sua empresa para as redes </a:t>
            </a:r>
            <a:r>
              <a:rPr lang="pt-BR" sz="2000" b="1" dirty="0" smtClean="0"/>
              <a:t>sociais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4213" y="981075"/>
            <a:ext cx="41534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As principais redes sociais 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38915" name="Line 13"/>
          <p:cNvSpPr>
            <a:spLocks noChangeShapeType="1"/>
          </p:cNvSpPr>
          <p:nvPr/>
        </p:nvSpPr>
        <p:spPr bwMode="auto">
          <a:xfrm>
            <a:off x="700088" y="1484313"/>
            <a:ext cx="775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8916" name="Text Box 1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S8E1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403350" y="1773238"/>
            <a:ext cx="5891213" cy="4968875"/>
            <a:chOff x="1403350" y="1773238"/>
            <a:chExt cx="5891213" cy="4968875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1403350" y="6497638"/>
              <a:ext cx="6477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8" name="Picture 12" descr="midias sociai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5513" y="1773238"/>
              <a:ext cx="5099050" cy="411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 descr="images-1.jpe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4600" y="4724400"/>
              <a:ext cx="878670" cy="762000"/>
            </a:xfrm>
            <a:prstGeom prst="rect">
              <a:avLst/>
            </a:prstGeom>
          </p:spPr>
        </p:pic>
        <p:pic>
          <p:nvPicPr>
            <p:cNvPr id="10" name="Picture 6" descr="images.jpe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617" y="5251960"/>
              <a:ext cx="1231057" cy="31064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Line 26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2428860" y="659448"/>
            <a:ext cx="7143800" cy="4857784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9708" y="836712"/>
            <a:ext cx="6648796" cy="448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683568" y="692696"/>
            <a:ext cx="36003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ea typeface="SimSun" pitchFamily="2" charset="-122"/>
                <a:cs typeface="SimSun" pitchFamily="2" charset="-122"/>
              </a:rPr>
              <a:t>O que é o </a:t>
            </a:r>
            <a:endParaRPr lang="pt-BR" sz="2400" b="1" dirty="0" smtClean="0">
              <a:ea typeface="SimSun" pitchFamily="2" charset="-122"/>
              <a:cs typeface="SimSun" pitchFamily="2" charset="-122"/>
            </a:endParaRPr>
          </a:p>
          <a:p>
            <a:r>
              <a:rPr lang="pt-BR" sz="2400" b="1" dirty="0" err="1" smtClean="0">
                <a:ea typeface="SimSun" pitchFamily="2" charset="-122"/>
                <a:cs typeface="SimSun" pitchFamily="2" charset="-122"/>
              </a:rPr>
              <a:t>Facebook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?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40964" name="Text Box 28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S9E1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grpSp>
        <p:nvGrpSpPr>
          <p:cNvPr id="32" name="Grupo 31"/>
          <p:cNvGrpSpPr/>
          <p:nvPr/>
        </p:nvGrpSpPr>
        <p:grpSpPr>
          <a:xfrm>
            <a:off x="142844" y="1071546"/>
            <a:ext cx="5286412" cy="2205902"/>
            <a:chOff x="142844" y="1071546"/>
            <a:chExt cx="5286412" cy="2205902"/>
          </a:xfrm>
        </p:grpSpPr>
        <p:sp>
          <p:nvSpPr>
            <p:cNvPr id="13" name="Elipse 12"/>
            <p:cNvSpPr/>
            <p:nvPr/>
          </p:nvSpPr>
          <p:spPr>
            <a:xfrm>
              <a:off x="3701064" y="1071546"/>
              <a:ext cx="172819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9" name="Conector de seta reta 18"/>
            <p:cNvCxnSpPr/>
            <p:nvPr/>
          </p:nvCxnSpPr>
          <p:spPr>
            <a:xfrm flipV="1">
              <a:off x="2214546" y="1500174"/>
              <a:ext cx="1928826" cy="7858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42844" y="2285992"/>
              <a:ext cx="2893506" cy="9914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14282" y="2143116"/>
              <a:ext cx="2177144" cy="857256"/>
            </a:xfrm>
            <a:prstGeom prst="rect">
              <a:avLst/>
            </a:prstGeom>
            <a:solidFill>
              <a:srgbClr val="FFC000">
                <a:alpha val="95685"/>
              </a:srgb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pt-BR" b="1" dirty="0" smtClean="0"/>
                <a:t>Compartilhar </a:t>
              </a:r>
            </a:p>
            <a:p>
              <a:pPr algn="ctr"/>
              <a:r>
                <a:rPr lang="pt-BR" b="1" dirty="0" smtClean="0"/>
                <a:t>conteúdo em texto,</a:t>
              </a:r>
            </a:p>
            <a:p>
              <a:pPr algn="ctr"/>
              <a:r>
                <a:rPr lang="pt-BR" b="1" dirty="0" smtClean="0"/>
                <a:t>foto ou </a:t>
              </a:r>
              <a:r>
                <a:rPr lang="pt-BR" b="1" dirty="0" err="1" smtClean="0"/>
                <a:t>video</a:t>
              </a:r>
              <a:endParaRPr lang="pt-BR" b="1" dirty="0"/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214282" y="3717032"/>
            <a:ext cx="6373942" cy="1274928"/>
            <a:chOff x="214282" y="3717032"/>
            <a:chExt cx="6373942" cy="1274928"/>
          </a:xfrm>
        </p:grpSpPr>
        <p:sp>
          <p:nvSpPr>
            <p:cNvPr id="14" name="Elipse 13"/>
            <p:cNvSpPr/>
            <p:nvPr/>
          </p:nvSpPr>
          <p:spPr>
            <a:xfrm>
              <a:off x="3707904" y="3717032"/>
              <a:ext cx="2880320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1" name="Conector de seta reta 20"/>
            <p:cNvCxnSpPr/>
            <p:nvPr/>
          </p:nvCxnSpPr>
          <p:spPr>
            <a:xfrm flipV="1">
              <a:off x="2339752" y="3933056"/>
              <a:ext cx="1800200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214282" y="4000504"/>
              <a:ext cx="2893506" cy="9914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285720" y="3857628"/>
              <a:ext cx="2177144" cy="857256"/>
            </a:xfrm>
            <a:prstGeom prst="rect">
              <a:avLst/>
            </a:prstGeom>
            <a:solidFill>
              <a:srgbClr val="FFC000">
                <a:alpha val="95685"/>
              </a:srgb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pt-BR" b="1" dirty="0" smtClean="0"/>
                <a:t>Receber notícias</a:t>
              </a:r>
            </a:p>
            <a:p>
              <a:pPr algn="ctr"/>
              <a:r>
                <a:rPr lang="pt-BR" b="1" dirty="0" smtClean="0"/>
                <a:t>informações </a:t>
              </a:r>
            </a:p>
            <a:p>
              <a:pPr algn="ctr"/>
              <a:r>
                <a:rPr lang="pt-BR" b="1" dirty="0" smtClean="0"/>
                <a:t>da sua rede</a:t>
              </a:r>
              <a:endParaRPr lang="pt-BR" b="1" dirty="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5500694" y="2209028"/>
            <a:ext cx="3571900" cy="3568750"/>
            <a:chOff x="5500694" y="2209028"/>
            <a:chExt cx="3571900" cy="3568750"/>
          </a:xfrm>
        </p:grpSpPr>
        <p:sp>
          <p:nvSpPr>
            <p:cNvPr id="17" name="Elipse 16"/>
            <p:cNvSpPr/>
            <p:nvPr/>
          </p:nvSpPr>
          <p:spPr>
            <a:xfrm>
              <a:off x="7128378" y="2209028"/>
              <a:ext cx="1944216" cy="79134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2" name="Conector de seta reta 21"/>
            <p:cNvCxnSpPr/>
            <p:nvPr/>
          </p:nvCxnSpPr>
          <p:spPr>
            <a:xfrm flipV="1">
              <a:off x="7452320" y="2714620"/>
              <a:ext cx="288032" cy="1944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5500694" y="4786322"/>
              <a:ext cx="2893506" cy="9914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7" name="Rectangle 17"/>
            <p:cNvSpPr>
              <a:spLocks noChangeArrowheads="1"/>
            </p:cNvSpPr>
            <p:nvPr/>
          </p:nvSpPr>
          <p:spPr bwMode="auto">
            <a:xfrm>
              <a:off x="5572132" y="4643446"/>
              <a:ext cx="2786082" cy="857256"/>
            </a:xfrm>
            <a:prstGeom prst="rect">
              <a:avLst/>
            </a:prstGeom>
            <a:solidFill>
              <a:srgbClr val="FFC000">
                <a:alpha val="95685"/>
              </a:srgb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pt-BR" b="1" dirty="0" smtClean="0"/>
                <a:t>Saber de aniversários, </a:t>
              </a:r>
            </a:p>
            <a:p>
              <a:pPr algn="ctr"/>
              <a:r>
                <a:rPr lang="pt-BR" b="1" dirty="0" smtClean="0"/>
                <a:t>eventos e solicitações </a:t>
              </a:r>
            </a:p>
            <a:p>
              <a:pPr algn="ctr"/>
              <a:r>
                <a:rPr lang="pt-BR" b="1" dirty="0" smtClean="0"/>
                <a:t>de amizades</a:t>
              </a:r>
              <a:endParaRPr lang="pt-BR" b="1" dirty="0"/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1928794" y="5000636"/>
            <a:ext cx="2928958" cy="1714512"/>
            <a:chOff x="1928794" y="5000636"/>
            <a:chExt cx="2928958" cy="1714512"/>
          </a:xfrm>
        </p:grpSpPr>
        <p:sp>
          <p:nvSpPr>
            <p:cNvPr id="38" name="Rectangle 19"/>
            <p:cNvSpPr>
              <a:spLocks noChangeArrowheads="1"/>
            </p:cNvSpPr>
            <p:nvPr/>
          </p:nvSpPr>
          <p:spPr bwMode="auto">
            <a:xfrm>
              <a:off x="1928794" y="5723692"/>
              <a:ext cx="2893506" cy="9914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2071670" y="5000636"/>
              <a:ext cx="2786082" cy="1357322"/>
            </a:xfrm>
            <a:prstGeom prst="rect">
              <a:avLst/>
            </a:prstGeom>
            <a:solidFill>
              <a:srgbClr val="92D050">
                <a:alpha val="95685"/>
              </a:srgb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pt-BR" b="1" dirty="0" smtClean="0"/>
                <a:t>E mais: bate-papo, </a:t>
              </a:r>
            </a:p>
            <a:p>
              <a:pPr algn="ctr"/>
              <a:r>
                <a:rPr lang="pt-BR" b="1" dirty="0" smtClean="0"/>
                <a:t>aplicativos e jogos, </a:t>
              </a:r>
            </a:p>
            <a:p>
              <a:pPr algn="ctr"/>
              <a:r>
                <a:rPr lang="pt-BR" b="1" dirty="0" smtClean="0"/>
                <a:t>mapas, enquetes, </a:t>
              </a:r>
            </a:p>
            <a:p>
              <a:pPr algn="ctr"/>
              <a:r>
                <a:rPr lang="pt-BR" b="1" dirty="0" smtClean="0"/>
                <a:t>criação de grupos...</a:t>
              </a:r>
              <a:endParaRPr lang="pt-BR" b="1" dirty="0"/>
            </a:p>
          </p:txBody>
        </p:sp>
      </p:grpSp>
      <p:sp>
        <p:nvSpPr>
          <p:cNvPr id="23" name="Elipse 22"/>
          <p:cNvSpPr/>
          <p:nvPr/>
        </p:nvSpPr>
        <p:spPr>
          <a:xfrm>
            <a:off x="7667699" y="4221088"/>
            <a:ext cx="288678" cy="28803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Elipse 23"/>
          <p:cNvSpPr/>
          <p:nvPr/>
        </p:nvSpPr>
        <p:spPr>
          <a:xfrm>
            <a:off x="3923928" y="1845568"/>
            <a:ext cx="288678" cy="14327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Elipse 26"/>
          <p:cNvSpPr/>
          <p:nvPr/>
        </p:nvSpPr>
        <p:spPr>
          <a:xfrm>
            <a:off x="2555776" y="1196281"/>
            <a:ext cx="288678" cy="28803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Elipse 27"/>
          <p:cNvSpPr/>
          <p:nvPr/>
        </p:nvSpPr>
        <p:spPr>
          <a:xfrm>
            <a:off x="7452320" y="1340297"/>
            <a:ext cx="288678" cy="28803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lipse 28"/>
          <p:cNvSpPr/>
          <p:nvPr/>
        </p:nvSpPr>
        <p:spPr>
          <a:xfrm>
            <a:off x="4283322" y="4509120"/>
            <a:ext cx="288678" cy="144016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Elipse 29"/>
          <p:cNvSpPr/>
          <p:nvPr/>
        </p:nvSpPr>
        <p:spPr>
          <a:xfrm>
            <a:off x="4283322" y="4869160"/>
            <a:ext cx="288678" cy="144016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lipse 30"/>
          <p:cNvSpPr/>
          <p:nvPr/>
        </p:nvSpPr>
        <p:spPr>
          <a:xfrm>
            <a:off x="7740352" y="836712"/>
            <a:ext cx="288678" cy="28803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de cantos arredondados 42"/>
          <p:cNvSpPr/>
          <p:nvPr/>
        </p:nvSpPr>
        <p:spPr>
          <a:xfrm>
            <a:off x="3131840" y="1268760"/>
            <a:ext cx="432048" cy="7200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de cantos arredondados 43"/>
          <p:cNvSpPr/>
          <p:nvPr/>
        </p:nvSpPr>
        <p:spPr>
          <a:xfrm>
            <a:off x="2886112" y="1379435"/>
            <a:ext cx="432048" cy="7200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6" name="Conector reto 45"/>
          <p:cNvCxnSpPr/>
          <p:nvPr/>
        </p:nvCxnSpPr>
        <p:spPr>
          <a:xfrm>
            <a:off x="4860032" y="4172895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4932040" y="4581128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/>
          <p:cNvCxnSpPr/>
          <p:nvPr/>
        </p:nvCxnSpPr>
        <p:spPr>
          <a:xfrm>
            <a:off x="4788024" y="4941168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ângulo de cantos arredondados 52"/>
          <p:cNvSpPr/>
          <p:nvPr/>
        </p:nvSpPr>
        <p:spPr>
          <a:xfrm>
            <a:off x="7740352" y="4120502"/>
            <a:ext cx="432048" cy="7200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6" name="Retângulo de cantos arredondados 55"/>
          <p:cNvSpPr/>
          <p:nvPr/>
        </p:nvSpPr>
        <p:spPr>
          <a:xfrm>
            <a:off x="7884368" y="2306013"/>
            <a:ext cx="432048" cy="7200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Retângulo de cantos arredondados 56"/>
          <p:cNvSpPr/>
          <p:nvPr/>
        </p:nvSpPr>
        <p:spPr>
          <a:xfrm>
            <a:off x="8027740" y="1448309"/>
            <a:ext cx="432048" cy="7200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179470" y="1285884"/>
            <a:ext cx="5393190" cy="5786454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500034" y="1006602"/>
            <a:ext cx="37437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000" b="1" dirty="0" smtClean="0"/>
              <a:t>Explore os diversos recursos do na “Central de Ajuda”</a:t>
            </a:r>
            <a:endParaRPr lang="pt-BR" sz="20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47107" name="Line 26"/>
          <p:cNvSpPr>
            <a:spLocks noChangeShapeType="1"/>
          </p:cNvSpPr>
          <p:nvPr/>
        </p:nvSpPr>
        <p:spPr bwMode="auto">
          <a:xfrm>
            <a:off x="571472" y="1714488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7108" name="Text Box 28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S10E1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642918"/>
            <a:ext cx="4319836" cy="534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84213" y="2348880"/>
            <a:ext cx="45358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smtClean="0"/>
              <a:t>Saiba mais sobre o </a:t>
            </a:r>
            <a:r>
              <a:rPr lang="pt-BR" sz="1600" b="1" dirty="0" err="1" smtClean="0"/>
              <a:t>Facebook</a:t>
            </a:r>
            <a:endParaRPr lang="pt-BR" sz="16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4213" y="2852936"/>
            <a:ext cx="45358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smtClean="0"/>
              <a:t>Gerencie sua conta</a:t>
            </a:r>
            <a:endParaRPr lang="pt-BR" sz="16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684213" y="3356992"/>
            <a:ext cx="45358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smtClean="0"/>
              <a:t>Explore recursos populares</a:t>
            </a:r>
            <a:endParaRPr lang="pt-BR" sz="16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4213" y="3861048"/>
            <a:ext cx="45358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smtClean="0"/>
              <a:t>Jogos e aplicativos</a:t>
            </a:r>
            <a:endParaRPr lang="pt-BR" sz="16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84213" y="4365104"/>
            <a:ext cx="45358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err="1" smtClean="0"/>
              <a:t>Facebook</a:t>
            </a:r>
            <a:r>
              <a:rPr lang="pt-BR" sz="1600" b="1" dirty="0" smtClean="0"/>
              <a:t> no celular</a:t>
            </a:r>
            <a:endParaRPr lang="pt-BR" sz="16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684213" y="5373688"/>
            <a:ext cx="31211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smtClean="0">
                <a:hlinkClick r:id="rId4"/>
              </a:rPr>
              <a:t>http://www.facebook.com/help/basics</a:t>
            </a:r>
            <a:endParaRPr lang="pt-BR" sz="1400" dirty="0"/>
          </a:p>
        </p:txBody>
      </p:sp>
      <p:sp>
        <p:nvSpPr>
          <p:cNvPr id="14" name="Elipse 13"/>
          <p:cNvSpPr/>
          <p:nvPr/>
        </p:nvSpPr>
        <p:spPr>
          <a:xfrm>
            <a:off x="4058254" y="500042"/>
            <a:ext cx="1728192" cy="5051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684213" y="1043444"/>
            <a:ext cx="64080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000" b="1" dirty="0" err="1" smtClean="0"/>
              <a:t>Facebook</a:t>
            </a:r>
            <a:r>
              <a:rPr lang="pt-BR" sz="2000" b="1" dirty="0" smtClean="0"/>
              <a:t>: perfil pessoal e a página empresarial</a:t>
            </a:r>
            <a:endParaRPr lang="pt-BR" sz="20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47107" name="Line 26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7108" name="Text Box 28"/>
          <p:cNvSpPr txBox="1">
            <a:spLocks noChangeArrowheads="1"/>
          </p:cNvSpPr>
          <p:nvPr/>
        </p:nvSpPr>
        <p:spPr bwMode="auto">
          <a:xfrm>
            <a:off x="1500166" y="6500834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S11E1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142844" y="1857489"/>
            <a:ext cx="3929090" cy="143946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684213" y="1785926"/>
            <a:ext cx="2807667" cy="1104900"/>
          </a:xfrm>
          <a:prstGeom prst="rect">
            <a:avLst/>
          </a:prstGeom>
          <a:solidFill>
            <a:srgbClr val="FFC000">
              <a:alpha val="95685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pt-BR" b="1" dirty="0" smtClean="0"/>
              <a:t>PERFIL = PESSOAS</a:t>
            </a:r>
            <a:endParaRPr lang="pt-BR" b="1" dirty="0"/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4357686" y="1867499"/>
            <a:ext cx="3822958" cy="143946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971138" y="1785926"/>
            <a:ext cx="2807667" cy="1104900"/>
          </a:xfrm>
          <a:prstGeom prst="rect">
            <a:avLst/>
          </a:prstGeom>
          <a:solidFill>
            <a:srgbClr val="FFC000">
              <a:alpha val="95685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pt-BR" b="1" dirty="0" smtClean="0"/>
              <a:t>FANPAGE = NEGÓCIOS</a:t>
            </a:r>
            <a:endParaRPr lang="pt-BR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500034" y="3082640"/>
            <a:ext cx="364333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É limitado a 5.000 amigos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Não apresenta opções de relatórios.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É possível solicitar a amizade.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Pode bater-papo online.</a:t>
            </a:r>
          </a:p>
          <a:p>
            <a:pPr>
              <a:lnSpc>
                <a:spcPct val="150000"/>
              </a:lnSpc>
            </a:pP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823057" y="3010507"/>
            <a:ext cx="39290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Não tem limite de fãs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Permite criação de aplicativos e ação de </a:t>
            </a:r>
            <a:r>
              <a:rPr lang="pt-BR" sz="1600" dirty="0" err="1" smtClean="0"/>
              <a:t>Faceads</a:t>
            </a:r>
            <a:r>
              <a:rPr lang="pt-BR" sz="1600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Permite customização ao seu negócio.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Tem acesso a relatórios sobre dados de acesso e repercussão da página.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/>
              <a:t> Deve esperar que o usuário clique em “curtir”.</a:t>
            </a:r>
          </a:p>
          <a:p>
            <a:pPr>
              <a:lnSpc>
                <a:spcPct val="150000"/>
              </a:lnSpc>
            </a:pPr>
            <a:endParaRPr lang="pt-B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23"/>
          <p:cNvSpPr>
            <a:spLocks noChangeArrowheads="1"/>
          </p:cNvSpPr>
          <p:nvPr/>
        </p:nvSpPr>
        <p:spPr bwMode="auto">
          <a:xfrm>
            <a:off x="2339752" y="3933056"/>
            <a:ext cx="4464496" cy="576262"/>
          </a:xfrm>
          <a:prstGeom prst="ellipse">
            <a:avLst/>
          </a:prstGeom>
          <a:gradFill rotWithShape="1">
            <a:gsLst>
              <a:gs pos="0">
                <a:srgbClr val="B3FFB5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70" name="Oval 26"/>
          <p:cNvSpPr>
            <a:spLocks noChangeArrowheads="1"/>
          </p:cNvSpPr>
          <p:nvPr/>
        </p:nvSpPr>
        <p:spPr bwMode="auto">
          <a:xfrm>
            <a:off x="6444208" y="2060848"/>
            <a:ext cx="2016125" cy="576263"/>
          </a:xfrm>
          <a:prstGeom prst="ellipse">
            <a:avLst/>
          </a:prstGeom>
          <a:gradFill rotWithShape="1">
            <a:gsLst>
              <a:gs pos="0">
                <a:srgbClr val="C4C2F6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69" name="Oval 25"/>
          <p:cNvSpPr>
            <a:spLocks noChangeArrowheads="1"/>
          </p:cNvSpPr>
          <p:nvPr/>
        </p:nvSpPr>
        <p:spPr bwMode="auto">
          <a:xfrm>
            <a:off x="3347864" y="2708275"/>
            <a:ext cx="4103688" cy="576263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68" name="Oval 24"/>
          <p:cNvSpPr>
            <a:spLocks noChangeArrowheads="1"/>
          </p:cNvSpPr>
          <p:nvPr/>
        </p:nvSpPr>
        <p:spPr bwMode="auto">
          <a:xfrm>
            <a:off x="2267744" y="3356992"/>
            <a:ext cx="5472608" cy="576262"/>
          </a:xfrm>
          <a:prstGeom prst="ellipse">
            <a:avLst/>
          </a:prstGeom>
          <a:gradFill rotWithShape="1">
            <a:gsLst>
              <a:gs pos="0">
                <a:srgbClr val="F4FF8B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67" name="Oval 23"/>
          <p:cNvSpPr>
            <a:spLocks noChangeArrowheads="1"/>
          </p:cNvSpPr>
          <p:nvPr/>
        </p:nvSpPr>
        <p:spPr bwMode="auto">
          <a:xfrm>
            <a:off x="2771800" y="4508922"/>
            <a:ext cx="2519362" cy="576262"/>
          </a:xfrm>
          <a:prstGeom prst="ellipse">
            <a:avLst/>
          </a:prstGeom>
          <a:gradFill rotWithShape="1">
            <a:gsLst>
              <a:gs pos="0">
                <a:srgbClr val="B3FFB5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66" name="Oval 22"/>
          <p:cNvSpPr>
            <a:spLocks noChangeArrowheads="1"/>
          </p:cNvSpPr>
          <p:nvPr/>
        </p:nvSpPr>
        <p:spPr bwMode="auto">
          <a:xfrm>
            <a:off x="2772594" y="5084415"/>
            <a:ext cx="2303462" cy="504825"/>
          </a:xfrm>
          <a:prstGeom prst="ellipse">
            <a:avLst/>
          </a:prstGeom>
          <a:gradFill rotWithShape="1">
            <a:gsLst>
              <a:gs pos="0">
                <a:srgbClr val="FFABAB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1207" name="Rectangle 2"/>
          <p:cNvSpPr>
            <a:spLocks noChangeArrowheads="1"/>
          </p:cNvSpPr>
          <p:nvPr/>
        </p:nvSpPr>
        <p:spPr bwMode="auto">
          <a:xfrm>
            <a:off x="684213" y="854247"/>
            <a:ext cx="7128147" cy="5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152352" bIns="38088" anchor="ctr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/>
              <a:t>Porque uma página empresarial no </a:t>
            </a:r>
            <a:r>
              <a:rPr lang="pt-BR" sz="2400" b="1" dirty="0" err="1" smtClean="0"/>
              <a:t>Facebook</a:t>
            </a:r>
            <a:r>
              <a:rPr lang="pt-BR" sz="2400" b="1" dirty="0" smtClean="0"/>
              <a:t>?</a:t>
            </a:r>
            <a:endParaRPr lang="pt-BR" sz="2400" dirty="0"/>
          </a:p>
        </p:txBody>
      </p:sp>
      <p:sp>
        <p:nvSpPr>
          <p:cNvPr id="51208" name="Text Box 3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S12E1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51209" name="Line 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116013" y="2133600"/>
            <a:ext cx="7343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Mais chances de ser acessado pelo </a:t>
            </a:r>
            <a:r>
              <a:rPr lang="pt-BR" dirty="0" err="1" smtClean="0"/>
              <a:t>Facebook</a:t>
            </a:r>
            <a:r>
              <a:rPr lang="pt-BR" dirty="0" smtClean="0"/>
              <a:t> que pelo </a:t>
            </a:r>
            <a:r>
              <a:rPr lang="pt-BR" b="1" dirty="0" smtClean="0"/>
              <a:t>seu site</a:t>
            </a:r>
            <a:endParaRPr lang="pt-BR" dirty="0"/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1116012" y="2781300"/>
            <a:ext cx="69123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Aproximar clientes através de </a:t>
            </a:r>
            <a:r>
              <a:rPr lang="pt-BR" b="1" dirty="0" smtClean="0"/>
              <a:t>conteúdos interessantes</a:t>
            </a:r>
            <a:endParaRPr lang="pt-BR" b="1" dirty="0"/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1116013" y="3416300"/>
            <a:ext cx="6911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Canal de comunicação </a:t>
            </a:r>
            <a:r>
              <a:rPr lang="pt-BR" b="1" dirty="0" smtClean="0"/>
              <a:t>mais informal e interativo </a:t>
            </a: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1116013" y="4571836"/>
            <a:ext cx="64083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Várias possibilidades </a:t>
            </a:r>
            <a:r>
              <a:rPr lang="pt-BR" b="1" dirty="0" smtClean="0"/>
              <a:t>promocionais</a:t>
            </a:r>
            <a:endParaRPr lang="pt-BR" dirty="0"/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116012" y="5149923"/>
            <a:ext cx="691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O objetivo é claro: ser </a:t>
            </a:r>
            <a:r>
              <a:rPr lang="pt-BR" b="1" dirty="0" smtClean="0"/>
              <a:t>“curtido”</a:t>
            </a:r>
            <a:endParaRPr lang="pt-BR" dirty="0"/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116012" y="4005064"/>
            <a:ext cx="7560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Sabe quem são as </a:t>
            </a:r>
            <a:r>
              <a:rPr lang="pt-BR" b="1" dirty="0" smtClean="0"/>
              <a:t>pessoas que mais interagem </a:t>
            </a:r>
            <a:r>
              <a:rPr lang="pt-BR" dirty="0" smtClean="0"/>
              <a:t>com sua marca;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2970" grpId="0" animBg="1"/>
      <p:bldP spid="82969" grpId="0" animBg="1"/>
      <p:bldP spid="82968" grpId="0" animBg="1"/>
      <p:bldP spid="82967" grpId="0" animBg="1"/>
      <p:bldP spid="82966" grpId="0" animBg="1"/>
      <p:bldP spid="82961" grpId="0"/>
      <p:bldP spid="82962" grpId="0"/>
      <p:bldP spid="82963" grpId="0"/>
      <p:bldP spid="82964" grpId="0"/>
      <p:bldP spid="16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9" name="Rectangle 2"/>
          <p:cNvSpPr>
            <a:spLocks noChangeArrowheads="1"/>
          </p:cNvSpPr>
          <p:nvPr/>
        </p:nvSpPr>
        <p:spPr bwMode="auto">
          <a:xfrm>
            <a:off x="684212" y="854247"/>
            <a:ext cx="7775576" cy="5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152352" bIns="38088" anchor="ctr">
            <a:prstTxWarp prst="textNoShape">
              <a:avLst/>
            </a:prstTxWarp>
            <a:spAutoFit/>
          </a:bodyPr>
          <a:lstStyle/>
          <a:p>
            <a:r>
              <a:rPr lang="pt-BR" sz="2400" b="1" dirty="0"/>
              <a:t>Exemplos de </a:t>
            </a:r>
            <a:r>
              <a:rPr lang="pt-BR" sz="2400" b="1" dirty="0" smtClean="0"/>
              <a:t>páginas empresariais no </a:t>
            </a:r>
            <a:r>
              <a:rPr lang="pt-BR" sz="2400" b="1" dirty="0" err="1" smtClean="0"/>
              <a:t>Facebook</a:t>
            </a:r>
            <a:endParaRPr lang="pt-BR" sz="2400" dirty="0"/>
          </a:p>
        </p:txBody>
      </p:sp>
      <p:sp>
        <p:nvSpPr>
          <p:cNvPr id="53260" name="Line 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61" name="Text Box 3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S13E1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6182" y="2786058"/>
            <a:ext cx="9810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 smtClean="0"/>
              <a:t>. </a:t>
            </a:r>
            <a:endParaRPr lang="pt-BR" sz="1100" b="1" dirty="0"/>
          </a:p>
        </p:txBody>
      </p:sp>
      <p:grpSp>
        <p:nvGrpSpPr>
          <p:cNvPr id="32" name="Grupo 31"/>
          <p:cNvGrpSpPr/>
          <p:nvPr/>
        </p:nvGrpSpPr>
        <p:grpSpPr>
          <a:xfrm>
            <a:off x="381000" y="4343400"/>
            <a:ext cx="4038600" cy="1844321"/>
            <a:chOff x="381000" y="4343400"/>
            <a:chExt cx="4038600" cy="1844321"/>
          </a:xfrm>
        </p:grpSpPr>
        <p:pic>
          <p:nvPicPr>
            <p:cNvPr id="19" name="Picture 18" descr="Captura de tela 2012-06-10 às 22.36.23.png">
              <a:hlinkClick r:id="rId3"/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000" y="4343400"/>
              <a:ext cx="3124200" cy="1844321"/>
            </a:xfrm>
            <a:prstGeom prst="rect">
              <a:avLst/>
            </a:prstGeom>
          </p:spPr>
        </p:pic>
        <p:pic>
          <p:nvPicPr>
            <p:cNvPr id="20" name="Picture 19" descr="Captura de tela 2012-06-10 às 22.37.36.png">
              <a:hlinkClick r:id="rId3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29000" y="4343400"/>
              <a:ext cx="990600" cy="1224525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5500694" y="4000504"/>
            <a:ext cx="1204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. </a:t>
            </a:r>
            <a:endParaRPr lang="pt-BR" dirty="0"/>
          </a:p>
        </p:txBody>
      </p:sp>
      <p:sp>
        <p:nvSpPr>
          <p:cNvPr id="16" name="Texto explicativo retangular com cantos arredondados 15"/>
          <p:cNvSpPr/>
          <p:nvPr/>
        </p:nvSpPr>
        <p:spPr>
          <a:xfrm>
            <a:off x="4071934" y="5643578"/>
            <a:ext cx="1428760" cy="928694"/>
          </a:xfrm>
          <a:prstGeom prst="wedgeRoundRectCallout">
            <a:avLst>
              <a:gd name="adj1" fmla="val -73500"/>
              <a:gd name="adj2" fmla="val -36986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100" b="1" dirty="0" smtClean="0"/>
          </a:p>
          <a:p>
            <a:pPr algn="ctr"/>
            <a:r>
              <a:rPr lang="pt-BR" sz="1100" b="1" dirty="0" smtClean="0">
                <a:solidFill>
                  <a:schemeClr val="tx1"/>
                </a:solidFill>
              </a:rPr>
              <a:t>Padaria que utiliza mural para promoções</a:t>
            </a:r>
          </a:p>
          <a:p>
            <a:pPr algn="ctr"/>
            <a:endParaRPr lang="pt-BR" dirty="0"/>
          </a:p>
        </p:txBody>
      </p:sp>
      <p:sp>
        <p:nvSpPr>
          <p:cNvPr id="27" name="Texto explicativo retangular com cantos arredondados 26"/>
          <p:cNvSpPr/>
          <p:nvPr/>
        </p:nvSpPr>
        <p:spPr>
          <a:xfrm>
            <a:off x="3643306" y="3143248"/>
            <a:ext cx="1285884" cy="928694"/>
          </a:xfrm>
          <a:prstGeom prst="wedgeRoundRectCallout">
            <a:avLst>
              <a:gd name="adj1" fmla="val -36531"/>
              <a:gd name="adj2" fmla="val -99550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 smtClean="0">
                <a:solidFill>
                  <a:schemeClr val="tx1"/>
                </a:solidFill>
              </a:rPr>
              <a:t>Capa da </a:t>
            </a:r>
            <a:r>
              <a:rPr lang="pt-BR" sz="1100" b="1" i="1" dirty="0" err="1" smtClean="0">
                <a:solidFill>
                  <a:schemeClr val="tx1"/>
                </a:solidFill>
              </a:rPr>
              <a:t>fanpage</a:t>
            </a:r>
            <a:r>
              <a:rPr lang="pt-BR" sz="1100" b="1" dirty="0" smtClean="0">
                <a:solidFill>
                  <a:schemeClr val="tx1"/>
                </a:solidFill>
              </a:rPr>
              <a:t> ilustra coleção. Integração com o site</a:t>
            </a:r>
          </a:p>
        </p:txBody>
      </p:sp>
      <p:grpSp>
        <p:nvGrpSpPr>
          <p:cNvPr id="33" name="Grupo 32"/>
          <p:cNvGrpSpPr/>
          <p:nvPr/>
        </p:nvGrpSpPr>
        <p:grpSpPr>
          <a:xfrm>
            <a:off x="214282" y="1626532"/>
            <a:ext cx="4030132" cy="2269283"/>
            <a:chOff x="214282" y="1626532"/>
            <a:chExt cx="4030132" cy="2269283"/>
          </a:xfrm>
        </p:grpSpPr>
        <p:grpSp>
          <p:nvGrpSpPr>
            <p:cNvPr id="25" name="Grupo 24"/>
            <p:cNvGrpSpPr/>
            <p:nvPr/>
          </p:nvGrpSpPr>
          <p:grpSpPr>
            <a:xfrm>
              <a:off x="228600" y="1828801"/>
              <a:ext cx="4015814" cy="2067014"/>
              <a:chOff x="228600" y="1828801"/>
              <a:chExt cx="4015814" cy="2067014"/>
            </a:xfrm>
          </p:grpSpPr>
          <p:pic>
            <p:nvPicPr>
              <p:cNvPr id="14" name="Picture 13" descr="Captura de tela 2012-06-10 às 11.11.55.png">
                <a:hlinkClick r:id="rId6"/>
              </p:cNvPr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228600" y="1828801"/>
                <a:ext cx="3429000" cy="2067014"/>
              </a:xfrm>
              <a:prstGeom prst="rect">
                <a:avLst/>
              </a:prstGeom>
            </p:spPr>
          </p:pic>
          <p:pic>
            <p:nvPicPr>
              <p:cNvPr id="18" name="Picture 17" descr="Captura de tela 2012-06-10 às 22.32.20.png">
                <a:hlinkClick r:id="rId6"/>
              </p:cNvPr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051720" y="1866528"/>
                <a:ext cx="2192694" cy="914400"/>
              </a:xfrm>
              <a:prstGeom prst="rect">
                <a:avLst/>
              </a:prstGeom>
            </p:spPr>
          </p:pic>
        </p:grpSp>
        <p:sp>
          <p:nvSpPr>
            <p:cNvPr id="28" name="Retângulo 27"/>
            <p:cNvSpPr/>
            <p:nvPr/>
          </p:nvSpPr>
          <p:spPr>
            <a:xfrm>
              <a:off x="214282" y="1626532"/>
              <a:ext cx="21371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800" b="1" dirty="0" smtClean="0"/>
                <a:t>http://www.facebook.com/BudhaKheRhi</a:t>
              </a:r>
              <a:endParaRPr lang="pt-BR" sz="800" b="1" dirty="0"/>
            </a:p>
          </p:txBody>
        </p:sp>
      </p:grpSp>
      <p:sp>
        <p:nvSpPr>
          <p:cNvPr id="29" name="Retângulo 28"/>
          <p:cNvSpPr/>
          <p:nvPr/>
        </p:nvSpPr>
        <p:spPr>
          <a:xfrm>
            <a:off x="5000628" y="1697970"/>
            <a:ext cx="28575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b="1" dirty="0" smtClean="0"/>
              <a:t>http://www.facebook.com/ogentertainment</a:t>
            </a:r>
            <a:endParaRPr lang="pt-BR" sz="800" b="1" dirty="0"/>
          </a:p>
        </p:txBody>
      </p:sp>
      <p:sp>
        <p:nvSpPr>
          <p:cNvPr id="30" name="Retângulo 29"/>
          <p:cNvSpPr/>
          <p:nvPr/>
        </p:nvSpPr>
        <p:spPr>
          <a:xfrm>
            <a:off x="428596" y="4143380"/>
            <a:ext cx="2500330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b="1" dirty="0" smtClean="0"/>
              <a:t>http://www.facebook.com/PadariaFamiliaPires</a:t>
            </a:r>
            <a:endParaRPr lang="pt-BR" sz="800" b="1" dirty="0"/>
          </a:p>
        </p:txBody>
      </p:sp>
      <p:grpSp>
        <p:nvGrpSpPr>
          <p:cNvPr id="31" name="Grupo 30"/>
          <p:cNvGrpSpPr/>
          <p:nvPr/>
        </p:nvGrpSpPr>
        <p:grpSpPr>
          <a:xfrm>
            <a:off x="5025796" y="1916832"/>
            <a:ext cx="4010700" cy="2839393"/>
            <a:chOff x="5025796" y="1916832"/>
            <a:chExt cx="4010700" cy="283939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25796" y="1916832"/>
              <a:ext cx="4010700" cy="2343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97577" y="3501008"/>
              <a:ext cx="2262211" cy="1255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Texto explicativo retangular com cantos arredondados 25"/>
          <p:cNvSpPr/>
          <p:nvPr/>
        </p:nvSpPr>
        <p:spPr>
          <a:xfrm>
            <a:off x="6228184" y="4725144"/>
            <a:ext cx="1571636" cy="928694"/>
          </a:xfrm>
          <a:prstGeom prst="wedgeRoundRectCallout">
            <a:avLst>
              <a:gd name="adj1" fmla="val -17945"/>
              <a:gd name="adj2" fmla="val -143994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 smtClean="0">
                <a:solidFill>
                  <a:schemeClr val="tx1"/>
                </a:solidFill>
              </a:rPr>
              <a:t>Promoção relacionada com o uso de um aplicativo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971550" y="4435475"/>
            <a:ext cx="7345363" cy="1009650"/>
          </a:xfrm>
          <a:prstGeom prst="rect">
            <a:avLst/>
          </a:prstGeom>
          <a:solidFill>
            <a:srgbClr val="0099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5795963" y="2419350"/>
            <a:ext cx="2520950" cy="1800225"/>
          </a:xfrm>
          <a:prstGeom prst="rect">
            <a:avLst/>
          </a:prstGeom>
          <a:solidFill>
            <a:srgbClr val="0099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3200400" y="2438400"/>
            <a:ext cx="2447925" cy="1800225"/>
          </a:xfrm>
          <a:prstGeom prst="rect">
            <a:avLst/>
          </a:prstGeom>
          <a:solidFill>
            <a:srgbClr val="0099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971550" y="2419350"/>
            <a:ext cx="1944688" cy="1800225"/>
          </a:xfrm>
          <a:prstGeom prst="rect">
            <a:avLst/>
          </a:prstGeom>
          <a:solidFill>
            <a:srgbClr val="0099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55302" name="Rectangle 3"/>
          <p:cNvSpPr>
            <a:spLocks noChangeArrowheads="1"/>
          </p:cNvSpPr>
          <p:nvPr/>
        </p:nvSpPr>
        <p:spPr bwMode="auto">
          <a:xfrm>
            <a:off x="684213" y="950913"/>
            <a:ext cx="6551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2400" b="1"/>
              <a:t>Conceitos básicos antes de começar</a:t>
            </a:r>
            <a:endParaRPr lang="pt-BR" sz="2400" b="1">
              <a:ea typeface="SimSun" pitchFamily="2" charset="-122"/>
              <a:cs typeface="SimSun" pitchFamily="2" charset="-122"/>
            </a:endParaRPr>
          </a:p>
        </p:txBody>
      </p:sp>
      <p:sp>
        <p:nvSpPr>
          <p:cNvPr id="55303" name="Line 26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5304" name="Text Box 28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S14E1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55305" name="CaixaDeTexto 13"/>
          <p:cNvSpPr txBox="1">
            <a:spLocks noChangeArrowheads="1"/>
          </p:cNvSpPr>
          <p:nvPr/>
        </p:nvSpPr>
        <p:spPr bwMode="auto">
          <a:xfrm>
            <a:off x="1030288" y="2546350"/>
            <a:ext cx="1225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b="1"/>
              <a:t>Timeline</a:t>
            </a:r>
          </a:p>
        </p:txBody>
      </p:sp>
      <p:sp>
        <p:nvSpPr>
          <p:cNvPr id="55306" name="CaixaDeTexto 12"/>
          <p:cNvSpPr txBox="1">
            <a:spLocks noChangeArrowheads="1"/>
          </p:cNvSpPr>
          <p:nvPr/>
        </p:nvSpPr>
        <p:spPr bwMode="auto">
          <a:xfrm>
            <a:off x="1042988" y="2843213"/>
            <a:ext cx="1728787" cy="100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t-BR" sz="1000" dirty="0" smtClean="0"/>
              <a:t>É  a página inicial do seu perfil/</a:t>
            </a:r>
            <a:r>
              <a:rPr lang="pt-BR" sz="1000" dirty="0" err="1" smtClean="0"/>
              <a:t>fanpage</a:t>
            </a:r>
            <a:r>
              <a:rPr lang="pt-BR" sz="1000" dirty="0" smtClean="0"/>
              <a:t>. Contém o histórico do usuário no </a:t>
            </a:r>
            <a:r>
              <a:rPr lang="pt-BR" sz="1000" dirty="0" err="1" smtClean="0"/>
              <a:t>Facebook</a:t>
            </a:r>
            <a:r>
              <a:rPr lang="pt-BR" sz="1000" dirty="0" smtClean="0"/>
              <a:t>.</a:t>
            </a:r>
            <a:endParaRPr lang="pt-BR" sz="1000" dirty="0"/>
          </a:p>
        </p:txBody>
      </p:sp>
      <p:sp>
        <p:nvSpPr>
          <p:cNvPr id="55307" name="CaixaDeTexto 17"/>
          <p:cNvSpPr txBox="1">
            <a:spLocks noChangeArrowheads="1"/>
          </p:cNvSpPr>
          <p:nvPr/>
        </p:nvSpPr>
        <p:spPr bwMode="auto">
          <a:xfrm>
            <a:off x="3276600" y="2555875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b="1" dirty="0" err="1" smtClean="0"/>
              <a:t>Feed</a:t>
            </a:r>
            <a:r>
              <a:rPr lang="pt-BR" b="1" dirty="0" smtClean="0"/>
              <a:t> de Notícias</a:t>
            </a:r>
          </a:p>
          <a:p>
            <a:endParaRPr lang="pt-BR" b="1" dirty="0"/>
          </a:p>
        </p:txBody>
      </p:sp>
      <p:sp>
        <p:nvSpPr>
          <p:cNvPr id="55308" name="CaixaDeTexto 18"/>
          <p:cNvSpPr txBox="1">
            <a:spLocks noChangeArrowheads="1"/>
          </p:cNvSpPr>
          <p:nvPr/>
        </p:nvSpPr>
        <p:spPr bwMode="auto">
          <a:xfrm>
            <a:off x="1066800" y="4648200"/>
            <a:ext cx="71628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/>
              <a:t>É o famoso sinal de positivo, que substituiu o botão “Tornar-se </a:t>
            </a:r>
            <a:r>
              <a:rPr lang="en-US" sz="1000" dirty="0" err="1" smtClean="0"/>
              <a:t>fã</a:t>
            </a:r>
            <a:r>
              <a:rPr lang="en-US" sz="1000" dirty="0" smtClean="0"/>
              <a:t>”. </a:t>
            </a:r>
            <a:r>
              <a:rPr lang="pt-BR" sz="1000" dirty="0" smtClean="0"/>
              <a:t>É a forma mais comum de interagir no Facebook. Pode-se curtir um conteúdo de uma página. Q</a:t>
            </a:r>
            <a:r>
              <a:rPr lang="en-US" sz="1000" dirty="0" err="1" smtClean="0"/>
              <a:t>uando</a:t>
            </a:r>
            <a:r>
              <a:rPr lang="en-US" sz="1000" dirty="0" smtClean="0"/>
              <a:t> </a:t>
            </a:r>
            <a:r>
              <a:rPr lang="en-US" sz="1000" dirty="0" err="1" smtClean="0"/>
              <a:t>alguém</a:t>
            </a:r>
            <a:r>
              <a:rPr lang="en-US" sz="1000" dirty="0" smtClean="0"/>
              <a:t> “</a:t>
            </a:r>
            <a:r>
              <a:rPr lang="en-US" sz="1000" dirty="0" err="1" smtClean="0"/>
              <a:t>curte</a:t>
            </a:r>
            <a:r>
              <a:rPr lang="en-US" sz="1000" dirty="0" smtClean="0"/>
              <a:t>” </a:t>
            </a:r>
            <a:r>
              <a:rPr lang="en-US" sz="1000" dirty="0" err="1" smtClean="0"/>
              <a:t>uma</a:t>
            </a:r>
            <a:r>
              <a:rPr lang="en-US" sz="1000" dirty="0" smtClean="0"/>
              <a:t> </a:t>
            </a:r>
            <a:r>
              <a:rPr lang="en-US" sz="1000" dirty="0" err="1" smtClean="0"/>
              <a:t>página</a:t>
            </a:r>
            <a:r>
              <a:rPr lang="en-US" sz="1000" dirty="0" smtClean="0"/>
              <a:t> </a:t>
            </a:r>
            <a:r>
              <a:rPr lang="en-US" sz="1000" dirty="0" err="1" smtClean="0"/>
              <a:t>significa</a:t>
            </a:r>
            <a:r>
              <a:rPr lang="en-US" sz="1000" dirty="0" smtClean="0"/>
              <a:t> que </a:t>
            </a:r>
            <a:r>
              <a:rPr lang="en-US" sz="1000" dirty="0" err="1" smtClean="0"/>
              <a:t>sua</a:t>
            </a:r>
            <a:r>
              <a:rPr lang="en-US" sz="1000" dirty="0" smtClean="0"/>
              <a:t> </a:t>
            </a:r>
            <a:r>
              <a:rPr lang="en-US" sz="1000" dirty="0" err="1" smtClean="0"/>
              <a:t>página</a:t>
            </a:r>
            <a:r>
              <a:rPr lang="en-US" sz="1000" dirty="0" smtClean="0"/>
              <a:t> </a:t>
            </a:r>
            <a:r>
              <a:rPr lang="en-US" sz="1000" dirty="0" err="1" smtClean="0"/>
              <a:t>pode</a:t>
            </a:r>
            <a:r>
              <a:rPr lang="en-US" sz="1000" dirty="0" smtClean="0"/>
              <a:t> </a:t>
            </a:r>
            <a:r>
              <a:rPr lang="en-US" sz="1000" dirty="0" err="1" smtClean="0"/>
              <a:t>aparecer</a:t>
            </a:r>
            <a:r>
              <a:rPr lang="en-US" sz="1000" dirty="0" smtClean="0"/>
              <a:t> </a:t>
            </a:r>
            <a:r>
              <a:rPr lang="en-US" sz="1000" dirty="0" err="1" smtClean="0"/>
              <a:t>como</a:t>
            </a:r>
            <a:r>
              <a:rPr lang="en-US" sz="1000" dirty="0" smtClean="0"/>
              <a:t> </a:t>
            </a:r>
            <a:r>
              <a:rPr lang="en-US" sz="1000" dirty="0" err="1" smtClean="0"/>
              <a:t>sugestão</a:t>
            </a:r>
            <a:r>
              <a:rPr lang="en-US" sz="1000" dirty="0" smtClean="0"/>
              <a:t> </a:t>
            </a:r>
            <a:r>
              <a:rPr lang="en-US" sz="1000" dirty="0" err="1" smtClean="0"/>
              <a:t>para</a:t>
            </a:r>
            <a:r>
              <a:rPr lang="en-US" sz="1000" dirty="0" smtClean="0"/>
              <a:t> </a:t>
            </a:r>
            <a:r>
              <a:rPr lang="en-US" sz="1000" dirty="0" err="1" smtClean="0"/>
              <a:t>os</a:t>
            </a:r>
            <a:r>
              <a:rPr lang="en-US" sz="1000" dirty="0" smtClean="0"/>
              <a:t> amigos </a:t>
            </a:r>
            <a:r>
              <a:rPr lang="en-US" sz="1000" dirty="0" err="1" smtClean="0"/>
              <a:t>desse</a:t>
            </a:r>
            <a:r>
              <a:rPr lang="en-US" sz="1000" dirty="0" smtClean="0"/>
              <a:t> usuário dentro do Facebook.</a:t>
            </a:r>
            <a:endParaRPr lang="pt-BR" sz="1000" dirty="0"/>
          </a:p>
        </p:txBody>
      </p:sp>
      <p:sp>
        <p:nvSpPr>
          <p:cNvPr id="55309" name="CaixaDeTexto 19"/>
          <p:cNvSpPr txBox="1">
            <a:spLocks noChangeArrowheads="1"/>
          </p:cNvSpPr>
          <p:nvPr/>
        </p:nvSpPr>
        <p:spPr bwMode="auto">
          <a:xfrm>
            <a:off x="5867400" y="2555875"/>
            <a:ext cx="1728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b="1" dirty="0" smtClean="0"/>
              <a:t>Mural </a:t>
            </a:r>
            <a:endParaRPr lang="pt-BR" b="1" dirty="0"/>
          </a:p>
        </p:txBody>
      </p:sp>
      <p:sp>
        <p:nvSpPr>
          <p:cNvPr id="55310" name="CaixaDeTexto 20"/>
          <p:cNvSpPr txBox="1">
            <a:spLocks noChangeArrowheads="1"/>
          </p:cNvSpPr>
          <p:nvPr/>
        </p:nvSpPr>
        <p:spPr bwMode="auto">
          <a:xfrm>
            <a:off x="5867400" y="2843213"/>
            <a:ext cx="2376488" cy="100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t-BR" sz="1000" dirty="0" smtClean="0"/>
              <a:t>E um recurso do perfil/</a:t>
            </a:r>
            <a:r>
              <a:rPr lang="pt-BR" sz="1000" dirty="0" err="1" smtClean="0"/>
              <a:t>fanpage</a:t>
            </a:r>
            <a:r>
              <a:rPr lang="pt-BR" sz="1000" dirty="0" smtClean="0"/>
              <a:t> no qual pode-se publicar e compartilhar conteúdo conforme critérios de privacidade. </a:t>
            </a:r>
            <a:endParaRPr lang="pt-BR" sz="1000" dirty="0"/>
          </a:p>
        </p:txBody>
      </p:sp>
      <p:sp>
        <p:nvSpPr>
          <p:cNvPr id="55311" name="CaixaDeTexto 21"/>
          <p:cNvSpPr txBox="1">
            <a:spLocks noChangeArrowheads="1"/>
          </p:cNvSpPr>
          <p:nvPr/>
        </p:nvSpPr>
        <p:spPr bwMode="auto">
          <a:xfrm>
            <a:off x="1066800" y="4419600"/>
            <a:ext cx="2497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b="1" dirty="0" smtClean="0"/>
              <a:t>Curtir</a:t>
            </a:r>
            <a:endParaRPr lang="pt-BR" b="1" dirty="0"/>
          </a:p>
        </p:txBody>
      </p:sp>
      <p:sp>
        <p:nvSpPr>
          <p:cNvPr id="55313" name="CaixaDeTexto 24"/>
          <p:cNvSpPr txBox="1">
            <a:spLocks noChangeArrowheads="1"/>
          </p:cNvSpPr>
          <p:nvPr/>
        </p:nvSpPr>
        <p:spPr bwMode="auto">
          <a:xfrm>
            <a:off x="900113" y="2009775"/>
            <a:ext cx="6192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1600" dirty="0" smtClean="0"/>
              <a:t>Expressões comuns no vocabulário do </a:t>
            </a:r>
            <a:r>
              <a:rPr lang="pt-BR" sz="1600" dirty="0" err="1" smtClean="0"/>
              <a:t>Facebook</a:t>
            </a:r>
            <a:endParaRPr lang="pt-BR" sz="1600" dirty="0"/>
          </a:p>
        </p:txBody>
      </p:sp>
      <p:sp>
        <p:nvSpPr>
          <p:cNvPr id="19" name="CaixaDeTexto 12"/>
          <p:cNvSpPr txBox="1">
            <a:spLocks noChangeArrowheads="1"/>
          </p:cNvSpPr>
          <p:nvPr/>
        </p:nvSpPr>
        <p:spPr bwMode="auto">
          <a:xfrm flipH="1">
            <a:off x="3276599" y="2971800"/>
            <a:ext cx="2133600" cy="3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endParaRPr lang="pt-BR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76600" y="2857496"/>
            <a:ext cx="2286000" cy="9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000" dirty="0" smtClean="0"/>
              <a:t>É a lista contínua de atualizações na </a:t>
            </a:r>
            <a:r>
              <a:rPr lang="en-US" sz="1000" dirty="0" err="1" smtClean="0"/>
              <a:t>sua</a:t>
            </a:r>
            <a:r>
              <a:rPr lang="en-US" sz="1000" dirty="0" smtClean="0"/>
              <a:t> </a:t>
            </a:r>
            <a:r>
              <a:rPr lang="en-US" sz="1000" dirty="0" err="1" smtClean="0"/>
              <a:t>página</a:t>
            </a:r>
            <a:r>
              <a:rPr lang="en-US" sz="1000" dirty="0" smtClean="0"/>
              <a:t> </a:t>
            </a:r>
            <a:r>
              <a:rPr lang="en-US" sz="1000" dirty="0" err="1" smtClean="0"/>
              <a:t>inicial</a:t>
            </a:r>
            <a:r>
              <a:rPr lang="en-US" sz="1000" dirty="0" smtClean="0"/>
              <a:t> que </a:t>
            </a:r>
            <a:r>
              <a:rPr lang="en-US" sz="1000" dirty="0" err="1" smtClean="0"/>
              <a:t>mostra</a:t>
            </a:r>
            <a:r>
              <a:rPr lang="en-US" sz="1000" dirty="0" smtClean="0"/>
              <a:t> as </a:t>
            </a:r>
            <a:r>
              <a:rPr lang="en-US" sz="1000" dirty="0" err="1" smtClean="0"/>
              <a:t>novidades</a:t>
            </a:r>
            <a:r>
              <a:rPr lang="en-US" sz="1000" dirty="0" smtClean="0"/>
              <a:t> de </a:t>
            </a:r>
            <a:r>
              <a:rPr lang="en-US" sz="1000" dirty="0" err="1" smtClean="0"/>
              <a:t>seus</a:t>
            </a:r>
            <a:r>
              <a:rPr lang="en-US" sz="1000" dirty="0" smtClean="0"/>
              <a:t> amigos e das </a:t>
            </a:r>
            <a:r>
              <a:rPr lang="en-US" sz="1000" dirty="0" err="1" smtClean="0"/>
              <a:t>páginas</a:t>
            </a:r>
            <a:r>
              <a:rPr lang="en-US" sz="1000" dirty="0" smtClean="0"/>
              <a:t> que </a:t>
            </a:r>
            <a:r>
              <a:rPr lang="en-US" sz="1000" dirty="0" err="1" smtClean="0"/>
              <a:t>vocêsegue</a:t>
            </a:r>
            <a:r>
              <a:rPr lang="en-US" sz="1000" dirty="0" smtClean="0"/>
              <a:t>. </a:t>
            </a:r>
            <a:endParaRPr lang="pt-B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84213" y="2681288"/>
            <a:ext cx="777557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t-BR" sz="7200" b="1" dirty="0"/>
              <a:t>ATIVIDADE 3</a:t>
            </a:r>
          </a:p>
          <a:p>
            <a:pPr algn="ctr"/>
            <a:r>
              <a:rPr lang="pt-BR" sz="2000" b="1" dirty="0" smtClean="0"/>
              <a:t>Criando a página empresarial no </a:t>
            </a:r>
            <a:r>
              <a:rPr lang="pt-BR" sz="2000" b="1" dirty="0" err="1" smtClean="0"/>
              <a:t>Facebook</a:t>
            </a:r>
            <a:endParaRPr lang="pt-B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285720" y="981075"/>
            <a:ext cx="76740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400" b="1" dirty="0" smtClean="0"/>
              <a:t>Criando a página empresarial no </a:t>
            </a:r>
            <a:r>
              <a:rPr lang="pt-BR" sz="2400" b="1" dirty="0" err="1" smtClean="0"/>
              <a:t>Facebook</a:t>
            </a:r>
            <a:endParaRPr lang="pt-BR" sz="2400" b="1" dirty="0"/>
          </a:p>
        </p:txBody>
      </p:sp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S15E1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59396" name="Line 6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500166" y="2636838"/>
            <a:ext cx="6858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 dirty="0"/>
              <a:t>PRIMEIRO PASSO:</a:t>
            </a:r>
            <a:r>
              <a:rPr lang="pt-BR" dirty="0"/>
              <a:t> Fazendo o sua </a:t>
            </a:r>
            <a:r>
              <a:rPr lang="pt-BR" dirty="0" smtClean="0"/>
              <a:t>conta/perfil no </a:t>
            </a:r>
            <a:r>
              <a:rPr lang="pt-BR" dirty="0" err="1" smtClean="0"/>
              <a:t>Facebook</a:t>
            </a:r>
            <a:endParaRPr lang="pt-BR" dirty="0"/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1501754" y="3435350"/>
            <a:ext cx="69278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 dirty="0"/>
              <a:t>SEGUNDO PASSO:</a:t>
            </a:r>
            <a:r>
              <a:rPr lang="pt-BR" dirty="0" smtClean="0"/>
              <a:t> Criando a </a:t>
            </a:r>
            <a:r>
              <a:rPr lang="pt-BR" i="1" dirty="0" err="1" smtClean="0"/>
              <a:t>fanpage</a:t>
            </a:r>
            <a:r>
              <a:rPr lang="pt-BR" dirty="0" smtClean="0"/>
              <a:t> da sua empresa</a:t>
            </a:r>
            <a:endParaRPr lang="pt-BR" dirty="0"/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1500166" y="4233863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 dirty="0"/>
              <a:t>TERCEIRO </a:t>
            </a:r>
            <a:r>
              <a:rPr lang="pt-BR" b="1" dirty="0" smtClean="0"/>
              <a:t>PASSO: </a:t>
            </a:r>
            <a:r>
              <a:rPr lang="pt-BR" dirty="0" smtClean="0"/>
              <a:t>Fazendo quatro ações básicas</a:t>
            </a:r>
            <a:endParaRPr lang="pt-BR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500166" y="5000636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 dirty="0" smtClean="0"/>
              <a:t>QUARTO PASSO: </a:t>
            </a:r>
            <a:r>
              <a:rPr lang="pt-BR" dirty="0" smtClean="0"/>
              <a:t>O Painel Administrativo e a publicação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684213" y="908050"/>
            <a:ext cx="7775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Internet para pequenos negócios</a:t>
            </a:r>
          </a:p>
        </p:txBody>
      </p:sp>
      <p:sp>
        <p:nvSpPr>
          <p:cNvPr id="16387" name="Line 7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35150" y="1773238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BR" sz="1000">
                <a:ea typeface="Arial" charset="0"/>
                <a:cs typeface="Arial" charset="0"/>
              </a:rPr>
              <a:t>Em quatro encontros, o participante tem uma visão geral de como a Internet pode ajudar na gestão e na comunicação do seu negócio</a:t>
            </a:r>
          </a:p>
        </p:txBody>
      </p:sp>
      <p:pic>
        <p:nvPicPr>
          <p:cNvPr id="87051" name="Picture 11" descr="mã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363" y="1912938"/>
            <a:ext cx="3905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2" name="Picture 12" descr="post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4225925"/>
            <a:ext cx="10795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3" name="Picture 13" descr="mã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363" y="2632075"/>
            <a:ext cx="3905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4" name="Picture 14" descr="mã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363" y="3341688"/>
            <a:ext cx="3905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5" name="Picture 15" descr="mã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363" y="4725988"/>
            <a:ext cx="3905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6" name="Picture 16" descr="post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3976688"/>
            <a:ext cx="1801812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7" name="Picture 17" descr="posti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063" y="4192588"/>
            <a:ext cx="122237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971550" y="1773238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u="sng">
                <a:solidFill>
                  <a:srgbClr val="0000FF"/>
                </a:solidFill>
              </a:rPr>
              <a:t>Curso</a:t>
            </a:r>
          </a:p>
        </p:txBody>
      </p:sp>
      <p:sp>
        <p:nvSpPr>
          <p:cNvPr id="87059" name="Text Box 19"/>
          <p:cNvSpPr txBox="1">
            <a:spLocks noChangeArrowheads="1"/>
          </p:cNvSpPr>
          <p:nvPr/>
        </p:nvSpPr>
        <p:spPr bwMode="auto">
          <a:xfrm>
            <a:off x="971550" y="2492375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u="sng">
                <a:solidFill>
                  <a:srgbClr val="0000FF"/>
                </a:solidFill>
              </a:rPr>
              <a:t>Publicação</a:t>
            </a:r>
          </a:p>
        </p:txBody>
      </p:sp>
      <p:sp>
        <p:nvSpPr>
          <p:cNvPr id="87060" name="Text Box 20"/>
          <p:cNvSpPr txBox="1">
            <a:spLocks noChangeArrowheads="1"/>
          </p:cNvSpPr>
          <p:nvPr/>
        </p:nvSpPr>
        <p:spPr bwMode="auto">
          <a:xfrm>
            <a:off x="971550" y="3238500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u="sng">
                <a:solidFill>
                  <a:srgbClr val="0000FF"/>
                </a:solidFill>
              </a:rPr>
              <a:t>Palestra</a:t>
            </a:r>
          </a:p>
        </p:txBody>
      </p:sp>
      <p:sp>
        <p:nvSpPr>
          <p:cNvPr id="87062" name="Text Box 22"/>
          <p:cNvSpPr txBox="1">
            <a:spLocks noChangeArrowheads="1"/>
          </p:cNvSpPr>
          <p:nvPr/>
        </p:nvSpPr>
        <p:spPr bwMode="auto">
          <a:xfrm>
            <a:off x="971550" y="4622800"/>
            <a:ext cx="1239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u="sng">
                <a:solidFill>
                  <a:srgbClr val="0000FF"/>
                </a:solidFill>
              </a:rPr>
              <a:t>Oficinas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339975" y="2466975"/>
            <a:ext cx="3709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BR" sz="1000">
                <a:ea typeface="Arial" charset="0"/>
                <a:cs typeface="Arial" charset="0"/>
              </a:rPr>
              <a:t>Trata-se de um livro que serve de manual completo e didático para ajudar a contextualizar sua empresa no mundo virtual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051050" y="3213100"/>
            <a:ext cx="536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BR" sz="1000">
                <a:ea typeface="Arial" charset="0"/>
                <a:cs typeface="Arial" charset="0"/>
              </a:rPr>
              <a:t>Em apenas um dia de abordagem, a palestra mostra ao participante todo o potencial dessa ferramenta chamada “Internet” quando aplicada aos negócios da micro e pequena empresa</a:t>
            </a:r>
          </a:p>
        </p:txBody>
      </p:sp>
      <p:sp>
        <p:nvSpPr>
          <p:cNvPr id="87065" name="Text Box 25"/>
          <p:cNvSpPr txBox="1">
            <a:spLocks noChangeArrowheads="1"/>
          </p:cNvSpPr>
          <p:nvPr/>
        </p:nvSpPr>
        <p:spPr bwMode="auto">
          <a:xfrm>
            <a:off x="2484438" y="4545013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/>
              <a:t>Site</a:t>
            </a:r>
          </a:p>
        </p:txBody>
      </p:sp>
      <p:sp>
        <p:nvSpPr>
          <p:cNvPr id="87066" name="Text Box 26"/>
          <p:cNvSpPr txBox="1">
            <a:spLocks noChangeArrowheads="1"/>
          </p:cNvSpPr>
          <p:nvPr/>
        </p:nvSpPr>
        <p:spPr bwMode="auto">
          <a:xfrm rot="-205223">
            <a:off x="3748234" y="4182974"/>
            <a:ext cx="15459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 dirty="0" smtClean="0"/>
              <a:t>Página empresarial no </a:t>
            </a:r>
            <a:r>
              <a:rPr lang="pt-BR" b="1" dirty="0" err="1" smtClean="0"/>
              <a:t>Facebook</a:t>
            </a:r>
            <a:r>
              <a:rPr lang="pt-BR" b="1" dirty="0" smtClean="0"/>
              <a:t> </a:t>
            </a:r>
            <a:endParaRPr lang="pt-BR" b="1" dirty="0"/>
          </a:p>
        </p:txBody>
      </p:sp>
      <p:sp>
        <p:nvSpPr>
          <p:cNvPr id="87067" name="Text Box 27"/>
          <p:cNvSpPr txBox="1">
            <a:spLocks noChangeArrowheads="1"/>
          </p:cNvSpPr>
          <p:nvPr/>
        </p:nvSpPr>
        <p:spPr bwMode="auto">
          <a:xfrm>
            <a:off x="5795963" y="4481513"/>
            <a:ext cx="936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/>
              <a:t>Loja Virtual</a:t>
            </a:r>
          </a:p>
        </p:txBody>
      </p:sp>
      <p:pic>
        <p:nvPicPr>
          <p:cNvPr id="87068" name="Picture 28" descr="posti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4181475"/>
            <a:ext cx="12223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69" name="Text Box 29"/>
          <p:cNvSpPr txBox="1">
            <a:spLocks noChangeArrowheads="1"/>
          </p:cNvSpPr>
          <p:nvPr/>
        </p:nvSpPr>
        <p:spPr bwMode="auto">
          <a:xfrm>
            <a:off x="7235825" y="4581525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/>
              <a:t>Outras</a:t>
            </a:r>
          </a:p>
        </p:txBody>
      </p:sp>
      <p:sp>
        <p:nvSpPr>
          <p:cNvPr id="16407" name="Text Box 6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>
                <a:solidFill>
                  <a:schemeClr val="bg1"/>
                </a:solidFill>
              </a:rPr>
              <a:t>S1E1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7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7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7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7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87058" grpId="0"/>
      <p:bldP spid="87059" grpId="0"/>
      <p:bldP spid="87060" grpId="0"/>
      <p:bldP spid="87062" grpId="0"/>
      <p:bldP spid="2" grpId="0"/>
      <p:bldP spid="3" grpId="0"/>
      <p:bldP spid="87065" grpId="0"/>
      <p:bldP spid="87066" grpId="0"/>
      <p:bldP spid="87067" grpId="0"/>
      <p:bldP spid="870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S16E1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714348" y="1038509"/>
            <a:ext cx="7702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Para criar seu perfil no </a:t>
            </a:r>
            <a:r>
              <a:rPr lang="pt-BR" sz="2400" b="1" dirty="0" err="1" smtClean="0">
                <a:ea typeface="SimSun" pitchFamily="2" charset="-122"/>
                <a:cs typeface="SimSun" pitchFamily="2" charset="-122"/>
              </a:rPr>
              <a:t>Facebook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57349" name="Line 6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1857356" y="2714620"/>
            <a:ext cx="6429420" cy="3000396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285721" y="3376614"/>
            <a:ext cx="3143272" cy="1838336"/>
          </a:xfrm>
          <a:prstGeom prst="rect">
            <a:avLst/>
          </a:prstGeom>
          <a:solidFill>
            <a:srgbClr val="FFC000">
              <a:alpha val="95685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 b="1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357158" y="3286124"/>
            <a:ext cx="2770207" cy="188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pt-BR" sz="1600" b="1" dirty="0"/>
              <a:t>Acesse </a:t>
            </a:r>
            <a:r>
              <a:rPr lang="pt-BR" sz="1600" b="1" dirty="0">
                <a:hlinkClick r:id="rId3"/>
              </a:rPr>
              <a:t>www.facebook.com</a:t>
            </a:r>
            <a:endParaRPr lang="pt-BR" sz="1600" b="1" dirty="0" smtClean="0"/>
          </a:p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pt-BR" sz="1600" b="1" dirty="0" smtClean="0"/>
              <a:t>Preencha todos os itens e clique em “cadastre-se</a:t>
            </a:r>
          </a:p>
        </p:txBody>
      </p:sp>
      <p:pic>
        <p:nvPicPr>
          <p:cNvPr id="11" name="Picture 10" descr="Captura de tela 2012-06-08 às 20.49.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1960129"/>
            <a:ext cx="5380101" cy="2992871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6286512" y="4429132"/>
            <a:ext cx="1785950" cy="642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6732588" y="6643688"/>
            <a:ext cx="1252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pt-BR" sz="700">
                <a:ea typeface="Arial" charset="0"/>
                <a:cs typeface="Arial" charset="0"/>
              </a:rPr>
              <a:t>Fonte: Ibope eRatings.com</a:t>
            </a: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684213" y="981075"/>
            <a:ext cx="7688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/>
              <a:t>Migrando da antiga para a nova página empresarial</a:t>
            </a:r>
            <a:endParaRPr lang="pt-BR" sz="2400" b="1" dirty="0"/>
          </a:p>
        </p:txBody>
      </p:sp>
      <p:sp>
        <p:nvSpPr>
          <p:cNvPr id="22536" name="Text Box 13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S17E1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22537" name="Line 14"/>
          <p:cNvSpPr>
            <a:spLocks noChangeShapeType="1"/>
          </p:cNvSpPr>
          <p:nvPr/>
        </p:nvSpPr>
        <p:spPr bwMode="auto">
          <a:xfrm>
            <a:off x="663575" y="1484313"/>
            <a:ext cx="7796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" name="Picture 8" descr="Captura de tela 2012-06-11 às 00.04.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600200"/>
            <a:ext cx="6705600" cy="3318377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1475656" y="2133600"/>
            <a:ext cx="288678" cy="288032"/>
          </a:xfrm>
          <a:prstGeom prst="ellipse">
            <a:avLst/>
          </a:prstGeom>
          <a:solidFill>
            <a:schemeClr val="bg2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684212" y="5157192"/>
            <a:ext cx="7272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Empresas em perfis pessoais cedo ou tarde terão que migrar para as novas </a:t>
            </a:r>
            <a:r>
              <a:rPr lang="pt-BR" i="1" dirty="0" smtClean="0"/>
              <a:t>fanpages</a:t>
            </a:r>
            <a:r>
              <a:rPr lang="pt-BR" dirty="0" smtClean="0"/>
              <a:t>. Para não perder os seguidores, você poderá migrá-los automaticamente para a </a:t>
            </a:r>
            <a:r>
              <a:rPr lang="pt-BR" i="1" dirty="0" err="1" smtClean="0"/>
              <a:t>fanpage</a:t>
            </a:r>
            <a:r>
              <a:rPr lang="pt-BR" dirty="0" smtClean="0"/>
              <a:t>,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6345862" cy="470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955675"/>
            <a:ext cx="7386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Como criar a </a:t>
            </a:r>
            <a:r>
              <a:rPr lang="pt-BR" sz="2400" b="1" i="1" dirty="0" err="1" smtClean="0">
                <a:ea typeface="SimSun" pitchFamily="2" charset="-122"/>
                <a:cs typeface="SimSun" pitchFamily="2" charset="-122"/>
              </a:rPr>
              <a:t>fanpage</a:t>
            </a:r>
            <a:r>
              <a:rPr lang="pt-BR" sz="2400" b="1" i="1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da sua empresa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S18E1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28736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3059832" y="2149956"/>
            <a:ext cx="2500330" cy="214314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3571868" y="4286256"/>
            <a:ext cx="4602167" cy="379690"/>
          </a:xfrm>
          <a:prstGeom prst="rect">
            <a:avLst/>
          </a:prstGeom>
          <a:solidFill>
            <a:srgbClr val="FFC000">
              <a:alpha val="95685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pt-BR" dirty="0" smtClean="0"/>
              <a:t>http://www.facebook.com/pages/create.</a:t>
            </a:r>
            <a:r>
              <a:rPr lang="pt-BR" dirty="0" err="1" smtClean="0"/>
              <a:t>php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S19E1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42910" y="955675"/>
            <a:ext cx="7386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Como criar a </a:t>
            </a:r>
            <a:r>
              <a:rPr lang="pt-BR" sz="2400" b="1" i="1" dirty="0" err="1" smtClean="0">
                <a:ea typeface="SimSun" pitchFamily="2" charset="-122"/>
                <a:cs typeface="SimSun" pitchFamily="2" charset="-122"/>
              </a:rPr>
              <a:t>fanpage</a:t>
            </a:r>
            <a:r>
              <a:rPr lang="pt-BR" sz="2400" b="1" i="1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da sua empresa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84213" y="1428736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42358"/>
            <a:ext cx="6375946" cy="469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ipse 8"/>
          <p:cNvSpPr/>
          <p:nvPr/>
        </p:nvSpPr>
        <p:spPr>
          <a:xfrm>
            <a:off x="3059832" y="2149956"/>
            <a:ext cx="2500330" cy="214314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>
                <a:solidFill>
                  <a:schemeClr val="bg1"/>
                </a:solidFill>
              </a:rPr>
              <a:t>S20E1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2910" y="955675"/>
            <a:ext cx="7386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Como criar a </a:t>
            </a:r>
            <a:r>
              <a:rPr lang="pt-BR" sz="2400" b="1" i="1" dirty="0" err="1" smtClean="0">
                <a:ea typeface="SimSun" pitchFamily="2" charset="-122"/>
                <a:cs typeface="SimSun" pitchFamily="2" charset="-122"/>
              </a:rPr>
              <a:t>fanpage</a:t>
            </a:r>
            <a:r>
              <a:rPr lang="pt-BR" sz="2400" b="1" i="1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da sua empresa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84213" y="1428736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72816"/>
            <a:ext cx="7056784" cy="403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ector de seta reta 9"/>
          <p:cNvCxnSpPr/>
          <p:nvPr/>
        </p:nvCxnSpPr>
        <p:spPr>
          <a:xfrm rot="10800000" flipV="1">
            <a:off x="1331640" y="1988840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205" y="1628800"/>
            <a:ext cx="77735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S21E1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42910" y="955675"/>
            <a:ext cx="7386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Como criar a </a:t>
            </a:r>
            <a:r>
              <a:rPr lang="pt-BR" sz="2400" b="1" i="1" dirty="0" err="1" smtClean="0">
                <a:ea typeface="SimSun" pitchFamily="2" charset="-122"/>
                <a:cs typeface="SimSun" pitchFamily="2" charset="-122"/>
              </a:rPr>
              <a:t>fanpage</a:t>
            </a:r>
            <a:r>
              <a:rPr lang="pt-BR" sz="2400" b="1" i="1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da sua empresa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684213" y="1428736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cxnSp>
        <p:nvCxnSpPr>
          <p:cNvPr id="12" name="Conector de seta reta 11"/>
          <p:cNvCxnSpPr/>
          <p:nvPr/>
        </p:nvCxnSpPr>
        <p:spPr>
          <a:xfrm rot="10800000" flipV="1">
            <a:off x="3143240" y="1928802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S22E1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Captura de tela 2012-06-08 às 19.30.3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2450" y="1500174"/>
            <a:ext cx="8039100" cy="3200400"/>
          </a:xfr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42910" y="955675"/>
            <a:ext cx="7386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Como criar a </a:t>
            </a:r>
            <a:r>
              <a:rPr lang="pt-BR" sz="2400" b="1" i="1" dirty="0" err="1" smtClean="0">
                <a:ea typeface="SimSun" pitchFamily="2" charset="-122"/>
                <a:cs typeface="SimSun" pitchFamily="2" charset="-122"/>
              </a:rPr>
              <a:t>fanpage</a:t>
            </a:r>
            <a:r>
              <a:rPr lang="pt-BR" sz="2400" b="1" i="1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da sua empresa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684213" y="1428736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785786" y="4714884"/>
            <a:ext cx="7286676" cy="1104900"/>
          </a:xfrm>
          <a:prstGeom prst="rect">
            <a:avLst/>
          </a:prstGeom>
          <a:solidFill>
            <a:srgbClr val="FFC000">
              <a:alpha val="95685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pt-BR" dirty="0" smtClean="0"/>
              <a:t>ATENÇÃO:</a:t>
            </a:r>
          </a:p>
          <a:p>
            <a:r>
              <a:rPr lang="pt-BR" dirty="0" smtClean="0"/>
              <a:t>Muito cuidado com o endereço que escolher no momento de criar a </a:t>
            </a:r>
          </a:p>
          <a:p>
            <a:r>
              <a:rPr lang="pt-BR" dirty="0" err="1" smtClean="0"/>
              <a:t>fanpage</a:t>
            </a:r>
            <a:r>
              <a:rPr lang="pt-BR" dirty="0" smtClean="0"/>
              <a:t>!!! É definitivo e não é possível modificar!!!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10800000" flipV="1">
            <a:off x="5083466" y="1844824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955675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Ação básica 1. Curtir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S23E1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Content Placeholder 6" descr="Captura de tela 2012-06-08 às 19.31.4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18777"/>
            <a:ext cx="8229600" cy="3688808"/>
          </a:xfrm>
        </p:spPr>
      </p:pic>
      <p:cxnSp>
        <p:nvCxnSpPr>
          <p:cNvPr id="6" name="Conector de seta reta 5"/>
          <p:cNvCxnSpPr/>
          <p:nvPr/>
        </p:nvCxnSpPr>
        <p:spPr>
          <a:xfrm>
            <a:off x="8072462" y="2786058"/>
            <a:ext cx="27930" cy="193908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1038509"/>
            <a:ext cx="7243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Ação básica 2. Convidar seus amigos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S24E1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Content Placeholder 7" descr="Captura de tela 2012-06-08 às 19.33.4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9300" y="2332831"/>
            <a:ext cx="7645400" cy="3060700"/>
          </a:xfrm>
        </p:spPr>
      </p:pic>
      <p:cxnSp>
        <p:nvCxnSpPr>
          <p:cNvPr id="6" name="Conector de seta reta 5"/>
          <p:cNvCxnSpPr/>
          <p:nvPr/>
        </p:nvCxnSpPr>
        <p:spPr>
          <a:xfrm rot="10800000" flipV="1">
            <a:off x="4000496" y="2143116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1038509"/>
            <a:ext cx="74581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Ação básica 3. Convidar contatos de e-mail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S25E1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Content Placeholder 6" descr="Captura de tela 2012-06-08 às 19.34.3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686422"/>
            <a:ext cx="6794500" cy="3961109"/>
          </a:xfrm>
        </p:spPr>
      </p:pic>
      <p:cxnSp>
        <p:nvCxnSpPr>
          <p:cNvPr id="9" name="Conector de seta reta 8"/>
          <p:cNvCxnSpPr/>
          <p:nvPr/>
        </p:nvCxnSpPr>
        <p:spPr>
          <a:xfrm rot="10800000" flipV="1">
            <a:off x="4643438" y="1857364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701675" y="981075"/>
            <a:ext cx="3824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400" b="1"/>
              <a:t>Competências da Oficina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>
                <a:solidFill>
                  <a:schemeClr val="bg1"/>
                </a:solidFill>
              </a:rPr>
              <a:t>S2E1</a:t>
            </a:r>
          </a:p>
        </p:txBody>
      </p:sp>
      <p:sp>
        <p:nvSpPr>
          <p:cNvPr id="18436" name="Line 7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785786" y="2200999"/>
            <a:ext cx="750099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 err="1" smtClean="0"/>
              <a:t>Conhecer</a:t>
            </a:r>
            <a:r>
              <a:rPr lang="en-US" b="1" dirty="0" smtClean="0"/>
              <a:t> a </a:t>
            </a:r>
            <a:r>
              <a:rPr lang="en-US" b="1" dirty="0" err="1" smtClean="0"/>
              <a:t>importância</a:t>
            </a:r>
            <a:r>
              <a:rPr lang="en-US" b="1" dirty="0" smtClean="0"/>
              <a:t> das </a:t>
            </a:r>
            <a:r>
              <a:rPr lang="en-US" b="1" dirty="0" err="1" smtClean="0"/>
              <a:t>redes</a:t>
            </a:r>
            <a:r>
              <a:rPr lang="en-US" b="1" dirty="0" smtClean="0"/>
              <a:t> </a:t>
            </a:r>
            <a:r>
              <a:rPr lang="en-US" b="1" dirty="0" err="1" smtClean="0"/>
              <a:t>sociais</a:t>
            </a:r>
            <a:r>
              <a:rPr lang="en-US" b="1" dirty="0" smtClean="0"/>
              <a:t> no </a:t>
            </a:r>
            <a:r>
              <a:rPr lang="en-US" b="1" dirty="0" err="1" smtClean="0"/>
              <a:t>contexto</a:t>
            </a:r>
            <a:r>
              <a:rPr lang="en-US" b="1" dirty="0" smtClean="0"/>
              <a:t> </a:t>
            </a:r>
            <a:r>
              <a:rPr lang="en-US" b="1" dirty="0" err="1" smtClean="0"/>
              <a:t>atual</a:t>
            </a:r>
            <a:r>
              <a:rPr lang="en-US" b="1" dirty="0" smtClean="0"/>
              <a:t> e dos </a:t>
            </a:r>
            <a:r>
              <a:rPr lang="en-US" b="1" dirty="0" err="1" smtClean="0"/>
              <a:t>negócios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/>
              <a:t>Compreender</a:t>
            </a:r>
            <a:r>
              <a:rPr lang="en-US" b="1" dirty="0" smtClean="0"/>
              <a:t> </a:t>
            </a:r>
            <a:r>
              <a:rPr lang="en-US" b="1" dirty="0" err="1" smtClean="0"/>
              <a:t>os</a:t>
            </a:r>
            <a:r>
              <a:rPr lang="en-US" b="1" dirty="0" smtClean="0"/>
              <a:t> </a:t>
            </a:r>
            <a:r>
              <a:rPr lang="en-US" b="1" dirty="0" err="1" smtClean="0"/>
              <a:t>benefícios</a:t>
            </a:r>
            <a:r>
              <a:rPr lang="en-US" b="1" dirty="0" smtClean="0"/>
              <a:t> da </a:t>
            </a:r>
            <a:r>
              <a:rPr lang="en-US" b="1" dirty="0" err="1" smtClean="0"/>
              <a:t>empresa</a:t>
            </a:r>
            <a:r>
              <a:rPr lang="en-US" b="1" dirty="0" smtClean="0"/>
              <a:t> </a:t>
            </a:r>
            <a:r>
              <a:rPr lang="en-US" b="1" dirty="0" err="1" smtClean="0"/>
              <a:t>em</a:t>
            </a:r>
            <a:r>
              <a:rPr lang="en-US" b="1" dirty="0" smtClean="0"/>
              <a:t> </a:t>
            </a:r>
            <a:r>
              <a:rPr lang="en-US" b="1" dirty="0" err="1" smtClean="0"/>
              <a:t>ter</a:t>
            </a:r>
            <a:r>
              <a:rPr lang="en-US" b="1" dirty="0" smtClean="0"/>
              <a:t> </a:t>
            </a:r>
            <a:r>
              <a:rPr lang="en-US" b="1" dirty="0" err="1" smtClean="0"/>
              <a:t>uma</a:t>
            </a:r>
            <a:r>
              <a:rPr lang="en-US" b="1" dirty="0" smtClean="0"/>
              <a:t> </a:t>
            </a:r>
            <a:r>
              <a:rPr lang="en-US" b="1" dirty="0" err="1" smtClean="0"/>
              <a:t>página</a:t>
            </a:r>
            <a:r>
              <a:rPr lang="en-US" b="1" dirty="0" smtClean="0"/>
              <a:t> </a:t>
            </a:r>
            <a:r>
              <a:rPr lang="en-US" b="1" dirty="0" err="1" smtClean="0"/>
              <a:t>empresarial</a:t>
            </a:r>
            <a:r>
              <a:rPr lang="en-US" b="1" dirty="0" smtClean="0"/>
              <a:t> no </a:t>
            </a:r>
            <a:r>
              <a:rPr lang="en-US" b="1" i="1" dirty="0" smtClean="0"/>
              <a:t>Facebook</a:t>
            </a:r>
            <a:r>
              <a:rPr lang="en-US" b="1" dirty="0" smtClean="0"/>
              <a:t> .</a:t>
            </a:r>
          </a:p>
          <a:p>
            <a:endParaRPr lang="en-US" b="1" dirty="0" smtClean="0"/>
          </a:p>
          <a:p>
            <a:r>
              <a:rPr lang="en-US" b="1" dirty="0" err="1" smtClean="0"/>
              <a:t>Criar</a:t>
            </a:r>
            <a:r>
              <a:rPr lang="en-US" b="1" dirty="0" smtClean="0"/>
              <a:t> </a:t>
            </a:r>
            <a:r>
              <a:rPr lang="en-US" b="1" dirty="0" err="1" smtClean="0"/>
              <a:t>uma</a:t>
            </a:r>
            <a:r>
              <a:rPr lang="en-US" b="1" dirty="0" smtClean="0"/>
              <a:t> </a:t>
            </a:r>
            <a:r>
              <a:rPr lang="en-US" b="1" dirty="0" err="1" smtClean="0"/>
              <a:t>página</a:t>
            </a:r>
            <a:r>
              <a:rPr lang="en-US" b="1" dirty="0" smtClean="0"/>
              <a:t> </a:t>
            </a:r>
            <a:r>
              <a:rPr lang="en-US" b="1" dirty="0" err="1" smtClean="0"/>
              <a:t>empresarial</a:t>
            </a:r>
            <a:r>
              <a:rPr lang="en-US" b="1" dirty="0" smtClean="0"/>
              <a:t> no </a:t>
            </a:r>
            <a:r>
              <a:rPr lang="en-US" b="1" i="1" dirty="0" smtClean="0"/>
              <a:t>Facebook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</a:t>
            </a:r>
            <a:r>
              <a:rPr lang="en-US" b="1" dirty="0" err="1" smtClean="0"/>
              <a:t>divulgar</a:t>
            </a:r>
            <a:r>
              <a:rPr lang="en-US" b="1" dirty="0" smtClean="0"/>
              <a:t> o </a:t>
            </a:r>
            <a:r>
              <a:rPr lang="en-US" b="1" dirty="0" err="1" smtClean="0"/>
              <a:t>negócio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internet.</a:t>
            </a:r>
          </a:p>
          <a:p>
            <a:endParaRPr lang="en-US" b="1" dirty="0" smtClean="0"/>
          </a:p>
          <a:p>
            <a:r>
              <a:rPr lang="en-US" b="1" dirty="0" err="1" smtClean="0"/>
              <a:t>Predispor</a:t>
            </a:r>
            <a:r>
              <a:rPr lang="en-US" b="1" dirty="0" smtClean="0"/>
              <a:t>-se a </a:t>
            </a:r>
            <a:r>
              <a:rPr lang="en-US" b="1" dirty="0" err="1" smtClean="0"/>
              <a:t>manter</a:t>
            </a:r>
            <a:r>
              <a:rPr lang="en-US" b="1" dirty="0" smtClean="0"/>
              <a:t> </a:t>
            </a:r>
            <a:r>
              <a:rPr lang="en-US" b="1" dirty="0" err="1" smtClean="0"/>
              <a:t>sua</a:t>
            </a:r>
            <a:r>
              <a:rPr lang="en-US" b="1" dirty="0" smtClean="0"/>
              <a:t> </a:t>
            </a:r>
            <a:r>
              <a:rPr lang="en-US" b="1" dirty="0" err="1" smtClean="0"/>
              <a:t>rede</a:t>
            </a:r>
            <a:r>
              <a:rPr lang="en-US" b="1" dirty="0" smtClean="0"/>
              <a:t> social </a:t>
            </a:r>
            <a:r>
              <a:rPr lang="en-US" b="1" dirty="0" err="1" smtClean="0"/>
              <a:t>dinâmica</a:t>
            </a:r>
            <a:r>
              <a:rPr lang="en-US" b="1" dirty="0" smtClean="0"/>
              <a:t>.</a:t>
            </a:r>
            <a:endParaRPr lang="pt-BR" b="1" strike="sngStrike" dirty="0" smtClean="0"/>
          </a:p>
          <a:p>
            <a:endParaRPr lang="pt-BR" b="1" strike="sngStrike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1038509"/>
            <a:ext cx="78152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Ação básica 4. Compartilhar conteúdo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S26E1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Content Placeholder 7" descr="Captura de tela 2012-06-08 às 19.35.4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0581" y="1600200"/>
            <a:ext cx="7962838" cy="4525963"/>
          </a:xfrm>
        </p:spPr>
      </p:pic>
      <p:cxnSp>
        <p:nvCxnSpPr>
          <p:cNvPr id="6" name="Conector de seta reta 5"/>
          <p:cNvCxnSpPr/>
          <p:nvPr/>
        </p:nvCxnSpPr>
        <p:spPr>
          <a:xfrm rot="10800000" flipV="1">
            <a:off x="4714876" y="4572008"/>
            <a:ext cx="928694" cy="657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S27E1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71472" y="1038509"/>
            <a:ext cx="5975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O Painel Administrativo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195736" y="2305925"/>
            <a:ext cx="864096" cy="1149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/>
          <p:cNvSpPr/>
          <p:nvPr/>
        </p:nvSpPr>
        <p:spPr>
          <a:xfrm>
            <a:off x="4201871" y="3164783"/>
            <a:ext cx="360040" cy="21602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409" y="1556793"/>
            <a:ext cx="7415983" cy="46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ector de seta reta 14"/>
          <p:cNvCxnSpPr/>
          <p:nvPr/>
        </p:nvCxnSpPr>
        <p:spPr>
          <a:xfrm flipV="1">
            <a:off x="5580112" y="2133600"/>
            <a:ext cx="1728192" cy="1295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de cantos arredondados 10"/>
          <p:cNvSpPr/>
          <p:nvPr/>
        </p:nvSpPr>
        <p:spPr>
          <a:xfrm>
            <a:off x="6156175" y="4608459"/>
            <a:ext cx="827521" cy="12938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6228183" y="4948483"/>
            <a:ext cx="756655" cy="136701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6290159" y="5633690"/>
            <a:ext cx="755513" cy="1435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6192751" y="5301916"/>
            <a:ext cx="755513" cy="1435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5599162" y="4595986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Elipse 21"/>
          <p:cNvSpPr/>
          <p:nvPr/>
        </p:nvSpPr>
        <p:spPr>
          <a:xfrm>
            <a:off x="5608687" y="4941168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Elipse 22"/>
          <p:cNvSpPr/>
          <p:nvPr/>
        </p:nvSpPr>
        <p:spPr>
          <a:xfrm>
            <a:off x="5608687" y="5617815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Elipse 23"/>
          <p:cNvSpPr/>
          <p:nvPr/>
        </p:nvSpPr>
        <p:spPr>
          <a:xfrm>
            <a:off x="5599162" y="5326063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3" y="842963"/>
            <a:ext cx="82962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Conector de seta reta 2"/>
          <p:cNvCxnSpPr/>
          <p:nvPr/>
        </p:nvCxnSpPr>
        <p:spPr>
          <a:xfrm flipV="1">
            <a:off x="4067944" y="2133600"/>
            <a:ext cx="1728192" cy="1295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S28E1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6763990" y="4293096"/>
            <a:ext cx="755513" cy="1435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6660232" y="4665836"/>
            <a:ext cx="755513" cy="1435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6660232" y="5072957"/>
            <a:ext cx="1080120" cy="1562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647532" y="5451574"/>
            <a:ext cx="755513" cy="14354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6012160" y="4293096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Elipse 15"/>
          <p:cNvSpPr/>
          <p:nvPr/>
        </p:nvSpPr>
        <p:spPr>
          <a:xfrm>
            <a:off x="6012160" y="4653136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Elipse 16"/>
          <p:cNvSpPr/>
          <p:nvPr/>
        </p:nvSpPr>
        <p:spPr>
          <a:xfrm>
            <a:off x="6012160" y="5085184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/>
          <p:cNvSpPr/>
          <p:nvPr/>
        </p:nvSpPr>
        <p:spPr>
          <a:xfrm>
            <a:off x="6021685" y="5426174"/>
            <a:ext cx="216024" cy="144016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em títu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44824"/>
            <a:ext cx="8377986" cy="396049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1560" y="1124744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No menu “Informações” visualize os relatórios da </a:t>
            </a:r>
            <a:r>
              <a:rPr lang="pt-BR" sz="2000" b="1" dirty="0" err="1" smtClean="0"/>
              <a:t>Fanpage</a:t>
            </a:r>
            <a:endParaRPr lang="pt-BR" sz="2000" b="1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S29E1</a:t>
            </a:r>
            <a:endParaRPr lang="pt-BR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42910" y="971536"/>
            <a:ext cx="64493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Publicando a sua </a:t>
            </a:r>
            <a:r>
              <a:rPr lang="pt-BR" sz="2400" b="1" dirty="0" smtClean="0"/>
              <a:t>página empresarial </a:t>
            </a:r>
            <a:endParaRPr lang="pt-BR" sz="2400" b="1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S30E1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Content Placeholder 7" descr="Captura de tela 2012-06-08 às 19.51.0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5563" y="1639341"/>
            <a:ext cx="7952873" cy="4525963"/>
          </a:xfrm>
        </p:spPr>
      </p:pic>
      <p:cxnSp>
        <p:nvCxnSpPr>
          <p:cNvPr id="7" name="Conector de seta reta 6"/>
          <p:cNvCxnSpPr/>
          <p:nvPr/>
        </p:nvCxnSpPr>
        <p:spPr>
          <a:xfrm rot="10800000" flipV="1">
            <a:off x="6572264" y="1500174"/>
            <a:ext cx="863526" cy="3446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rot="10800000" flipV="1">
            <a:off x="6215074" y="2786058"/>
            <a:ext cx="863526" cy="3446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 rot="10800000" flipV="1">
            <a:off x="6858016" y="3000372"/>
            <a:ext cx="863526" cy="3446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84213" y="2697163"/>
            <a:ext cx="777557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t-BR" sz="7200" b="1" dirty="0"/>
              <a:t>ATIVIDADE 4</a:t>
            </a:r>
          </a:p>
          <a:p>
            <a:pPr algn="ctr"/>
            <a:r>
              <a:rPr lang="pt-BR" sz="2000" b="1" dirty="0" smtClean="0"/>
              <a:t>Dicas e cuidados para manter sua página empresarial </a:t>
            </a:r>
            <a:endParaRPr lang="pt-B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11560" y="1027584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Lembretes </a:t>
            </a:r>
            <a:r>
              <a:rPr lang="pt-BR" sz="2400" b="1" dirty="0">
                <a:ea typeface="SimSun" pitchFamily="2" charset="-122"/>
                <a:cs typeface="SimSun" pitchFamily="2" charset="-122"/>
              </a:rPr>
              <a:t>importantes</a:t>
            </a: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219172" y="6003915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>
                <a:solidFill>
                  <a:schemeClr val="bg1"/>
                </a:solidFill>
              </a:rPr>
              <a:t>S20E1</a:t>
            </a:r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654022" y="3570586"/>
            <a:ext cx="7805766" cy="43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60000"/>
              </a:lnSpc>
            </a:pPr>
            <a:r>
              <a:rPr lang="pt-BR" sz="1600" b="1" dirty="0" smtClean="0"/>
              <a:t>Aprofunde os detalhes de aplicativos da ferramenta para promoções.</a:t>
            </a:r>
            <a:endParaRPr lang="pt-BR" sz="1600" b="1" dirty="0"/>
          </a:p>
        </p:txBody>
      </p:sp>
      <p:sp>
        <p:nvSpPr>
          <p:cNvPr id="44064" name="Rectangle 32"/>
          <p:cNvSpPr>
            <a:spLocks noChangeArrowheads="1"/>
          </p:cNvSpPr>
          <p:nvPr/>
        </p:nvSpPr>
        <p:spPr bwMode="auto">
          <a:xfrm>
            <a:off x="642910" y="2780928"/>
            <a:ext cx="7816877" cy="4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60000"/>
              </a:lnSpc>
            </a:pPr>
            <a:r>
              <a:rPr lang="pt-BR" sz="1600" b="1" dirty="0" smtClean="0"/>
              <a:t>Acrescente o endereço da </a:t>
            </a:r>
            <a:r>
              <a:rPr lang="pt-BR" sz="1600" b="1" i="1" dirty="0" err="1" smtClean="0"/>
              <a:t>fanpage</a:t>
            </a:r>
            <a:r>
              <a:rPr lang="pt-BR" sz="1600" b="1" dirty="0" smtClean="0"/>
              <a:t> no seu site oficial. </a:t>
            </a:r>
            <a:endParaRPr lang="pt-BR" sz="1600" b="1" dirty="0"/>
          </a:p>
        </p:txBody>
      </p:sp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642910" y="2132856"/>
            <a:ext cx="78168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BR" sz="1600" b="1" dirty="0" smtClean="0"/>
              <a:t>Use outras redes sociais, como o Twitter para conquistar fãs.</a:t>
            </a:r>
            <a:endParaRPr lang="pt-BR" sz="16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S31E1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11" name="Rectangle 31"/>
          <p:cNvSpPr>
            <a:spLocks noChangeArrowheads="1"/>
          </p:cNvSpPr>
          <p:nvPr/>
        </p:nvSpPr>
        <p:spPr bwMode="auto">
          <a:xfrm>
            <a:off x="654022" y="4365104"/>
            <a:ext cx="7805766" cy="43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60000"/>
              </a:lnSpc>
            </a:pPr>
            <a:r>
              <a:rPr lang="pt-BR" sz="1600" b="1" dirty="0" smtClean="0"/>
              <a:t>Pesquise mais sobre como fazer anúncios pagos no Facebook</a:t>
            </a:r>
            <a:endParaRPr lang="pt-B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3" grpId="0"/>
      <p:bldP spid="44064" grpId="0"/>
      <p:bldP spid="44066" grpId="0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/>
          <p:cNvSpPr>
            <a:spLocks noChangeArrowheads="1"/>
          </p:cNvSpPr>
          <p:nvPr/>
        </p:nvSpPr>
        <p:spPr bwMode="auto">
          <a:xfrm>
            <a:off x="757238" y="9556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ea typeface="SimSun" pitchFamily="2" charset="-122"/>
                <a:cs typeface="SimSun" pitchFamily="2" charset="-122"/>
              </a:rPr>
              <a:t>4 cuidados a serem tomados</a:t>
            </a:r>
          </a:p>
        </p:txBody>
      </p:sp>
      <p:sp>
        <p:nvSpPr>
          <p:cNvPr id="65540" name="Text Box 3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S32E1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65541" name="Line 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685800" y="2133600"/>
            <a:ext cx="777398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pt-BR" sz="1600" b="1" dirty="0" smtClean="0">
              <a:solidFill>
                <a:srgbClr val="FF0000"/>
              </a:solidFill>
            </a:endParaRPr>
          </a:p>
          <a:p>
            <a:r>
              <a:rPr lang="pt-BR" sz="1600" b="1" dirty="0" smtClean="0">
                <a:solidFill>
                  <a:srgbClr val="FF0000"/>
                </a:solidFill>
              </a:rPr>
              <a:t>Crie conteúdos interessantes que possam ser curtidos, compartilhados e recomendados.</a:t>
            </a: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r>
              <a:rPr lang="pt-BR" sz="1600" b="1" dirty="0" smtClean="0">
                <a:solidFill>
                  <a:srgbClr val="FF0000"/>
                </a:solidFill>
              </a:rPr>
              <a:t>Monitore e acompanhe os relatórios para conhecer melhor o seu fã.</a:t>
            </a: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r>
              <a:rPr lang="pt-BR" sz="1600" b="1" dirty="0" smtClean="0">
                <a:solidFill>
                  <a:srgbClr val="FF0000"/>
                </a:solidFill>
              </a:rPr>
              <a:t>Não deixe ninguém sem resposta. </a:t>
            </a: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endParaRPr lang="pt-BR" sz="1600" b="1" dirty="0" smtClean="0">
              <a:solidFill>
                <a:srgbClr val="FF0000"/>
              </a:solidFill>
            </a:endParaRPr>
          </a:p>
          <a:p>
            <a:r>
              <a:rPr lang="pt-BR" sz="1600" b="1" dirty="0" smtClean="0">
                <a:solidFill>
                  <a:srgbClr val="FF0000"/>
                </a:solidFill>
              </a:rPr>
              <a:t>Esteja preparado para a crítica.</a:t>
            </a:r>
          </a:p>
          <a:p>
            <a:endParaRPr lang="pt-BR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16"/>
          <p:cNvGrpSpPr>
            <a:grpSpLocks/>
          </p:cNvGrpSpPr>
          <p:nvPr/>
        </p:nvGrpSpPr>
        <p:grpSpPr bwMode="auto">
          <a:xfrm>
            <a:off x="1898650" y="1773238"/>
            <a:ext cx="5346700" cy="2879725"/>
            <a:chOff x="1180" y="890"/>
            <a:chExt cx="4208" cy="2267"/>
          </a:xfrm>
        </p:grpSpPr>
        <p:sp>
          <p:nvSpPr>
            <p:cNvPr id="67588" name="Freeform 38"/>
            <p:cNvSpPr>
              <a:spLocks noChangeAspect="1" noEditPoints="1"/>
            </p:cNvSpPr>
            <p:nvPr/>
          </p:nvSpPr>
          <p:spPr bwMode="auto">
            <a:xfrm>
              <a:off x="1180" y="1623"/>
              <a:ext cx="4208" cy="808"/>
            </a:xfrm>
            <a:custGeom>
              <a:avLst/>
              <a:gdLst>
                <a:gd name="T0" fmla="*/ 356272835 w 1710"/>
                <a:gd name="T1" fmla="*/ 2147483647 h 298"/>
                <a:gd name="T2" fmla="*/ 450319172 w 1710"/>
                <a:gd name="T3" fmla="*/ 2147483647 h 298"/>
                <a:gd name="T4" fmla="*/ 645934866 w 1710"/>
                <a:gd name="T5" fmla="*/ 2147483647 h 298"/>
                <a:gd name="T6" fmla="*/ 746530839 w 1710"/>
                <a:gd name="T7" fmla="*/ 2147483647 h 298"/>
                <a:gd name="T8" fmla="*/ 706830057 w 1710"/>
                <a:gd name="T9" fmla="*/ 2147483647 h 298"/>
                <a:gd name="T10" fmla="*/ 218906789 w 1710"/>
                <a:gd name="T11" fmla="*/ 2147483647 h 298"/>
                <a:gd name="T12" fmla="*/ 124861378 w 1710"/>
                <a:gd name="T13" fmla="*/ 2147483647 h 298"/>
                <a:gd name="T14" fmla="*/ 243897346 w 1710"/>
                <a:gd name="T15" fmla="*/ 921720363 h 298"/>
                <a:gd name="T16" fmla="*/ 511474850 w 1710"/>
                <a:gd name="T17" fmla="*/ 119363145 h 298"/>
                <a:gd name="T18" fmla="*/ 1023668801 w 1710"/>
                <a:gd name="T19" fmla="*/ 163561371 h 298"/>
                <a:gd name="T20" fmla="*/ 1191776368 w 1710"/>
                <a:gd name="T21" fmla="*/ 1460295154 h 298"/>
                <a:gd name="T22" fmla="*/ 837065595 w 1710"/>
                <a:gd name="T23" fmla="*/ 1783802029 h 298"/>
                <a:gd name="T24" fmla="*/ 773702663 w 1710"/>
                <a:gd name="T25" fmla="*/ 1226892812 h 298"/>
                <a:gd name="T26" fmla="*/ 631247176 w 1710"/>
                <a:gd name="T27" fmla="*/ 1202459036 h 298"/>
                <a:gd name="T28" fmla="*/ 511474850 w 1710"/>
                <a:gd name="T29" fmla="*/ 1730696443 h 298"/>
                <a:gd name="T30" fmla="*/ 529666015 w 1710"/>
                <a:gd name="T31" fmla="*/ 2147483647 h 298"/>
                <a:gd name="T32" fmla="*/ 1023668801 w 1710"/>
                <a:gd name="T33" fmla="*/ 2147483647 h 298"/>
                <a:gd name="T34" fmla="*/ 1126355316 w 1710"/>
                <a:gd name="T35" fmla="*/ 2147483647 h 298"/>
                <a:gd name="T36" fmla="*/ 1041289638 w 1710"/>
                <a:gd name="T37" fmla="*/ 2147483647 h 298"/>
                <a:gd name="T38" fmla="*/ 800877346 w 1710"/>
                <a:gd name="T39" fmla="*/ 2147483647 h 298"/>
                <a:gd name="T40" fmla="*/ 325451622 w 1710"/>
                <a:gd name="T41" fmla="*/ 2147483647 h 298"/>
                <a:gd name="T42" fmla="*/ 75585238 w 1710"/>
                <a:gd name="T43" fmla="*/ 2147483647 h 298"/>
                <a:gd name="T44" fmla="*/ 0 w 1710"/>
                <a:gd name="T45" fmla="*/ 2147483647 h 298"/>
                <a:gd name="T46" fmla="*/ 2147483647 w 1710"/>
                <a:gd name="T47" fmla="*/ 163561371 h 298"/>
                <a:gd name="T48" fmla="*/ 2147483647 w 1710"/>
                <a:gd name="T49" fmla="*/ 2147483647 h 298"/>
                <a:gd name="T50" fmla="*/ 1227932661 w 1710"/>
                <a:gd name="T51" fmla="*/ 2147483647 h 298"/>
                <a:gd name="T52" fmla="*/ 2147483647 w 1710"/>
                <a:gd name="T53" fmla="*/ 204153016 h 298"/>
                <a:gd name="T54" fmla="*/ 2147483647 w 1710"/>
                <a:gd name="T55" fmla="*/ 836934111 h 298"/>
                <a:gd name="T56" fmla="*/ 2147483647 w 1710"/>
                <a:gd name="T57" fmla="*/ 1800061440 h 298"/>
                <a:gd name="T58" fmla="*/ 2147483647 w 1710"/>
                <a:gd name="T59" fmla="*/ 2147483647 h 298"/>
                <a:gd name="T60" fmla="*/ 2147483647 w 1710"/>
                <a:gd name="T61" fmla="*/ 2147483647 h 298"/>
                <a:gd name="T62" fmla="*/ 2147483647 w 1710"/>
                <a:gd name="T63" fmla="*/ 2147483647 h 298"/>
                <a:gd name="T64" fmla="*/ 2147483647 w 1710"/>
                <a:gd name="T65" fmla="*/ 2147483647 h 298"/>
                <a:gd name="T66" fmla="*/ 2147483647 w 1710"/>
                <a:gd name="T67" fmla="*/ 2147483647 h 298"/>
                <a:gd name="T68" fmla="*/ 2147483647 w 1710"/>
                <a:gd name="T69" fmla="*/ 2147483647 h 298"/>
                <a:gd name="T70" fmla="*/ 2147483647 w 1710"/>
                <a:gd name="T71" fmla="*/ 2147483647 h 298"/>
                <a:gd name="T72" fmla="*/ 2147483647 w 1710"/>
                <a:gd name="T73" fmla="*/ 1894280574 h 298"/>
                <a:gd name="T74" fmla="*/ 2147483647 w 1710"/>
                <a:gd name="T75" fmla="*/ 1366016060 h 298"/>
                <a:gd name="T76" fmla="*/ 2147483647 w 1710"/>
                <a:gd name="T77" fmla="*/ 2147483647 h 298"/>
                <a:gd name="T78" fmla="*/ 2147483647 w 1710"/>
                <a:gd name="T79" fmla="*/ 2147483647 h 298"/>
                <a:gd name="T80" fmla="*/ 2147483647 w 1710"/>
                <a:gd name="T81" fmla="*/ 2147483647 h 298"/>
                <a:gd name="T82" fmla="*/ 2147483647 w 1710"/>
                <a:gd name="T83" fmla="*/ 2147483647 h 298"/>
                <a:gd name="T84" fmla="*/ 2147483647 w 1710"/>
                <a:gd name="T85" fmla="*/ 2147483647 h 298"/>
                <a:gd name="T86" fmla="*/ 2147483647 w 1710"/>
                <a:gd name="T87" fmla="*/ 163561371 h 298"/>
                <a:gd name="T88" fmla="*/ 2147483647 w 1710"/>
                <a:gd name="T89" fmla="*/ 783420288 h 298"/>
                <a:gd name="T90" fmla="*/ 2147483647 w 1710"/>
                <a:gd name="T91" fmla="*/ 1894280574 h 298"/>
                <a:gd name="T92" fmla="*/ 2147483647 w 1710"/>
                <a:gd name="T93" fmla="*/ 2147483647 h 298"/>
                <a:gd name="T94" fmla="*/ 2147483647 w 1710"/>
                <a:gd name="T95" fmla="*/ 2147483647 h 298"/>
                <a:gd name="T96" fmla="*/ 2147483647 w 1710"/>
                <a:gd name="T97" fmla="*/ 2147483647 h 298"/>
                <a:gd name="T98" fmla="*/ 2147483647 w 1710"/>
                <a:gd name="T99" fmla="*/ 2147483647 h 298"/>
                <a:gd name="T100" fmla="*/ 2147483647 w 1710"/>
                <a:gd name="T101" fmla="*/ 2147483647 h 298"/>
                <a:gd name="T102" fmla="*/ 2147483647 w 1710"/>
                <a:gd name="T103" fmla="*/ 2147483647 h 298"/>
                <a:gd name="T104" fmla="*/ 2147483647 w 1710"/>
                <a:gd name="T105" fmla="*/ 2147483647 h 298"/>
                <a:gd name="T106" fmla="*/ 2147483647 w 1710"/>
                <a:gd name="T107" fmla="*/ 2147483647 h 298"/>
                <a:gd name="T108" fmla="*/ 2147483647 w 1710"/>
                <a:gd name="T109" fmla="*/ 2147483647 h 298"/>
                <a:gd name="T110" fmla="*/ 2147483647 w 1710"/>
                <a:gd name="T111" fmla="*/ 2147483647 h 298"/>
                <a:gd name="T112" fmla="*/ 2147483647 w 1710"/>
                <a:gd name="T113" fmla="*/ 1500880544 h 298"/>
                <a:gd name="T114" fmla="*/ 2147483647 w 1710"/>
                <a:gd name="T115" fmla="*/ 2147483647 h 298"/>
                <a:gd name="T116" fmla="*/ 2147483647 w 1710"/>
                <a:gd name="T117" fmla="*/ 2147483647 h 298"/>
                <a:gd name="T118" fmla="*/ 2147483647 w 1710"/>
                <a:gd name="T119" fmla="*/ 2147483647 h 298"/>
                <a:gd name="T120" fmla="*/ 2147483647 w 1710"/>
                <a:gd name="T121" fmla="*/ 163561371 h 298"/>
                <a:gd name="T122" fmla="*/ 2147483647 w 1710"/>
                <a:gd name="T123" fmla="*/ 2147483647 h 298"/>
                <a:gd name="T124" fmla="*/ 2147483647 w 1710"/>
                <a:gd name="T125" fmla="*/ 2147483647 h 29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10"/>
                <a:gd name="T190" fmla="*/ 0 h 298"/>
                <a:gd name="T191" fmla="*/ 1710 w 1710"/>
                <a:gd name="T192" fmla="*/ 298 h 29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10" h="298">
                  <a:moveTo>
                    <a:pt x="2" y="200"/>
                  </a:moveTo>
                  <a:lnTo>
                    <a:pt x="80" y="200"/>
                  </a:lnTo>
                  <a:lnTo>
                    <a:pt x="80" y="207"/>
                  </a:lnTo>
                  <a:lnTo>
                    <a:pt x="78" y="213"/>
                  </a:lnTo>
                  <a:lnTo>
                    <a:pt x="80" y="221"/>
                  </a:lnTo>
                  <a:lnTo>
                    <a:pt x="82" y="226"/>
                  </a:lnTo>
                  <a:lnTo>
                    <a:pt x="84" y="232"/>
                  </a:lnTo>
                  <a:lnTo>
                    <a:pt x="90" y="236"/>
                  </a:lnTo>
                  <a:lnTo>
                    <a:pt x="96" y="240"/>
                  </a:lnTo>
                  <a:lnTo>
                    <a:pt x="101" y="242"/>
                  </a:lnTo>
                  <a:lnTo>
                    <a:pt x="109" y="244"/>
                  </a:lnTo>
                  <a:lnTo>
                    <a:pt x="119" y="244"/>
                  </a:lnTo>
                  <a:lnTo>
                    <a:pt x="128" y="244"/>
                  </a:lnTo>
                  <a:lnTo>
                    <a:pt x="138" y="242"/>
                  </a:lnTo>
                  <a:lnTo>
                    <a:pt x="145" y="240"/>
                  </a:lnTo>
                  <a:lnTo>
                    <a:pt x="153" y="236"/>
                  </a:lnTo>
                  <a:lnTo>
                    <a:pt x="159" y="232"/>
                  </a:lnTo>
                  <a:lnTo>
                    <a:pt x="163" y="226"/>
                  </a:lnTo>
                  <a:lnTo>
                    <a:pt x="167" y="219"/>
                  </a:lnTo>
                  <a:lnTo>
                    <a:pt x="168" y="211"/>
                  </a:lnTo>
                  <a:lnTo>
                    <a:pt x="168" y="207"/>
                  </a:lnTo>
                  <a:lnTo>
                    <a:pt x="168" y="203"/>
                  </a:lnTo>
                  <a:lnTo>
                    <a:pt x="168" y="198"/>
                  </a:lnTo>
                  <a:lnTo>
                    <a:pt x="165" y="192"/>
                  </a:lnTo>
                  <a:lnTo>
                    <a:pt x="159" y="188"/>
                  </a:lnTo>
                  <a:lnTo>
                    <a:pt x="149" y="184"/>
                  </a:lnTo>
                  <a:lnTo>
                    <a:pt x="84" y="167"/>
                  </a:lnTo>
                  <a:lnTo>
                    <a:pt x="71" y="161"/>
                  </a:lnTo>
                  <a:lnTo>
                    <a:pt x="59" y="157"/>
                  </a:lnTo>
                  <a:lnTo>
                    <a:pt x="49" y="150"/>
                  </a:lnTo>
                  <a:lnTo>
                    <a:pt x="42" y="144"/>
                  </a:lnTo>
                  <a:lnTo>
                    <a:pt x="36" y="136"/>
                  </a:lnTo>
                  <a:lnTo>
                    <a:pt x="30" y="127"/>
                  </a:lnTo>
                  <a:lnTo>
                    <a:pt x="28" y="117"/>
                  </a:lnTo>
                  <a:lnTo>
                    <a:pt x="28" y="107"/>
                  </a:lnTo>
                  <a:lnTo>
                    <a:pt x="28" y="98"/>
                  </a:lnTo>
                  <a:lnTo>
                    <a:pt x="30" y="88"/>
                  </a:lnTo>
                  <a:lnTo>
                    <a:pt x="36" y="71"/>
                  </a:lnTo>
                  <a:lnTo>
                    <a:pt x="44" y="53"/>
                  </a:lnTo>
                  <a:lnTo>
                    <a:pt x="55" y="40"/>
                  </a:lnTo>
                  <a:lnTo>
                    <a:pt x="71" y="27"/>
                  </a:lnTo>
                  <a:lnTo>
                    <a:pt x="80" y="21"/>
                  </a:lnTo>
                  <a:lnTo>
                    <a:pt x="92" y="15"/>
                  </a:lnTo>
                  <a:lnTo>
                    <a:pt x="101" y="9"/>
                  </a:lnTo>
                  <a:lnTo>
                    <a:pt x="115" y="5"/>
                  </a:lnTo>
                  <a:lnTo>
                    <a:pt x="140" y="2"/>
                  </a:lnTo>
                  <a:lnTo>
                    <a:pt x="168" y="0"/>
                  </a:lnTo>
                  <a:lnTo>
                    <a:pt x="192" y="0"/>
                  </a:lnTo>
                  <a:lnTo>
                    <a:pt x="213" y="4"/>
                  </a:lnTo>
                  <a:lnTo>
                    <a:pt x="230" y="7"/>
                  </a:lnTo>
                  <a:lnTo>
                    <a:pt x="243" y="15"/>
                  </a:lnTo>
                  <a:lnTo>
                    <a:pt x="255" y="25"/>
                  </a:lnTo>
                  <a:lnTo>
                    <a:pt x="263" y="36"/>
                  </a:lnTo>
                  <a:lnTo>
                    <a:pt x="266" y="48"/>
                  </a:lnTo>
                  <a:lnTo>
                    <a:pt x="268" y="63"/>
                  </a:lnTo>
                  <a:lnTo>
                    <a:pt x="268" y="75"/>
                  </a:lnTo>
                  <a:lnTo>
                    <a:pt x="264" y="90"/>
                  </a:lnTo>
                  <a:lnTo>
                    <a:pt x="186" y="90"/>
                  </a:lnTo>
                  <a:lnTo>
                    <a:pt x="186" y="82"/>
                  </a:lnTo>
                  <a:lnTo>
                    <a:pt x="188" y="77"/>
                  </a:lnTo>
                  <a:lnTo>
                    <a:pt x="186" y="71"/>
                  </a:lnTo>
                  <a:lnTo>
                    <a:pt x="186" y="65"/>
                  </a:lnTo>
                  <a:lnTo>
                    <a:pt x="182" y="61"/>
                  </a:lnTo>
                  <a:lnTo>
                    <a:pt x="180" y="57"/>
                  </a:lnTo>
                  <a:lnTo>
                    <a:pt x="174" y="53"/>
                  </a:lnTo>
                  <a:lnTo>
                    <a:pt x="170" y="52"/>
                  </a:lnTo>
                  <a:lnTo>
                    <a:pt x="163" y="52"/>
                  </a:lnTo>
                  <a:lnTo>
                    <a:pt x="157" y="50"/>
                  </a:lnTo>
                  <a:lnTo>
                    <a:pt x="147" y="52"/>
                  </a:lnTo>
                  <a:lnTo>
                    <a:pt x="142" y="52"/>
                  </a:lnTo>
                  <a:lnTo>
                    <a:pt x="134" y="55"/>
                  </a:lnTo>
                  <a:lnTo>
                    <a:pt x="128" y="59"/>
                  </a:lnTo>
                  <a:lnTo>
                    <a:pt x="122" y="63"/>
                  </a:lnTo>
                  <a:lnTo>
                    <a:pt x="117" y="69"/>
                  </a:lnTo>
                  <a:lnTo>
                    <a:pt x="115" y="75"/>
                  </a:lnTo>
                  <a:lnTo>
                    <a:pt x="113" y="80"/>
                  </a:lnTo>
                  <a:lnTo>
                    <a:pt x="113" y="84"/>
                  </a:lnTo>
                  <a:lnTo>
                    <a:pt x="113" y="86"/>
                  </a:lnTo>
                  <a:lnTo>
                    <a:pt x="113" y="94"/>
                  </a:lnTo>
                  <a:lnTo>
                    <a:pt x="119" y="102"/>
                  </a:lnTo>
                  <a:lnTo>
                    <a:pt x="124" y="105"/>
                  </a:lnTo>
                  <a:lnTo>
                    <a:pt x="136" y="109"/>
                  </a:lnTo>
                  <a:lnTo>
                    <a:pt x="186" y="123"/>
                  </a:lnTo>
                  <a:lnTo>
                    <a:pt x="213" y="132"/>
                  </a:lnTo>
                  <a:lnTo>
                    <a:pt x="230" y="142"/>
                  </a:lnTo>
                  <a:lnTo>
                    <a:pt x="241" y="150"/>
                  </a:lnTo>
                  <a:lnTo>
                    <a:pt x="247" y="159"/>
                  </a:lnTo>
                  <a:lnTo>
                    <a:pt x="251" y="171"/>
                  </a:lnTo>
                  <a:lnTo>
                    <a:pt x="253" y="184"/>
                  </a:lnTo>
                  <a:lnTo>
                    <a:pt x="253" y="194"/>
                  </a:lnTo>
                  <a:lnTo>
                    <a:pt x="251" y="205"/>
                  </a:lnTo>
                  <a:lnTo>
                    <a:pt x="247" y="217"/>
                  </a:lnTo>
                  <a:lnTo>
                    <a:pt x="243" y="226"/>
                  </a:lnTo>
                  <a:lnTo>
                    <a:pt x="240" y="236"/>
                  </a:lnTo>
                  <a:lnTo>
                    <a:pt x="234" y="246"/>
                  </a:lnTo>
                  <a:lnTo>
                    <a:pt x="226" y="253"/>
                  </a:lnTo>
                  <a:lnTo>
                    <a:pt x="218" y="261"/>
                  </a:lnTo>
                  <a:lnTo>
                    <a:pt x="209" y="269"/>
                  </a:lnTo>
                  <a:lnTo>
                    <a:pt x="199" y="274"/>
                  </a:lnTo>
                  <a:lnTo>
                    <a:pt x="180" y="284"/>
                  </a:lnTo>
                  <a:lnTo>
                    <a:pt x="157" y="292"/>
                  </a:lnTo>
                  <a:lnTo>
                    <a:pt x="132" y="296"/>
                  </a:lnTo>
                  <a:lnTo>
                    <a:pt x="105" y="298"/>
                  </a:lnTo>
                  <a:lnTo>
                    <a:pt x="88" y="296"/>
                  </a:lnTo>
                  <a:lnTo>
                    <a:pt x="73" y="294"/>
                  </a:lnTo>
                  <a:lnTo>
                    <a:pt x="57" y="292"/>
                  </a:lnTo>
                  <a:lnTo>
                    <a:pt x="46" y="288"/>
                  </a:lnTo>
                  <a:lnTo>
                    <a:pt x="34" y="284"/>
                  </a:lnTo>
                  <a:lnTo>
                    <a:pt x="25" y="278"/>
                  </a:lnTo>
                  <a:lnTo>
                    <a:pt x="17" y="271"/>
                  </a:lnTo>
                  <a:lnTo>
                    <a:pt x="9" y="263"/>
                  </a:lnTo>
                  <a:lnTo>
                    <a:pt x="5" y="255"/>
                  </a:lnTo>
                  <a:lnTo>
                    <a:pt x="2" y="246"/>
                  </a:lnTo>
                  <a:lnTo>
                    <a:pt x="0" y="236"/>
                  </a:lnTo>
                  <a:lnTo>
                    <a:pt x="0" y="225"/>
                  </a:lnTo>
                  <a:lnTo>
                    <a:pt x="0" y="213"/>
                  </a:lnTo>
                  <a:lnTo>
                    <a:pt x="2" y="200"/>
                  </a:lnTo>
                  <a:close/>
                  <a:moveTo>
                    <a:pt x="276" y="290"/>
                  </a:moveTo>
                  <a:lnTo>
                    <a:pt x="337" y="7"/>
                  </a:lnTo>
                  <a:lnTo>
                    <a:pt x="550" y="7"/>
                  </a:lnTo>
                  <a:lnTo>
                    <a:pt x="539" y="61"/>
                  </a:lnTo>
                  <a:lnTo>
                    <a:pt x="405" y="61"/>
                  </a:lnTo>
                  <a:lnTo>
                    <a:pt x="391" y="121"/>
                  </a:lnTo>
                  <a:lnTo>
                    <a:pt x="518" y="121"/>
                  </a:lnTo>
                  <a:lnTo>
                    <a:pt x="506" y="175"/>
                  </a:lnTo>
                  <a:lnTo>
                    <a:pt x="380" y="175"/>
                  </a:lnTo>
                  <a:lnTo>
                    <a:pt x="366" y="236"/>
                  </a:lnTo>
                  <a:lnTo>
                    <a:pt x="504" y="236"/>
                  </a:lnTo>
                  <a:lnTo>
                    <a:pt x="493" y="290"/>
                  </a:lnTo>
                  <a:lnTo>
                    <a:pt x="276" y="290"/>
                  </a:lnTo>
                  <a:close/>
                  <a:moveTo>
                    <a:pt x="537" y="290"/>
                  </a:moveTo>
                  <a:lnTo>
                    <a:pt x="596" y="5"/>
                  </a:lnTo>
                  <a:lnTo>
                    <a:pt x="710" y="5"/>
                  </a:lnTo>
                  <a:lnTo>
                    <a:pt x="740" y="7"/>
                  </a:lnTo>
                  <a:lnTo>
                    <a:pt x="763" y="9"/>
                  </a:lnTo>
                  <a:lnTo>
                    <a:pt x="775" y="13"/>
                  </a:lnTo>
                  <a:lnTo>
                    <a:pt x="786" y="17"/>
                  </a:lnTo>
                  <a:lnTo>
                    <a:pt x="796" y="23"/>
                  </a:lnTo>
                  <a:lnTo>
                    <a:pt x="804" y="29"/>
                  </a:lnTo>
                  <a:lnTo>
                    <a:pt x="810" y="36"/>
                  </a:lnTo>
                  <a:lnTo>
                    <a:pt x="813" y="46"/>
                  </a:lnTo>
                  <a:lnTo>
                    <a:pt x="815" y="53"/>
                  </a:lnTo>
                  <a:lnTo>
                    <a:pt x="817" y="63"/>
                  </a:lnTo>
                  <a:lnTo>
                    <a:pt x="817" y="71"/>
                  </a:lnTo>
                  <a:lnTo>
                    <a:pt x="815" y="78"/>
                  </a:lnTo>
                  <a:lnTo>
                    <a:pt x="811" y="90"/>
                  </a:lnTo>
                  <a:lnTo>
                    <a:pt x="806" y="102"/>
                  </a:lnTo>
                  <a:lnTo>
                    <a:pt x="800" y="111"/>
                  </a:lnTo>
                  <a:lnTo>
                    <a:pt x="792" y="119"/>
                  </a:lnTo>
                  <a:lnTo>
                    <a:pt x="781" y="127"/>
                  </a:lnTo>
                  <a:lnTo>
                    <a:pt x="769" y="132"/>
                  </a:lnTo>
                  <a:lnTo>
                    <a:pt x="756" y="138"/>
                  </a:lnTo>
                  <a:lnTo>
                    <a:pt x="740" y="142"/>
                  </a:lnTo>
                  <a:lnTo>
                    <a:pt x="740" y="144"/>
                  </a:lnTo>
                  <a:lnTo>
                    <a:pt x="754" y="146"/>
                  </a:lnTo>
                  <a:lnTo>
                    <a:pt x="765" y="151"/>
                  </a:lnTo>
                  <a:lnTo>
                    <a:pt x="775" y="155"/>
                  </a:lnTo>
                  <a:lnTo>
                    <a:pt x="783" y="161"/>
                  </a:lnTo>
                  <a:lnTo>
                    <a:pt x="788" y="169"/>
                  </a:lnTo>
                  <a:lnTo>
                    <a:pt x="792" y="176"/>
                  </a:lnTo>
                  <a:lnTo>
                    <a:pt x="794" y="186"/>
                  </a:lnTo>
                  <a:lnTo>
                    <a:pt x="796" y="196"/>
                  </a:lnTo>
                  <a:lnTo>
                    <a:pt x="794" y="209"/>
                  </a:lnTo>
                  <a:lnTo>
                    <a:pt x="792" y="223"/>
                  </a:lnTo>
                  <a:lnTo>
                    <a:pt x="788" y="234"/>
                  </a:lnTo>
                  <a:lnTo>
                    <a:pt x="781" y="246"/>
                  </a:lnTo>
                  <a:lnTo>
                    <a:pt x="773" y="255"/>
                  </a:lnTo>
                  <a:lnTo>
                    <a:pt x="763" y="265"/>
                  </a:lnTo>
                  <a:lnTo>
                    <a:pt x="754" y="273"/>
                  </a:lnTo>
                  <a:lnTo>
                    <a:pt x="740" y="278"/>
                  </a:lnTo>
                  <a:lnTo>
                    <a:pt x="727" y="284"/>
                  </a:lnTo>
                  <a:lnTo>
                    <a:pt x="708" y="288"/>
                  </a:lnTo>
                  <a:lnTo>
                    <a:pt x="687" y="290"/>
                  </a:lnTo>
                  <a:lnTo>
                    <a:pt x="662" y="290"/>
                  </a:lnTo>
                  <a:lnTo>
                    <a:pt x="537" y="290"/>
                  </a:lnTo>
                  <a:close/>
                  <a:moveTo>
                    <a:pt x="662" y="57"/>
                  </a:moveTo>
                  <a:lnTo>
                    <a:pt x="648" y="121"/>
                  </a:lnTo>
                  <a:lnTo>
                    <a:pt x="687" y="121"/>
                  </a:lnTo>
                  <a:lnTo>
                    <a:pt x="704" y="121"/>
                  </a:lnTo>
                  <a:lnTo>
                    <a:pt x="714" y="117"/>
                  </a:lnTo>
                  <a:lnTo>
                    <a:pt x="721" y="113"/>
                  </a:lnTo>
                  <a:lnTo>
                    <a:pt x="727" y="105"/>
                  </a:lnTo>
                  <a:lnTo>
                    <a:pt x="733" y="98"/>
                  </a:lnTo>
                  <a:lnTo>
                    <a:pt x="735" y="90"/>
                  </a:lnTo>
                  <a:lnTo>
                    <a:pt x="735" y="82"/>
                  </a:lnTo>
                  <a:lnTo>
                    <a:pt x="735" y="75"/>
                  </a:lnTo>
                  <a:lnTo>
                    <a:pt x="733" y="69"/>
                  </a:lnTo>
                  <a:lnTo>
                    <a:pt x="729" y="65"/>
                  </a:lnTo>
                  <a:lnTo>
                    <a:pt x="725" y="61"/>
                  </a:lnTo>
                  <a:lnTo>
                    <a:pt x="719" y="59"/>
                  </a:lnTo>
                  <a:lnTo>
                    <a:pt x="714" y="57"/>
                  </a:lnTo>
                  <a:lnTo>
                    <a:pt x="706" y="57"/>
                  </a:lnTo>
                  <a:lnTo>
                    <a:pt x="662" y="57"/>
                  </a:lnTo>
                  <a:close/>
                  <a:moveTo>
                    <a:pt x="639" y="171"/>
                  </a:moveTo>
                  <a:lnTo>
                    <a:pt x="623" y="238"/>
                  </a:lnTo>
                  <a:lnTo>
                    <a:pt x="667" y="238"/>
                  </a:lnTo>
                  <a:lnTo>
                    <a:pt x="677" y="238"/>
                  </a:lnTo>
                  <a:lnTo>
                    <a:pt x="687" y="236"/>
                  </a:lnTo>
                  <a:lnTo>
                    <a:pt x="692" y="234"/>
                  </a:lnTo>
                  <a:lnTo>
                    <a:pt x="700" y="230"/>
                  </a:lnTo>
                  <a:lnTo>
                    <a:pt x="706" y="226"/>
                  </a:lnTo>
                  <a:lnTo>
                    <a:pt x="710" y="221"/>
                  </a:lnTo>
                  <a:lnTo>
                    <a:pt x="714" y="213"/>
                  </a:lnTo>
                  <a:lnTo>
                    <a:pt x="715" y="205"/>
                  </a:lnTo>
                  <a:lnTo>
                    <a:pt x="715" y="200"/>
                  </a:lnTo>
                  <a:lnTo>
                    <a:pt x="717" y="196"/>
                  </a:lnTo>
                  <a:lnTo>
                    <a:pt x="715" y="190"/>
                  </a:lnTo>
                  <a:lnTo>
                    <a:pt x="714" y="184"/>
                  </a:lnTo>
                  <a:lnTo>
                    <a:pt x="712" y="180"/>
                  </a:lnTo>
                  <a:lnTo>
                    <a:pt x="708" y="176"/>
                  </a:lnTo>
                  <a:lnTo>
                    <a:pt x="702" y="175"/>
                  </a:lnTo>
                  <a:lnTo>
                    <a:pt x="696" y="173"/>
                  </a:lnTo>
                  <a:lnTo>
                    <a:pt x="689" y="171"/>
                  </a:lnTo>
                  <a:lnTo>
                    <a:pt x="679" y="171"/>
                  </a:lnTo>
                  <a:lnTo>
                    <a:pt x="639" y="171"/>
                  </a:lnTo>
                  <a:close/>
                  <a:moveTo>
                    <a:pt x="821" y="290"/>
                  </a:moveTo>
                  <a:lnTo>
                    <a:pt x="882" y="5"/>
                  </a:lnTo>
                  <a:lnTo>
                    <a:pt x="1013" y="5"/>
                  </a:lnTo>
                  <a:lnTo>
                    <a:pt x="1042" y="7"/>
                  </a:lnTo>
                  <a:lnTo>
                    <a:pt x="1059" y="7"/>
                  </a:lnTo>
                  <a:lnTo>
                    <a:pt x="1071" y="11"/>
                  </a:lnTo>
                  <a:lnTo>
                    <a:pt x="1082" y="15"/>
                  </a:lnTo>
                  <a:lnTo>
                    <a:pt x="1090" y="21"/>
                  </a:lnTo>
                  <a:lnTo>
                    <a:pt x="1097" y="27"/>
                  </a:lnTo>
                  <a:lnTo>
                    <a:pt x="1101" y="34"/>
                  </a:lnTo>
                  <a:lnTo>
                    <a:pt x="1105" y="42"/>
                  </a:lnTo>
                  <a:lnTo>
                    <a:pt x="1107" y="50"/>
                  </a:lnTo>
                  <a:lnTo>
                    <a:pt x="1107" y="59"/>
                  </a:lnTo>
                  <a:lnTo>
                    <a:pt x="1107" y="71"/>
                  </a:lnTo>
                  <a:lnTo>
                    <a:pt x="1105" y="82"/>
                  </a:lnTo>
                  <a:lnTo>
                    <a:pt x="1099" y="100"/>
                  </a:lnTo>
                  <a:lnTo>
                    <a:pt x="1092" y="113"/>
                  </a:lnTo>
                  <a:lnTo>
                    <a:pt x="1080" y="125"/>
                  </a:lnTo>
                  <a:lnTo>
                    <a:pt x="1067" y="134"/>
                  </a:lnTo>
                  <a:lnTo>
                    <a:pt x="1057" y="140"/>
                  </a:lnTo>
                  <a:lnTo>
                    <a:pt x="1046" y="144"/>
                  </a:lnTo>
                  <a:lnTo>
                    <a:pt x="1034" y="148"/>
                  </a:lnTo>
                  <a:lnTo>
                    <a:pt x="1021" y="150"/>
                  </a:lnTo>
                  <a:lnTo>
                    <a:pt x="1021" y="151"/>
                  </a:lnTo>
                  <a:lnTo>
                    <a:pt x="1034" y="151"/>
                  </a:lnTo>
                  <a:lnTo>
                    <a:pt x="1046" y="153"/>
                  </a:lnTo>
                  <a:lnTo>
                    <a:pt x="1055" y="157"/>
                  </a:lnTo>
                  <a:lnTo>
                    <a:pt x="1063" y="163"/>
                  </a:lnTo>
                  <a:lnTo>
                    <a:pt x="1067" y="169"/>
                  </a:lnTo>
                  <a:lnTo>
                    <a:pt x="1069" y="176"/>
                  </a:lnTo>
                  <a:lnTo>
                    <a:pt x="1071" y="184"/>
                  </a:lnTo>
                  <a:lnTo>
                    <a:pt x="1072" y="194"/>
                  </a:lnTo>
                  <a:lnTo>
                    <a:pt x="1072" y="205"/>
                  </a:lnTo>
                  <a:lnTo>
                    <a:pt x="1071" y="221"/>
                  </a:lnTo>
                  <a:lnTo>
                    <a:pt x="1069" y="244"/>
                  </a:lnTo>
                  <a:lnTo>
                    <a:pt x="1069" y="265"/>
                  </a:lnTo>
                  <a:lnTo>
                    <a:pt x="1069" y="280"/>
                  </a:lnTo>
                  <a:lnTo>
                    <a:pt x="1069" y="290"/>
                  </a:lnTo>
                  <a:lnTo>
                    <a:pt x="984" y="290"/>
                  </a:lnTo>
                  <a:lnTo>
                    <a:pt x="984" y="280"/>
                  </a:lnTo>
                  <a:lnTo>
                    <a:pt x="984" y="267"/>
                  </a:lnTo>
                  <a:lnTo>
                    <a:pt x="986" y="248"/>
                  </a:lnTo>
                  <a:lnTo>
                    <a:pt x="988" y="226"/>
                  </a:lnTo>
                  <a:lnTo>
                    <a:pt x="990" y="211"/>
                  </a:lnTo>
                  <a:lnTo>
                    <a:pt x="990" y="203"/>
                  </a:lnTo>
                  <a:lnTo>
                    <a:pt x="990" y="198"/>
                  </a:lnTo>
                  <a:lnTo>
                    <a:pt x="988" y="192"/>
                  </a:lnTo>
                  <a:lnTo>
                    <a:pt x="986" y="188"/>
                  </a:lnTo>
                  <a:lnTo>
                    <a:pt x="982" y="184"/>
                  </a:lnTo>
                  <a:lnTo>
                    <a:pt x="978" y="182"/>
                  </a:lnTo>
                  <a:lnTo>
                    <a:pt x="973" y="180"/>
                  </a:lnTo>
                  <a:lnTo>
                    <a:pt x="967" y="180"/>
                  </a:lnTo>
                  <a:lnTo>
                    <a:pt x="957" y="180"/>
                  </a:lnTo>
                  <a:lnTo>
                    <a:pt x="925" y="180"/>
                  </a:lnTo>
                  <a:lnTo>
                    <a:pt x="902" y="290"/>
                  </a:lnTo>
                  <a:lnTo>
                    <a:pt x="821" y="290"/>
                  </a:lnTo>
                  <a:close/>
                  <a:moveTo>
                    <a:pt x="950" y="59"/>
                  </a:moveTo>
                  <a:lnTo>
                    <a:pt x="936" y="128"/>
                  </a:lnTo>
                  <a:lnTo>
                    <a:pt x="965" y="128"/>
                  </a:lnTo>
                  <a:lnTo>
                    <a:pt x="986" y="128"/>
                  </a:lnTo>
                  <a:lnTo>
                    <a:pt x="998" y="127"/>
                  </a:lnTo>
                  <a:lnTo>
                    <a:pt x="1009" y="121"/>
                  </a:lnTo>
                  <a:lnTo>
                    <a:pt x="1017" y="115"/>
                  </a:lnTo>
                  <a:lnTo>
                    <a:pt x="1023" y="105"/>
                  </a:lnTo>
                  <a:lnTo>
                    <a:pt x="1026" y="94"/>
                  </a:lnTo>
                  <a:lnTo>
                    <a:pt x="1026" y="88"/>
                  </a:lnTo>
                  <a:lnTo>
                    <a:pt x="1026" y="84"/>
                  </a:lnTo>
                  <a:lnTo>
                    <a:pt x="1026" y="77"/>
                  </a:lnTo>
                  <a:lnTo>
                    <a:pt x="1023" y="71"/>
                  </a:lnTo>
                  <a:lnTo>
                    <a:pt x="1019" y="65"/>
                  </a:lnTo>
                  <a:lnTo>
                    <a:pt x="1011" y="61"/>
                  </a:lnTo>
                  <a:lnTo>
                    <a:pt x="1000" y="59"/>
                  </a:lnTo>
                  <a:lnTo>
                    <a:pt x="980" y="59"/>
                  </a:lnTo>
                  <a:lnTo>
                    <a:pt x="950" y="59"/>
                  </a:lnTo>
                  <a:close/>
                  <a:moveTo>
                    <a:pt x="1084" y="290"/>
                  </a:moveTo>
                  <a:lnTo>
                    <a:pt x="1257" y="5"/>
                  </a:lnTo>
                  <a:lnTo>
                    <a:pt x="1353" y="5"/>
                  </a:lnTo>
                  <a:lnTo>
                    <a:pt x="1404" y="290"/>
                  </a:lnTo>
                  <a:lnTo>
                    <a:pt x="1314" y="290"/>
                  </a:lnTo>
                  <a:lnTo>
                    <a:pt x="1309" y="234"/>
                  </a:lnTo>
                  <a:lnTo>
                    <a:pt x="1193" y="234"/>
                  </a:lnTo>
                  <a:lnTo>
                    <a:pt x="1163" y="290"/>
                  </a:lnTo>
                  <a:lnTo>
                    <a:pt x="1084" y="290"/>
                  </a:lnTo>
                  <a:close/>
                  <a:moveTo>
                    <a:pt x="1224" y="180"/>
                  </a:moveTo>
                  <a:lnTo>
                    <a:pt x="1301" y="180"/>
                  </a:lnTo>
                  <a:lnTo>
                    <a:pt x="1289" y="61"/>
                  </a:lnTo>
                  <a:lnTo>
                    <a:pt x="1287" y="61"/>
                  </a:lnTo>
                  <a:lnTo>
                    <a:pt x="1224" y="180"/>
                  </a:lnTo>
                  <a:close/>
                  <a:moveTo>
                    <a:pt x="1435" y="290"/>
                  </a:moveTo>
                  <a:lnTo>
                    <a:pt x="1497" y="7"/>
                  </a:lnTo>
                  <a:lnTo>
                    <a:pt x="1710" y="7"/>
                  </a:lnTo>
                  <a:lnTo>
                    <a:pt x="1698" y="61"/>
                  </a:lnTo>
                  <a:lnTo>
                    <a:pt x="1562" y="61"/>
                  </a:lnTo>
                  <a:lnTo>
                    <a:pt x="1550" y="121"/>
                  </a:lnTo>
                  <a:lnTo>
                    <a:pt x="1677" y="121"/>
                  </a:lnTo>
                  <a:lnTo>
                    <a:pt x="1665" y="175"/>
                  </a:lnTo>
                  <a:lnTo>
                    <a:pt x="1537" y="175"/>
                  </a:lnTo>
                  <a:lnTo>
                    <a:pt x="1525" y="236"/>
                  </a:lnTo>
                  <a:lnTo>
                    <a:pt x="1664" y="236"/>
                  </a:lnTo>
                  <a:lnTo>
                    <a:pt x="1652" y="290"/>
                  </a:lnTo>
                  <a:lnTo>
                    <a:pt x="1435" y="29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7589" name="Freeform 39"/>
            <p:cNvSpPr>
              <a:spLocks noChangeAspect="1"/>
            </p:cNvSpPr>
            <p:nvPr/>
          </p:nvSpPr>
          <p:spPr bwMode="auto">
            <a:xfrm>
              <a:off x="2670" y="1266"/>
              <a:ext cx="1352" cy="250"/>
            </a:xfrm>
            <a:custGeom>
              <a:avLst/>
              <a:gdLst>
                <a:gd name="T0" fmla="*/ 86274824 w 549"/>
                <a:gd name="T1" fmla="*/ 0 h 92"/>
                <a:gd name="T2" fmla="*/ 2147483647 w 549"/>
                <a:gd name="T3" fmla="*/ 0 h 92"/>
                <a:gd name="T4" fmla="*/ 2147483647 w 549"/>
                <a:gd name="T5" fmla="*/ 2147483647 h 92"/>
                <a:gd name="T6" fmla="*/ 0 w 549"/>
                <a:gd name="T7" fmla="*/ 2147483647 h 92"/>
                <a:gd name="T8" fmla="*/ 86274824 w 549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9"/>
                <a:gd name="T16" fmla="*/ 0 h 92"/>
                <a:gd name="T17" fmla="*/ 549 w 549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9" h="92">
                  <a:moveTo>
                    <a:pt x="19" y="0"/>
                  </a:moveTo>
                  <a:lnTo>
                    <a:pt x="549" y="0"/>
                  </a:lnTo>
                  <a:lnTo>
                    <a:pt x="530" y="92"/>
                  </a:lnTo>
                  <a:lnTo>
                    <a:pt x="0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7590" name="Freeform 40"/>
            <p:cNvSpPr>
              <a:spLocks noChangeAspect="1"/>
            </p:cNvSpPr>
            <p:nvPr/>
          </p:nvSpPr>
          <p:spPr bwMode="auto">
            <a:xfrm>
              <a:off x="2740" y="890"/>
              <a:ext cx="1352" cy="250"/>
            </a:xfrm>
            <a:custGeom>
              <a:avLst/>
              <a:gdLst>
                <a:gd name="T0" fmla="*/ 86274824 w 549"/>
                <a:gd name="T1" fmla="*/ 0 h 92"/>
                <a:gd name="T2" fmla="*/ 2147483647 w 549"/>
                <a:gd name="T3" fmla="*/ 0 h 92"/>
                <a:gd name="T4" fmla="*/ 2147483647 w 549"/>
                <a:gd name="T5" fmla="*/ 2147483647 h 92"/>
                <a:gd name="T6" fmla="*/ 0 w 549"/>
                <a:gd name="T7" fmla="*/ 2147483647 h 92"/>
                <a:gd name="T8" fmla="*/ 86274824 w 549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9"/>
                <a:gd name="T16" fmla="*/ 0 h 92"/>
                <a:gd name="T17" fmla="*/ 549 w 549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9" h="92">
                  <a:moveTo>
                    <a:pt x="19" y="0"/>
                  </a:moveTo>
                  <a:lnTo>
                    <a:pt x="549" y="0"/>
                  </a:lnTo>
                  <a:lnTo>
                    <a:pt x="528" y="92"/>
                  </a:lnTo>
                  <a:lnTo>
                    <a:pt x="0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7591" name="Freeform 41"/>
            <p:cNvSpPr>
              <a:spLocks noChangeAspect="1"/>
            </p:cNvSpPr>
            <p:nvPr/>
          </p:nvSpPr>
          <p:spPr bwMode="auto">
            <a:xfrm>
              <a:off x="2357" y="2900"/>
              <a:ext cx="1352" cy="257"/>
            </a:xfrm>
            <a:custGeom>
              <a:avLst/>
              <a:gdLst>
                <a:gd name="T0" fmla="*/ 89953084 w 549"/>
                <a:gd name="T1" fmla="*/ 0 h 93"/>
                <a:gd name="T2" fmla="*/ 2147483647 w 549"/>
                <a:gd name="T3" fmla="*/ 0 h 93"/>
                <a:gd name="T4" fmla="*/ 2147483647 w 549"/>
                <a:gd name="T5" fmla="*/ 2147483647 h 93"/>
                <a:gd name="T6" fmla="*/ 0 w 549"/>
                <a:gd name="T7" fmla="*/ 2147483647 h 93"/>
                <a:gd name="T8" fmla="*/ 89953084 w 549"/>
                <a:gd name="T9" fmla="*/ 0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9"/>
                <a:gd name="T16" fmla="*/ 0 h 93"/>
                <a:gd name="T17" fmla="*/ 549 w 549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9" h="93">
                  <a:moveTo>
                    <a:pt x="20" y="0"/>
                  </a:moveTo>
                  <a:lnTo>
                    <a:pt x="549" y="0"/>
                  </a:lnTo>
                  <a:lnTo>
                    <a:pt x="528" y="93"/>
                  </a:lnTo>
                  <a:lnTo>
                    <a:pt x="0" y="9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7592" name="Freeform 42"/>
            <p:cNvSpPr>
              <a:spLocks noChangeAspect="1"/>
            </p:cNvSpPr>
            <p:nvPr/>
          </p:nvSpPr>
          <p:spPr bwMode="auto">
            <a:xfrm>
              <a:off x="2432" y="2531"/>
              <a:ext cx="1345" cy="250"/>
            </a:xfrm>
            <a:custGeom>
              <a:avLst/>
              <a:gdLst>
                <a:gd name="T0" fmla="*/ 84206250 w 547"/>
                <a:gd name="T1" fmla="*/ 0 h 92"/>
                <a:gd name="T2" fmla="*/ 2147483647 w 547"/>
                <a:gd name="T3" fmla="*/ 0 h 92"/>
                <a:gd name="T4" fmla="*/ 2147483647 w 547"/>
                <a:gd name="T5" fmla="*/ 2147483647 h 92"/>
                <a:gd name="T6" fmla="*/ 0 w 547"/>
                <a:gd name="T7" fmla="*/ 2147483647 h 92"/>
                <a:gd name="T8" fmla="*/ 84206250 w 547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7"/>
                <a:gd name="T16" fmla="*/ 0 h 92"/>
                <a:gd name="T17" fmla="*/ 547 w 547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7" h="92">
                  <a:moveTo>
                    <a:pt x="19" y="0"/>
                  </a:moveTo>
                  <a:lnTo>
                    <a:pt x="547" y="0"/>
                  </a:lnTo>
                  <a:lnTo>
                    <a:pt x="528" y="92"/>
                  </a:lnTo>
                  <a:lnTo>
                    <a:pt x="0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67587" name="Text Box 11"/>
          <p:cNvSpPr txBox="1">
            <a:spLocks noChangeArrowheads="1"/>
          </p:cNvSpPr>
          <p:nvPr/>
        </p:nvSpPr>
        <p:spPr bwMode="auto">
          <a:xfrm>
            <a:off x="2905125" y="5070475"/>
            <a:ext cx="3332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800"/>
              <a:t>www.sebrae.com.br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84213" y="2697163"/>
            <a:ext cx="777557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t-BR" sz="7200" b="1" dirty="0"/>
              <a:t>ATIVIDADE 1</a:t>
            </a:r>
            <a:endParaRPr lang="pt-BR" sz="7200" b="1" dirty="0" smtClean="0"/>
          </a:p>
          <a:p>
            <a:pPr algn="ctr"/>
            <a:r>
              <a:rPr lang="pt-BR" sz="2000" b="1" dirty="0" smtClean="0"/>
              <a:t>A Internet e as Redes Sociais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331913" y="2205038"/>
            <a:ext cx="68119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pt-BR" dirty="0" smtClean="0">
                <a:ea typeface="SimSun" pitchFamily="2" charset="-122"/>
                <a:cs typeface="SimSun" pitchFamily="2" charset="-122"/>
              </a:rPr>
              <a:t>Internet no Brasil supera a marca de </a:t>
            </a:r>
            <a:r>
              <a:rPr lang="pt-BR" sz="2000" b="1" dirty="0" smtClean="0">
                <a:ea typeface="SimSun" pitchFamily="2" charset="-122"/>
                <a:cs typeface="SimSun" pitchFamily="2" charset="-122"/>
              </a:rPr>
              <a:t>80 milhões </a:t>
            </a:r>
            <a:r>
              <a:rPr lang="pt-BR" dirty="0" smtClean="0">
                <a:ea typeface="SimSun" pitchFamily="2" charset="-122"/>
                <a:cs typeface="SimSun" pitchFamily="2" charset="-122"/>
              </a:rPr>
              <a:t>de pessoas</a:t>
            </a:r>
            <a:endParaRPr lang="pt-BR" dirty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1331913" y="3621088"/>
            <a:ext cx="59127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pt-BR" dirty="0">
                <a:ea typeface="SimSun" pitchFamily="2" charset="-122"/>
                <a:cs typeface="SimSun" pitchFamily="2" charset="-122"/>
              </a:rPr>
              <a:t>Crescimento de cerca de </a:t>
            </a:r>
            <a:r>
              <a:rPr lang="pt-BR" sz="2000" b="1" dirty="0">
                <a:ea typeface="SimSun" pitchFamily="2" charset="-122"/>
                <a:cs typeface="SimSun" pitchFamily="2" charset="-122"/>
              </a:rPr>
              <a:t>1.420% desde 2000</a:t>
            </a:r>
            <a:r>
              <a:rPr lang="pt-BR" dirty="0">
                <a:ea typeface="SimSun" pitchFamily="2" charset="-122"/>
                <a:cs typeface="SimSun" pitchFamily="2" charset="-122"/>
              </a:rPr>
              <a:t>.</a:t>
            </a: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1331913" y="2874963"/>
            <a:ext cx="64263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pt-BR" dirty="0">
                <a:ea typeface="SimSun" pitchFamily="2" charset="-122"/>
                <a:cs typeface="SimSun" pitchFamily="2" charset="-122"/>
              </a:rPr>
              <a:t>O </a:t>
            </a:r>
            <a:r>
              <a:rPr lang="pt-BR" sz="2000" b="1" dirty="0">
                <a:ea typeface="SimSun" pitchFamily="2" charset="-122"/>
                <a:cs typeface="SimSun" pitchFamily="2" charset="-122"/>
              </a:rPr>
              <a:t>Brasil</a:t>
            </a:r>
            <a:r>
              <a:rPr lang="pt-BR" dirty="0">
                <a:ea typeface="SimSun" pitchFamily="2" charset="-122"/>
                <a:cs typeface="SimSun" pitchFamily="2" charset="-122"/>
              </a:rPr>
              <a:t> </a:t>
            </a:r>
            <a:r>
              <a:rPr lang="pt-BR" sz="2000" b="1" dirty="0">
                <a:ea typeface="SimSun" pitchFamily="2" charset="-122"/>
                <a:cs typeface="SimSun" pitchFamily="2" charset="-122"/>
              </a:rPr>
              <a:t>é o quinto</a:t>
            </a:r>
            <a:r>
              <a:rPr lang="pt-BR" dirty="0">
                <a:ea typeface="SimSun" pitchFamily="2" charset="-122"/>
                <a:cs typeface="SimSun" pitchFamily="2" charset="-122"/>
              </a:rPr>
              <a:t> país do mundo </a:t>
            </a:r>
            <a:r>
              <a:rPr lang="pt-BR" sz="2000" b="1" dirty="0">
                <a:ea typeface="SimSun" pitchFamily="2" charset="-122"/>
                <a:cs typeface="SimSun" pitchFamily="2" charset="-122"/>
              </a:rPr>
              <a:t>na Internet</a:t>
            </a:r>
            <a:r>
              <a:rPr lang="pt-BR" dirty="0">
                <a:ea typeface="SimSun" pitchFamily="2" charset="-122"/>
                <a:cs typeface="SimSun" pitchFamily="2" charset="-122"/>
              </a:rPr>
              <a:t>. 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5364088" y="6286520"/>
            <a:ext cx="24206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pt-BR" sz="900" b="1" dirty="0">
                <a:ea typeface="Arial" charset="0"/>
                <a:cs typeface="Arial" charset="0"/>
              </a:rPr>
              <a:t>Fonte: Ibope </a:t>
            </a:r>
            <a:r>
              <a:rPr lang="pt-BR" sz="900" b="1" dirty="0" smtClean="0">
                <a:ea typeface="Arial" charset="0"/>
                <a:cs typeface="Arial" charset="0"/>
              </a:rPr>
              <a:t>Nielsen Online, junho 2012</a:t>
            </a:r>
          </a:p>
          <a:p>
            <a:r>
              <a:rPr lang="pt-BR" sz="900" b="1" dirty="0" smtClean="0">
                <a:ea typeface="Arial" charset="0"/>
                <a:cs typeface="Arial" charset="0"/>
              </a:rPr>
              <a:t>Fonte: ABRADI 2012</a:t>
            </a: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684213" y="981075"/>
            <a:ext cx="3603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400" b="1" dirty="0" smtClean="0"/>
              <a:t>Dados sobre a Internet </a:t>
            </a:r>
            <a:endParaRPr lang="pt-BR" sz="2400" b="1" dirty="0"/>
          </a:p>
        </p:txBody>
      </p:sp>
      <p:sp>
        <p:nvSpPr>
          <p:cNvPr id="22536" name="Text Box 13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>
                <a:solidFill>
                  <a:schemeClr val="bg1"/>
                </a:solidFill>
              </a:rPr>
              <a:t>S3E1</a:t>
            </a:r>
          </a:p>
        </p:txBody>
      </p:sp>
      <p:sp>
        <p:nvSpPr>
          <p:cNvPr id="22537" name="Line 14"/>
          <p:cNvSpPr>
            <a:spLocks noChangeShapeType="1"/>
          </p:cNvSpPr>
          <p:nvPr/>
        </p:nvSpPr>
        <p:spPr bwMode="auto">
          <a:xfrm>
            <a:off x="663575" y="1484313"/>
            <a:ext cx="7796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343908" y="4274114"/>
            <a:ext cx="7286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pt-BR" dirty="0">
                <a:ea typeface="SimSun" pitchFamily="2" charset="-122"/>
                <a:cs typeface="SimSun" pitchFamily="2" charset="-122"/>
              </a:rPr>
              <a:t>Crescimento </a:t>
            </a:r>
            <a:r>
              <a:rPr lang="pt-BR" dirty="0" smtClean="0">
                <a:ea typeface="SimSun" pitchFamily="2" charset="-122"/>
                <a:cs typeface="SimSun" pitchFamily="2" charset="-122"/>
              </a:rPr>
              <a:t>do acesso nas </a:t>
            </a:r>
            <a:r>
              <a:rPr lang="pt-BR" b="1" dirty="0" smtClean="0">
                <a:ea typeface="SimSun" pitchFamily="2" charset="-122"/>
                <a:cs typeface="SimSun" pitchFamily="2" charset="-122"/>
              </a:rPr>
              <a:t>classes C e nas periferias</a:t>
            </a:r>
            <a:r>
              <a:rPr lang="pt-BR" dirty="0" smtClean="0">
                <a:ea typeface="SimSun" pitchFamily="2" charset="-122"/>
                <a:cs typeface="SimSun" pitchFamily="2" charset="-122"/>
              </a:rPr>
              <a:t>.</a:t>
            </a:r>
            <a:endParaRPr lang="pt-BR" dirty="0">
              <a:ea typeface="SimSun" pitchFamily="2" charset="-122"/>
              <a:cs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19" grpId="0"/>
      <p:bldP spid="51220" grpId="0"/>
      <p:bldP spid="615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10"/>
          <p:cNvSpPr>
            <a:spLocks noChangeArrowheads="1"/>
          </p:cNvSpPr>
          <p:nvPr/>
        </p:nvSpPr>
        <p:spPr bwMode="auto">
          <a:xfrm>
            <a:off x="5364088" y="6309320"/>
            <a:ext cx="2371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 dirty="0" err="1" smtClean="0"/>
              <a:t>Fonte</a:t>
            </a:r>
            <a:r>
              <a:rPr lang="en-US" sz="900" b="1" dirty="0" smtClean="0"/>
              <a:t>: Hi-</a:t>
            </a:r>
            <a:r>
              <a:rPr lang="en-US" sz="900" b="1" dirty="0" err="1" smtClean="0"/>
              <a:t>Mídia</a:t>
            </a:r>
            <a:r>
              <a:rPr lang="en-US" sz="900" b="1" dirty="0" smtClean="0"/>
              <a:t> / </a:t>
            </a:r>
            <a:r>
              <a:rPr lang="en-US" sz="900" b="1" dirty="0" err="1" smtClean="0"/>
              <a:t>M.Sense</a:t>
            </a:r>
            <a:r>
              <a:rPr lang="en-US" sz="900" b="1" dirty="0" smtClean="0"/>
              <a:t>, </a:t>
            </a:r>
            <a:r>
              <a:rPr lang="en-US" sz="900" b="1" dirty="0" err="1" smtClean="0"/>
              <a:t>março</a:t>
            </a:r>
            <a:r>
              <a:rPr lang="en-US" sz="900" b="1" dirty="0" smtClean="0"/>
              <a:t> 2012</a:t>
            </a:r>
            <a:endParaRPr lang="pt-BR" sz="900" b="1" dirty="0" smtClean="0">
              <a:ea typeface="Arial" charset="0"/>
              <a:cs typeface="Arial" charset="0"/>
            </a:endParaRPr>
          </a:p>
          <a:p>
            <a:r>
              <a:rPr lang="pt-BR" sz="900" b="1" dirty="0" smtClean="0">
                <a:ea typeface="Arial" charset="0"/>
                <a:cs typeface="Arial" charset="0"/>
              </a:rPr>
              <a:t>Fonte: Facebook </a:t>
            </a:r>
            <a:r>
              <a:rPr lang="pt-BR" sz="900" b="1" dirty="0" err="1" smtClean="0">
                <a:ea typeface="Arial" charset="0"/>
                <a:cs typeface="Arial" charset="0"/>
              </a:rPr>
              <a:t>Internal</a:t>
            </a:r>
            <a:r>
              <a:rPr lang="pt-BR" sz="900" b="1" dirty="0" smtClean="0">
                <a:ea typeface="Arial" charset="0"/>
                <a:cs typeface="Arial" charset="0"/>
              </a:rPr>
              <a:t> data, dez 2011</a:t>
            </a:r>
            <a:endParaRPr lang="pt-BR" sz="900" b="1" dirty="0">
              <a:ea typeface="Arial" charset="0"/>
              <a:cs typeface="Arial" charset="0"/>
            </a:endParaRPr>
          </a:p>
        </p:txBody>
      </p:sp>
      <p:sp>
        <p:nvSpPr>
          <p:cNvPr id="26631" name="Line 1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6632" name="Text Box 15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S4E1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84213" y="971436"/>
            <a:ext cx="6408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Comportamento dos brasileiros nas redes sociais</a:t>
            </a:r>
            <a:endParaRPr lang="pt-BR" sz="2000" b="1" dirty="0"/>
          </a:p>
        </p:txBody>
      </p:sp>
      <p:pic>
        <p:nvPicPr>
          <p:cNvPr id="2050" name="Picture 2" descr="C:\Users\Edgar\Desktop\fac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3600"/>
            <a:ext cx="6850744" cy="2286016"/>
          </a:xfrm>
          <a:prstGeom prst="rect">
            <a:avLst/>
          </a:prstGeom>
          <a:noFill/>
        </p:spPr>
      </p:pic>
      <p:sp>
        <p:nvSpPr>
          <p:cNvPr id="9" name="Retângulo 8"/>
          <p:cNvSpPr/>
          <p:nvPr/>
        </p:nvSpPr>
        <p:spPr>
          <a:xfrm>
            <a:off x="642910" y="4500570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/>
              <a:t>De cada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100</a:t>
            </a:r>
            <a:r>
              <a:rPr lang="pt-BR" sz="2000" dirty="0" smtClean="0"/>
              <a:t> brasileiros na Internet,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75</a:t>
            </a:r>
            <a:r>
              <a:rPr lang="pt-BR" sz="2000" dirty="0" smtClean="0"/>
              <a:t> entram no </a:t>
            </a:r>
            <a:r>
              <a:rPr lang="pt-BR" sz="2400" b="1" dirty="0" smtClean="0">
                <a:ea typeface="SimSun" pitchFamily="2" charset="-122"/>
                <a:cs typeface="SimSun" pitchFamily="2" charset="-122"/>
              </a:rPr>
              <a:t>Facebook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355976" y="179773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Qual é a rede social mais visitada no Brasil?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10"/>
          <p:cNvSpPr>
            <a:spLocks noChangeArrowheads="1"/>
          </p:cNvSpPr>
          <p:nvPr/>
        </p:nvSpPr>
        <p:spPr bwMode="auto">
          <a:xfrm>
            <a:off x="5508104" y="6381328"/>
            <a:ext cx="228139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 dirty="0" err="1" smtClean="0"/>
              <a:t>Fonte</a:t>
            </a:r>
            <a:r>
              <a:rPr lang="en-US" sz="900" b="1" dirty="0" smtClean="0"/>
              <a:t>: Hi-</a:t>
            </a:r>
            <a:r>
              <a:rPr lang="en-US" sz="900" b="1" dirty="0" err="1" smtClean="0"/>
              <a:t>Mídia</a:t>
            </a:r>
            <a:r>
              <a:rPr lang="en-US" sz="900" b="1" dirty="0" smtClean="0"/>
              <a:t> / </a:t>
            </a:r>
            <a:r>
              <a:rPr lang="en-US" sz="900" b="1" dirty="0" err="1" smtClean="0"/>
              <a:t>M.Sense</a:t>
            </a:r>
            <a:r>
              <a:rPr lang="en-US" sz="900" b="1" dirty="0" smtClean="0"/>
              <a:t>, </a:t>
            </a:r>
            <a:r>
              <a:rPr lang="en-US" sz="900" b="1" dirty="0" err="1" smtClean="0"/>
              <a:t>março</a:t>
            </a:r>
            <a:r>
              <a:rPr lang="en-US" sz="900" b="1" dirty="0" smtClean="0"/>
              <a:t> 2012</a:t>
            </a:r>
            <a:endParaRPr lang="pt-BR" sz="900" b="1" dirty="0" smtClean="0">
              <a:ea typeface="Arial" charset="0"/>
              <a:cs typeface="Arial" charset="0"/>
            </a:endParaRPr>
          </a:p>
        </p:txBody>
      </p:sp>
      <p:sp>
        <p:nvSpPr>
          <p:cNvPr id="26631" name="Line 1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6632" name="Text Box 15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>
                <a:solidFill>
                  <a:schemeClr val="bg1"/>
                </a:solidFill>
              </a:rPr>
              <a:t>S5E1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42910" y="1100064"/>
            <a:ext cx="7241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Produtos e serviços mais comentados nas redes sociais</a:t>
            </a:r>
            <a:endParaRPr lang="pt-BR" sz="2000" b="1" dirty="0"/>
          </a:p>
        </p:txBody>
      </p:sp>
      <p:pic>
        <p:nvPicPr>
          <p:cNvPr id="1027" name="Picture 3" descr="C:\Users\Edgar\Desktop\facebook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8970942" cy="2284428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684213" y="1916832"/>
            <a:ext cx="7775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65% </a:t>
            </a:r>
            <a:r>
              <a:rPr lang="pt-BR" sz="2000" dirty="0" smtClean="0"/>
              <a:t>dos usuários </a:t>
            </a:r>
            <a:r>
              <a:rPr lang="pt-BR" sz="2400" b="1" dirty="0" smtClean="0"/>
              <a:t>comentam sobre a compra</a:t>
            </a:r>
            <a:r>
              <a:rPr lang="pt-BR" sz="2000" dirty="0" smtClean="0"/>
              <a:t> de algum produto ou serviço nas redes sociais.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Line 14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6632" name="Text Box 15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S6E1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84200" y="105273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Comportamento dos usuários no </a:t>
            </a:r>
            <a:r>
              <a:rPr lang="pt-BR" sz="2400" b="1" dirty="0" err="1" smtClean="0"/>
              <a:t>Facebook</a:t>
            </a:r>
            <a:endParaRPr lang="pt-BR" sz="2400" b="1" dirty="0"/>
          </a:p>
        </p:txBody>
      </p:sp>
      <p:sp>
        <p:nvSpPr>
          <p:cNvPr id="9" name="Retângulo 8"/>
          <p:cNvSpPr/>
          <p:nvPr/>
        </p:nvSpPr>
        <p:spPr>
          <a:xfrm>
            <a:off x="928662" y="2084382"/>
            <a:ext cx="700092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SimSun" pitchFamily="2" charset="-122"/>
                <a:cs typeface="SimSun" pitchFamily="2" charset="-122"/>
              </a:rPr>
              <a:t>81%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comunicação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com amigos e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familiares</a:t>
            </a:r>
            <a:endParaRPr lang="en-US" dirty="0" smtClean="0">
              <a:ea typeface="SimSun" pitchFamily="2" charset="-122"/>
              <a:cs typeface="SimSun" pitchFamily="2" charset="-122"/>
            </a:endParaRPr>
          </a:p>
          <a:p>
            <a:endParaRPr lang="en-US" dirty="0" smtClean="0">
              <a:ea typeface="SimSun" pitchFamily="2" charset="-122"/>
              <a:cs typeface="SimSun" pitchFamily="2" charset="-122"/>
            </a:endParaRPr>
          </a:p>
          <a:p>
            <a:r>
              <a:rPr lang="en-US" sz="2400" b="1" dirty="0" smtClean="0">
                <a:ea typeface="SimSun" pitchFamily="2" charset="-122"/>
                <a:cs typeface="SimSun" pitchFamily="2" charset="-122"/>
              </a:rPr>
              <a:t>57%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curtem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alguma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marca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e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buscam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novidades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sobre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elas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.</a:t>
            </a:r>
          </a:p>
          <a:p>
            <a:endParaRPr lang="en-US" dirty="0" smtClean="0">
              <a:ea typeface="SimSun" pitchFamily="2" charset="-122"/>
              <a:cs typeface="SimSun" pitchFamily="2" charset="-122"/>
            </a:endParaRPr>
          </a:p>
          <a:p>
            <a:r>
              <a:rPr lang="en-US" sz="2400" b="1" dirty="0" smtClean="0">
                <a:ea typeface="SimSun" pitchFamily="2" charset="-122"/>
                <a:cs typeface="SimSun" pitchFamily="2" charset="-122"/>
              </a:rPr>
              <a:t>73%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comentam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sobre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suas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compras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quando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são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surpreendidos</a:t>
            </a:r>
            <a:endParaRPr lang="en-US" dirty="0" smtClean="0">
              <a:ea typeface="SimSun" pitchFamily="2" charset="-122"/>
              <a:cs typeface="SimSun" pitchFamily="2" charset="-122"/>
            </a:endParaRPr>
          </a:p>
          <a:p>
            <a:endParaRPr lang="en-US" dirty="0" smtClean="0">
              <a:ea typeface="SimSun" pitchFamily="2" charset="-122"/>
              <a:cs typeface="SimSun" pitchFamily="2" charset="-122"/>
            </a:endParaRPr>
          </a:p>
          <a:p>
            <a:r>
              <a:rPr lang="en-US" sz="2400" b="1" dirty="0" smtClean="0">
                <a:ea typeface="SimSun" pitchFamily="2" charset="-122"/>
                <a:cs typeface="SimSun" pitchFamily="2" charset="-122"/>
              </a:rPr>
              <a:t>55%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compartilham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e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interagem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com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os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conteúdos</a:t>
            </a:r>
            <a:r>
              <a:rPr lang="en-US" dirty="0" smtClean="0">
                <a:ea typeface="SimSun" pitchFamily="2" charset="-122"/>
                <a:cs typeface="SimSun" pitchFamily="2" charset="-122"/>
              </a:rPr>
              <a:t> </a:t>
            </a:r>
            <a:r>
              <a:rPr lang="en-US" dirty="0" err="1" smtClean="0">
                <a:ea typeface="SimSun" pitchFamily="2" charset="-122"/>
                <a:cs typeface="SimSun" pitchFamily="2" charset="-122"/>
              </a:rPr>
              <a:t>publicados</a:t>
            </a:r>
            <a:endParaRPr lang="pt-BR" dirty="0" smtClean="0">
              <a:ea typeface="SimSun" pitchFamily="2" charset="-122"/>
              <a:cs typeface="SimSun" pitchFamily="2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364088" y="6381328"/>
            <a:ext cx="228139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 dirty="0" err="1" smtClean="0"/>
              <a:t>Fonte</a:t>
            </a:r>
            <a:r>
              <a:rPr lang="en-US" sz="900" b="1" dirty="0" smtClean="0"/>
              <a:t>: Hi-</a:t>
            </a:r>
            <a:r>
              <a:rPr lang="en-US" sz="900" b="1" dirty="0" err="1" smtClean="0"/>
              <a:t>Mídia</a:t>
            </a:r>
            <a:r>
              <a:rPr lang="en-US" sz="900" b="1" dirty="0" smtClean="0"/>
              <a:t> / </a:t>
            </a:r>
            <a:r>
              <a:rPr lang="en-US" sz="900" b="1" dirty="0" err="1" smtClean="0"/>
              <a:t>M.Sense</a:t>
            </a:r>
            <a:r>
              <a:rPr lang="en-US" sz="900" b="1" dirty="0" smtClean="0"/>
              <a:t>, </a:t>
            </a:r>
            <a:r>
              <a:rPr lang="en-US" sz="900" b="1" dirty="0" err="1" smtClean="0"/>
              <a:t>março</a:t>
            </a:r>
            <a:r>
              <a:rPr lang="en-US" sz="900" b="1" dirty="0" smtClean="0"/>
              <a:t> 2012</a:t>
            </a:r>
            <a:endParaRPr lang="pt-BR" sz="900" b="1" dirty="0" smtClean="0">
              <a:ea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5" name="Rectangle 53"/>
          <p:cNvSpPr>
            <a:spLocks noChangeArrowheads="1"/>
          </p:cNvSpPr>
          <p:nvPr/>
        </p:nvSpPr>
        <p:spPr bwMode="auto">
          <a:xfrm>
            <a:off x="1476375" y="53006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auto">
          <a:xfrm>
            <a:off x="3563938" y="53006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3" name="Rectangle 51"/>
          <p:cNvSpPr>
            <a:spLocks noChangeArrowheads="1"/>
          </p:cNvSpPr>
          <p:nvPr/>
        </p:nvSpPr>
        <p:spPr bwMode="auto">
          <a:xfrm>
            <a:off x="1476375" y="42211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4" name="Rectangle 52"/>
          <p:cNvSpPr>
            <a:spLocks noChangeArrowheads="1"/>
          </p:cNvSpPr>
          <p:nvPr/>
        </p:nvSpPr>
        <p:spPr bwMode="auto">
          <a:xfrm>
            <a:off x="3563938" y="42211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1" name="Rectangle 49"/>
          <p:cNvSpPr>
            <a:spLocks noChangeArrowheads="1"/>
          </p:cNvSpPr>
          <p:nvPr/>
        </p:nvSpPr>
        <p:spPr bwMode="auto">
          <a:xfrm>
            <a:off x="1547813" y="31416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2" name="Rectangle 50"/>
          <p:cNvSpPr>
            <a:spLocks noChangeArrowheads="1"/>
          </p:cNvSpPr>
          <p:nvPr/>
        </p:nvSpPr>
        <p:spPr bwMode="auto">
          <a:xfrm>
            <a:off x="3635375" y="3141663"/>
            <a:ext cx="1873250" cy="9350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59" name="Rectangle 47"/>
          <p:cNvSpPr>
            <a:spLocks noChangeArrowheads="1"/>
          </p:cNvSpPr>
          <p:nvPr/>
        </p:nvSpPr>
        <p:spPr bwMode="auto">
          <a:xfrm>
            <a:off x="1476375" y="2060575"/>
            <a:ext cx="1873250" cy="935038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60" name="Rectangle 48"/>
          <p:cNvSpPr>
            <a:spLocks noChangeArrowheads="1"/>
          </p:cNvSpPr>
          <p:nvPr/>
        </p:nvSpPr>
        <p:spPr bwMode="auto">
          <a:xfrm>
            <a:off x="3563938" y="2060575"/>
            <a:ext cx="1873250" cy="935038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pt-BR"/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3059113" y="5014913"/>
            <a:ext cx="1873250" cy="9350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971550" y="5014913"/>
            <a:ext cx="1873250" cy="9350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3059113" y="3935413"/>
            <a:ext cx="1873250" cy="9350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971550" y="3935413"/>
            <a:ext cx="1873250" cy="9350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3059113" y="2854325"/>
            <a:ext cx="1873250" cy="935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971550" y="2854325"/>
            <a:ext cx="1873250" cy="935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3059113" y="1774825"/>
            <a:ext cx="1873250" cy="936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48" name="Rectangle 36"/>
          <p:cNvSpPr>
            <a:spLocks noChangeArrowheads="1"/>
          </p:cNvSpPr>
          <p:nvPr/>
        </p:nvSpPr>
        <p:spPr bwMode="auto">
          <a:xfrm>
            <a:off x="971550" y="1774825"/>
            <a:ext cx="1873250" cy="936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9108" name="Rectangle 20"/>
          <p:cNvSpPr>
            <a:spLocks noChangeArrowheads="1"/>
          </p:cNvSpPr>
          <p:nvPr/>
        </p:nvSpPr>
        <p:spPr bwMode="auto">
          <a:xfrm>
            <a:off x="1038225" y="3965575"/>
            <a:ext cx="1733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Usando redes sociais para relacionamento</a:t>
            </a:r>
          </a:p>
        </p:txBody>
      </p:sp>
      <p:sp>
        <p:nvSpPr>
          <p:cNvPr id="89109" name="Rectangle 21"/>
          <p:cNvSpPr>
            <a:spLocks noChangeArrowheads="1"/>
          </p:cNvSpPr>
          <p:nvPr/>
        </p:nvSpPr>
        <p:spPr bwMode="auto">
          <a:xfrm>
            <a:off x="3100388" y="3973513"/>
            <a:ext cx="16891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Fazendo</a:t>
            </a:r>
          </a:p>
          <a:p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e-mail marketing</a:t>
            </a:r>
          </a:p>
        </p:txBody>
      </p:sp>
      <p:sp>
        <p:nvSpPr>
          <p:cNvPr id="89110" name="Rectangle 22"/>
          <p:cNvSpPr>
            <a:spLocks noChangeArrowheads="1"/>
          </p:cNvSpPr>
          <p:nvPr/>
        </p:nvSpPr>
        <p:spPr bwMode="auto">
          <a:xfrm>
            <a:off x="1044575" y="5053013"/>
            <a:ext cx="16494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Otimização para os sites de busca</a:t>
            </a:r>
          </a:p>
        </p:txBody>
      </p:sp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3087688" y="5053013"/>
            <a:ext cx="14859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Marketing para os sites de busca</a:t>
            </a:r>
          </a:p>
        </p:txBody>
      </p:sp>
      <p:sp>
        <p:nvSpPr>
          <p:cNvPr id="89124" name="Text Box 36"/>
          <p:cNvSpPr txBox="1">
            <a:spLocks noChangeArrowheads="1"/>
          </p:cNvSpPr>
          <p:nvPr/>
        </p:nvSpPr>
        <p:spPr bwMode="auto">
          <a:xfrm>
            <a:off x="4498975" y="3965575"/>
            <a:ext cx="345757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4400" b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pt-BR" sz="32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elacionamento</a:t>
            </a:r>
          </a:p>
        </p:txBody>
      </p:sp>
      <p:sp>
        <p:nvSpPr>
          <p:cNvPr id="89125" name="Text Box 37"/>
          <p:cNvSpPr txBox="1">
            <a:spLocks noChangeArrowheads="1"/>
          </p:cNvSpPr>
          <p:nvPr/>
        </p:nvSpPr>
        <p:spPr bwMode="auto">
          <a:xfrm>
            <a:off x="4570413" y="5045075"/>
            <a:ext cx="38179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4400" b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</a:t>
            </a:r>
            <a:r>
              <a:rPr lang="pt-BR" sz="32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ncontrabilidade</a:t>
            </a:r>
          </a:p>
        </p:txBody>
      </p:sp>
      <p:sp>
        <p:nvSpPr>
          <p:cNvPr id="89104" name="Rectangle 16"/>
          <p:cNvSpPr>
            <a:spLocks noChangeArrowheads="1"/>
          </p:cNvSpPr>
          <p:nvPr/>
        </p:nvSpPr>
        <p:spPr bwMode="auto">
          <a:xfrm>
            <a:off x="1042988" y="2881313"/>
            <a:ext cx="12969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Aluguel de loja virtual pronta</a:t>
            </a:r>
          </a:p>
        </p:txBody>
      </p: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3136900" y="2881313"/>
            <a:ext cx="1292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Sua própria loja virtual</a:t>
            </a: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989013" y="1812925"/>
            <a:ext cx="1711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Usando um site com modelo pronto</a:t>
            </a:r>
          </a:p>
        </p:txBody>
      </p:sp>
      <p:sp>
        <p:nvSpPr>
          <p:cNvPr id="89107" name="Rectangle 19"/>
          <p:cNvSpPr>
            <a:spLocks noChangeArrowheads="1"/>
          </p:cNvSpPr>
          <p:nvPr/>
        </p:nvSpPr>
        <p:spPr bwMode="auto">
          <a:xfrm>
            <a:off x="3132138" y="1914525"/>
            <a:ext cx="15128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>
                <a:solidFill>
                  <a:schemeClr val="bg1"/>
                </a:solidFill>
                <a:ea typeface="Arial" charset="0"/>
                <a:cs typeface="Arial" charset="0"/>
              </a:rPr>
              <a:t>Seu próprio site</a:t>
            </a:r>
          </a:p>
        </p:txBody>
      </p:sp>
      <p:sp>
        <p:nvSpPr>
          <p:cNvPr id="89123" name="Text Box 35"/>
          <p:cNvSpPr txBox="1">
            <a:spLocks noChangeArrowheads="1"/>
          </p:cNvSpPr>
          <p:nvPr/>
        </p:nvSpPr>
        <p:spPr bwMode="auto">
          <a:xfrm>
            <a:off x="4572000" y="1806575"/>
            <a:ext cx="136842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4400" b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pt-BR" sz="32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ite</a:t>
            </a:r>
          </a:p>
        </p:txBody>
      </p:sp>
      <p:sp>
        <p:nvSpPr>
          <p:cNvPr id="89122" name="Text Box 34"/>
          <p:cNvSpPr txBox="1">
            <a:spLocks noChangeArrowheads="1"/>
          </p:cNvSpPr>
          <p:nvPr/>
        </p:nvSpPr>
        <p:spPr bwMode="auto">
          <a:xfrm>
            <a:off x="4572000" y="2884488"/>
            <a:ext cx="25923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4400" b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</a:t>
            </a:r>
            <a:r>
              <a:rPr lang="pt-BR" sz="32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-comércio</a:t>
            </a:r>
          </a:p>
        </p:txBody>
      </p:sp>
      <p:sp>
        <p:nvSpPr>
          <p:cNvPr id="36894" name="Text Box 39"/>
          <p:cNvSpPr txBox="1">
            <a:spLocks noChangeArrowheads="1"/>
          </p:cNvSpPr>
          <p:nvPr/>
        </p:nvSpPr>
        <p:spPr bwMode="auto">
          <a:xfrm>
            <a:off x="1403350" y="6497638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000" b="1" dirty="0" smtClean="0">
                <a:solidFill>
                  <a:schemeClr val="bg1"/>
                </a:solidFill>
              </a:rPr>
              <a:t>S7E1</a:t>
            </a:r>
            <a:endParaRPr lang="pt-BR" sz="1000" b="1" dirty="0">
              <a:solidFill>
                <a:schemeClr val="bg1"/>
              </a:solidFill>
            </a:endParaRPr>
          </a:p>
        </p:txBody>
      </p:sp>
      <p:sp>
        <p:nvSpPr>
          <p:cNvPr id="36895" name="Text Box 16"/>
          <p:cNvSpPr txBox="1">
            <a:spLocks noChangeArrowheads="1"/>
          </p:cNvSpPr>
          <p:nvPr/>
        </p:nvSpPr>
        <p:spPr bwMode="auto">
          <a:xfrm>
            <a:off x="684213" y="981075"/>
            <a:ext cx="628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BR" sz="2400" b="1">
                <a:ea typeface="SimSun" pitchFamily="2" charset="-122"/>
                <a:cs typeface="SimSun" pitchFamily="2" charset="-122"/>
              </a:rPr>
              <a:t>Internet: oportunidades para sua empresa</a:t>
            </a:r>
          </a:p>
        </p:txBody>
      </p:sp>
      <p:sp>
        <p:nvSpPr>
          <p:cNvPr id="36896" name="Line 10"/>
          <p:cNvSpPr>
            <a:spLocks noChangeShapeType="1"/>
          </p:cNvSpPr>
          <p:nvPr/>
        </p:nvSpPr>
        <p:spPr bwMode="auto">
          <a:xfrm>
            <a:off x="700088" y="1484313"/>
            <a:ext cx="775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368" name="AutoShape 56"/>
          <p:cNvSpPr>
            <a:spLocks noChangeArrowheads="1"/>
          </p:cNvSpPr>
          <p:nvPr/>
        </p:nvSpPr>
        <p:spPr bwMode="auto">
          <a:xfrm>
            <a:off x="900113" y="3860800"/>
            <a:ext cx="2016125" cy="1081088"/>
          </a:xfrm>
          <a:prstGeom prst="roundRect">
            <a:avLst>
              <a:gd name="adj" fmla="val 16667"/>
            </a:avLst>
          </a:prstGeom>
          <a:solidFill>
            <a:srgbClr val="FF0000">
              <a:alpha val="39999"/>
            </a:srgbClr>
          </a:solidFill>
          <a:ln w="152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9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9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5" grpId="0" animBg="1"/>
      <p:bldP spid="13366" grpId="0" animBg="1"/>
      <p:bldP spid="13363" grpId="0" animBg="1"/>
      <p:bldP spid="13364" grpId="0" animBg="1"/>
      <p:bldP spid="13361" grpId="0" animBg="1"/>
      <p:bldP spid="13362" grpId="0" animBg="1"/>
      <p:bldP spid="13359" grpId="0" animBg="1"/>
      <p:bldP spid="13360" grpId="0" animBg="1"/>
      <p:bldP spid="13356" grpId="0" animBg="1"/>
      <p:bldP spid="13357" grpId="0" animBg="1"/>
      <p:bldP spid="13354" grpId="0" animBg="1"/>
      <p:bldP spid="13355" grpId="0" animBg="1"/>
      <p:bldP spid="13350" grpId="0" animBg="1"/>
      <p:bldP spid="13351" grpId="0" animBg="1"/>
      <p:bldP spid="13349" grpId="0" animBg="1"/>
      <p:bldP spid="13348" grpId="0" animBg="1"/>
      <p:bldP spid="89108" grpId="0"/>
      <p:bldP spid="89109" grpId="0"/>
      <p:bldP spid="89110" grpId="0"/>
      <p:bldP spid="89111" grpId="0"/>
      <p:bldP spid="89124" grpId="0"/>
      <p:bldP spid="89125" grpId="0"/>
      <p:bldP spid="89104" grpId="0"/>
      <p:bldP spid="89105" grpId="0"/>
      <p:bldP spid="89106" grpId="0"/>
      <p:bldP spid="89107" grpId="0"/>
      <p:bldP spid="89123" grpId="0"/>
      <p:bldP spid="89122" grpId="0"/>
      <p:bldP spid="13368" grpId="0" animBg="1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2332416</TotalTime>
  <Words>1343</Words>
  <Application>Microsoft Office PowerPoint</Application>
  <PresentationFormat>Apresentação na tela (4:3)</PresentationFormat>
  <Paragraphs>269</Paragraphs>
  <Slides>38</Slides>
  <Notes>38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39" baseType="lpstr">
      <vt:lpstr>Design padrão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Edgar</dc:creator>
  <cp:lastModifiedBy>nidia</cp:lastModifiedBy>
  <cp:revision>331</cp:revision>
  <dcterms:created xsi:type="dcterms:W3CDTF">2012-06-09T18:57:09Z</dcterms:created>
  <dcterms:modified xsi:type="dcterms:W3CDTF">2012-08-24T16:49:28Z</dcterms:modified>
</cp:coreProperties>
</file>