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4"/>
  </p:notesMasterIdLst>
  <p:handoutMasterIdLst>
    <p:handoutMasterId r:id="rId35"/>
  </p:handoutMasterIdLst>
  <p:sldIdLst>
    <p:sldId id="355" r:id="rId2"/>
    <p:sldId id="351" r:id="rId3"/>
    <p:sldId id="257" r:id="rId4"/>
    <p:sldId id="336" r:id="rId5"/>
    <p:sldId id="305" r:id="rId6"/>
    <p:sldId id="347" r:id="rId7"/>
    <p:sldId id="348" r:id="rId8"/>
    <p:sldId id="363" r:id="rId9"/>
    <p:sldId id="337" r:id="rId10"/>
    <p:sldId id="259" r:id="rId11"/>
    <p:sldId id="290" r:id="rId12"/>
    <p:sldId id="346" r:id="rId13"/>
    <p:sldId id="291" r:id="rId14"/>
    <p:sldId id="309" r:id="rId15"/>
    <p:sldId id="310" r:id="rId16"/>
    <p:sldId id="311" r:id="rId17"/>
    <p:sldId id="367" r:id="rId18"/>
    <p:sldId id="320" r:id="rId19"/>
    <p:sldId id="321" r:id="rId20"/>
    <p:sldId id="322" r:id="rId21"/>
    <p:sldId id="345" r:id="rId22"/>
    <p:sldId id="369" r:id="rId23"/>
    <p:sldId id="339" r:id="rId24"/>
    <p:sldId id="316" r:id="rId25"/>
    <p:sldId id="317" r:id="rId26"/>
    <p:sldId id="340" r:id="rId27"/>
    <p:sldId id="318" r:id="rId28"/>
    <p:sldId id="364" r:id="rId29"/>
    <p:sldId id="365" r:id="rId30"/>
    <p:sldId id="366" r:id="rId31"/>
    <p:sldId id="349" r:id="rId32"/>
    <p:sldId id="350" r:id="rId33"/>
  </p:sldIdLst>
  <p:sldSz cx="9144000" cy="6858000" type="screen4x3"/>
  <p:notesSz cx="6881813" cy="10015538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18D"/>
    <a:srgbClr val="89C4FF"/>
    <a:srgbClr val="000099"/>
    <a:srgbClr val="CCECFF"/>
    <a:srgbClr val="CCFFFF"/>
    <a:srgbClr val="CCCCFF"/>
    <a:srgbClr val="5C80F2"/>
    <a:srgbClr val="3D67E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2" autoAdjust="0"/>
    <p:restoredTop sz="93286" autoAdjust="0"/>
  </p:normalViewPr>
  <p:slideViewPr>
    <p:cSldViewPr>
      <p:cViewPr>
        <p:scale>
          <a:sx n="95" d="100"/>
          <a:sy n="95" d="100"/>
        </p:scale>
        <p:origin x="-220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760" y="-72"/>
      </p:cViewPr>
      <p:guideLst>
        <p:guide orient="horz" pos="3155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08054-7DCA-49E8-9ED2-149B846CDD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47475102-C7AC-4BCC-89F0-C9224B15C41E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pt-BR" b="1" dirty="0"/>
        </a:p>
      </dgm:t>
    </dgm:pt>
    <dgm:pt modelId="{17FFA577-5D47-4A3D-8FBF-7E90F5A18688}" type="parTrans" cxnId="{E3B7299D-2FFA-4E04-AA2E-5B2F88248296}">
      <dgm:prSet/>
      <dgm:spPr/>
      <dgm:t>
        <a:bodyPr/>
        <a:lstStyle/>
        <a:p>
          <a:endParaRPr lang="pt-BR"/>
        </a:p>
      </dgm:t>
    </dgm:pt>
    <dgm:pt modelId="{13A6FEF0-4799-48C0-9A6D-AAD03BE524AE}" type="sibTrans" cxnId="{E3B7299D-2FFA-4E04-AA2E-5B2F88248296}">
      <dgm:prSet/>
      <dgm:spPr/>
      <dgm:t>
        <a:bodyPr/>
        <a:lstStyle/>
        <a:p>
          <a:endParaRPr lang="pt-BR"/>
        </a:p>
      </dgm:t>
    </dgm:pt>
    <dgm:pt modelId="{2E8B2EFA-F23F-4388-8E54-ACE31F97DF0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endParaRPr lang="pt-BR" b="1" dirty="0"/>
        </a:p>
      </dgm:t>
    </dgm:pt>
    <dgm:pt modelId="{9688D903-8098-44F9-8250-CBA2C7F55276}" type="parTrans" cxnId="{547DAA59-53CA-4AD7-9F70-6B602B942CCC}">
      <dgm:prSet/>
      <dgm:spPr/>
      <dgm:t>
        <a:bodyPr/>
        <a:lstStyle/>
        <a:p>
          <a:endParaRPr lang="pt-BR"/>
        </a:p>
      </dgm:t>
    </dgm:pt>
    <dgm:pt modelId="{FB67EF39-660D-4B7E-834C-7B4297D94E40}" type="sibTrans" cxnId="{547DAA59-53CA-4AD7-9F70-6B602B942CCC}">
      <dgm:prSet/>
      <dgm:spPr/>
      <dgm:t>
        <a:bodyPr/>
        <a:lstStyle/>
        <a:p>
          <a:endParaRPr lang="pt-BR"/>
        </a:p>
      </dgm:t>
    </dgm:pt>
    <dgm:pt modelId="{71D3EEDF-1606-4E48-9B7F-58675532EB7F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D5D224EC-0AAC-4C76-A7AE-6C097E7FFC14}" type="parTrans" cxnId="{54A702E8-3DC5-4121-8EAC-C5ADDE9876AE}">
      <dgm:prSet/>
      <dgm:spPr/>
      <dgm:t>
        <a:bodyPr/>
        <a:lstStyle/>
        <a:p>
          <a:endParaRPr lang="pt-BR"/>
        </a:p>
      </dgm:t>
    </dgm:pt>
    <dgm:pt modelId="{DA2B1567-443E-4296-957F-B9D5AE2581B8}" type="sibTrans" cxnId="{54A702E8-3DC5-4121-8EAC-C5ADDE9876AE}">
      <dgm:prSet/>
      <dgm:spPr/>
      <dgm:t>
        <a:bodyPr/>
        <a:lstStyle/>
        <a:p>
          <a:endParaRPr lang="pt-BR"/>
        </a:p>
      </dgm:t>
    </dgm:pt>
    <dgm:pt modelId="{388433B8-3136-40ED-867F-92E61CC8DDC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400" b="1" dirty="0" smtClean="0">
              <a:solidFill>
                <a:schemeClr val="tx2">
                  <a:lumMod val="75000"/>
                </a:schemeClr>
              </a:solidFill>
            </a:rPr>
            <a:t>SIMPLES NACIONAL</a:t>
          </a:r>
          <a:endParaRPr lang="pt-BR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1848A446-FE1E-417A-8E23-7474F739A603}" type="parTrans" cxnId="{430D514C-D48B-4DF9-A876-E072194C3B04}">
      <dgm:prSet/>
      <dgm:spPr/>
      <dgm:t>
        <a:bodyPr/>
        <a:lstStyle/>
        <a:p>
          <a:endParaRPr lang="pt-BR"/>
        </a:p>
      </dgm:t>
    </dgm:pt>
    <dgm:pt modelId="{9EC6F62D-47C5-4E45-855A-4B23737CEBBF}" type="sibTrans" cxnId="{430D514C-D48B-4DF9-A876-E072194C3B04}">
      <dgm:prSet/>
      <dgm:spPr/>
      <dgm:t>
        <a:bodyPr/>
        <a:lstStyle/>
        <a:p>
          <a:endParaRPr lang="pt-BR"/>
        </a:p>
      </dgm:t>
    </dgm:pt>
    <dgm:pt modelId="{46B147D6-C24D-435C-BD74-865B081ED60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b="1" dirty="0" smtClean="0">
              <a:solidFill>
                <a:schemeClr val="tx2">
                  <a:lumMod val="75000"/>
                </a:schemeClr>
              </a:solidFill>
            </a:rPr>
            <a:t>LUCRO PRESUMIDO</a:t>
          </a:r>
        </a:p>
        <a:p>
          <a:pPr marL="285750" indent="0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400" b="1" dirty="0"/>
        </a:p>
      </dgm:t>
    </dgm:pt>
    <dgm:pt modelId="{1EFBD576-99BA-472E-AE3D-792A5EE59AAB}" type="parTrans" cxnId="{FC1D014F-FEBA-4244-9842-2C639BD9895B}">
      <dgm:prSet/>
      <dgm:spPr/>
      <dgm:t>
        <a:bodyPr/>
        <a:lstStyle/>
        <a:p>
          <a:endParaRPr lang="pt-BR"/>
        </a:p>
      </dgm:t>
    </dgm:pt>
    <dgm:pt modelId="{F1DEE4BF-ECDC-4835-8617-F0BF6B7A0980}" type="sibTrans" cxnId="{FC1D014F-FEBA-4244-9842-2C639BD9895B}">
      <dgm:prSet/>
      <dgm:spPr/>
      <dgm:t>
        <a:bodyPr/>
        <a:lstStyle/>
        <a:p>
          <a:endParaRPr lang="pt-BR"/>
        </a:p>
      </dgm:t>
    </dgm:pt>
    <dgm:pt modelId="{0DD9C56F-F2EA-4FAD-9FEB-2CDE8546413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285750" indent="0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400" b="1" dirty="0"/>
        </a:p>
      </dgm:t>
    </dgm:pt>
    <dgm:pt modelId="{AE98D4F9-E8DC-4AEB-9FED-13D24B7D9598}" type="parTrans" cxnId="{B5C8F3BE-77DC-4B96-85F6-6CA55162F71D}">
      <dgm:prSet/>
      <dgm:spPr/>
      <dgm:t>
        <a:bodyPr/>
        <a:lstStyle/>
        <a:p>
          <a:endParaRPr lang="pt-BR"/>
        </a:p>
      </dgm:t>
    </dgm:pt>
    <dgm:pt modelId="{8961D827-1084-41AD-9DC5-96B24F8F59BB}" type="sibTrans" cxnId="{B5C8F3BE-77DC-4B96-85F6-6CA55162F71D}">
      <dgm:prSet/>
      <dgm:spPr/>
      <dgm:t>
        <a:bodyPr/>
        <a:lstStyle/>
        <a:p>
          <a:endParaRPr lang="pt-BR"/>
        </a:p>
      </dgm:t>
    </dgm:pt>
    <dgm:pt modelId="{81134C37-CDCF-430A-8C13-35B395D6DAA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400" b="1" dirty="0" smtClean="0">
              <a:solidFill>
                <a:schemeClr val="tx2">
                  <a:lumMod val="75000"/>
                </a:schemeClr>
              </a:solidFill>
            </a:rPr>
            <a:t>LUCRO REAL</a:t>
          </a:r>
          <a:endParaRPr lang="pt-BR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1184A91-000F-4D6C-AA91-2A7F7CBF4585}" type="sibTrans" cxnId="{8059EE23-4261-4625-91EC-2566775BE4F5}">
      <dgm:prSet/>
      <dgm:spPr/>
      <dgm:t>
        <a:bodyPr/>
        <a:lstStyle/>
        <a:p>
          <a:endParaRPr lang="pt-BR"/>
        </a:p>
      </dgm:t>
    </dgm:pt>
    <dgm:pt modelId="{3B6F7509-4FC6-447B-A5DD-3DC9090CE8C5}" type="parTrans" cxnId="{8059EE23-4261-4625-91EC-2566775BE4F5}">
      <dgm:prSet/>
      <dgm:spPr/>
      <dgm:t>
        <a:bodyPr/>
        <a:lstStyle/>
        <a:p>
          <a:endParaRPr lang="pt-BR"/>
        </a:p>
      </dgm:t>
    </dgm:pt>
    <dgm:pt modelId="{CFFBC528-8E3B-4D69-9B80-6430702660FA}" type="pres">
      <dgm:prSet presAssocID="{BF908054-7DCA-49E8-9ED2-149B846CDD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AC2DE2-3773-4780-9FB5-0E4A8D72BE95}" type="pres">
      <dgm:prSet presAssocID="{47475102-C7AC-4BCC-89F0-C9224B15C41E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BC07FCE7-B7D4-4D70-BA57-5D5A79049CDD}" type="pres">
      <dgm:prSet presAssocID="{47475102-C7AC-4BCC-89F0-C9224B15C4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AB3467-10DD-4692-A9E8-A277C6A852AD}" type="pres">
      <dgm:prSet presAssocID="{47475102-C7AC-4BCC-89F0-C9224B15C41E}" presName="descendantText" presStyleLbl="alignAcc1" presStyleIdx="0" presStyleCnt="3" custAng="0" custLinFactNeighborX="51615" custLinFactNeighborY="-21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3A43F5-7851-4421-B3F7-28F4E349AA85}" type="pres">
      <dgm:prSet presAssocID="{13A6FEF0-4799-48C0-9A6D-AAD03BE524AE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C1B19BBB-E1CD-4FF4-8155-BDF5CA9CB451}" type="pres">
      <dgm:prSet presAssocID="{71D3EEDF-1606-4E48-9B7F-58675532EB7F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EE195043-BC02-4FF6-82CE-8429FE28DB88}" type="pres">
      <dgm:prSet presAssocID="{71D3EEDF-1606-4E48-9B7F-58675532EB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F6D050-8A36-42D9-BEB1-00495348D011}" type="pres">
      <dgm:prSet presAssocID="{71D3EEDF-1606-4E48-9B7F-58675532EB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D3DEC2-83EB-42ED-B0EB-B86277C466AE}" type="pres">
      <dgm:prSet presAssocID="{DA2B1567-443E-4296-957F-B9D5AE2581B8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540B5CEA-6834-4000-B9F3-129539556B60}" type="pres">
      <dgm:prSet presAssocID="{2E8B2EFA-F23F-4388-8E54-ACE31F97DF0C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22A6A083-21E2-4FD2-99A3-0ED4CE54E37A}" type="pres">
      <dgm:prSet presAssocID="{2E8B2EFA-F23F-4388-8E54-ACE31F97DF0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FDECB0-C455-44A8-B2F1-F6B03F08B20F}" type="pres">
      <dgm:prSet presAssocID="{2E8B2EFA-F23F-4388-8E54-ACE31F97DF0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C8F3BE-77DC-4B96-85F6-6CA55162F71D}" srcId="{71D3EEDF-1606-4E48-9B7F-58675532EB7F}" destId="{0DD9C56F-F2EA-4FAD-9FEB-2CDE85464139}" srcOrd="0" destOrd="0" parTransId="{AE98D4F9-E8DC-4AEB-9FED-13D24B7D9598}" sibTransId="{8961D827-1084-41AD-9DC5-96B24F8F59BB}"/>
    <dgm:cxn modelId="{0446217D-4D00-43F7-9203-67E499F21EB4}" type="presOf" srcId="{47475102-C7AC-4BCC-89F0-C9224B15C41E}" destId="{BC07FCE7-B7D4-4D70-BA57-5D5A79049CDD}" srcOrd="0" destOrd="0" presId="urn:microsoft.com/office/officeart/2005/8/layout/chevron2"/>
    <dgm:cxn modelId="{547DAA59-53CA-4AD7-9F70-6B602B942CCC}" srcId="{BF908054-7DCA-49E8-9ED2-149B846CDD16}" destId="{2E8B2EFA-F23F-4388-8E54-ACE31F97DF0C}" srcOrd="2" destOrd="0" parTransId="{9688D903-8098-44F9-8250-CBA2C7F55276}" sibTransId="{FB67EF39-660D-4B7E-834C-7B4297D94E40}"/>
    <dgm:cxn modelId="{8059EE23-4261-4625-91EC-2566775BE4F5}" srcId="{47475102-C7AC-4BCC-89F0-C9224B15C41E}" destId="{81134C37-CDCF-430A-8C13-35B395D6DAAE}" srcOrd="0" destOrd="0" parTransId="{3B6F7509-4FC6-447B-A5DD-3DC9090CE8C5}" sibTransId="{51184A91-000F-4D6C-AA91-2A7F7CBF4585}"/>
    <dgm:cxn modelId="{B0080136-CCBE-4DD6-AD1B-5131419A06D2}" type="presOf" srcId="{BF908054-7DCA-49E8-9ED2-149B846CDD16}" destId="{CFFBC528-8E3B-4D69-9B80-6430702660FA}" srcOrd="0" destOrd="0" presId="urn:microsoft.com/office/officeart/2005/8/layout/chevron2"/>
    <dgm:cxn modelId="{54A702E8-3DC5-4121-8EAC-C5ADDE9876AE}" srcId="{BF908054-7DCA-49E8-9ED2-149B846CDD16}" destId="{71D3EEDF-1606-4E48-9B7F-58675532EB7F}" srcOrd="1" destOrd="0" parTransId="{D5D224EC-0AAC-4C76-A7AE-6C097E7FFC14}" sibTransId="{DA2B1567-443E-4296-957F-B9D5AE2581B8}"/>
    <dgm:cxn modelId="{BE460EF9-C43F-442C-B68E-BAF174EB772D}" type="presOf" srcId="{71D3EEDF-1606-4E48-9B7F-58675532EB7F}" destId="{EE195043-BC02-4FF6-82CE-8429FE28DB88}" srcOrd="0" destOrd="0" presId="urn:microsoft.com/office/officeart/2005/8/layout/chevron2"/>
    <dgm:cxn modelId="{A163A5A3-644F-43ED-9736-390A24018A83}" type="presOf" srcId="{81134C37-CDCF-430A-8C13-35B395D6DAAE}" destId="{74AB3467-10DD-4692-A9E8-A277C6A852AD}" srcOrd="0" destOrd="0" presId="urn:microsoft.com/office/officeart/2005/8/layout/chevron2"/>
    <dgm:cxn modelId="{74AD9A5D-E8D4-45B8-9ED8-8E12349EA25B}" type="presOf" srcId="{2E8B2EFA-F23F-4388-8E54-ACE31F97DF0C}" destId="{22A6A083-21E2-4FD2-99A3-0ED4CE54E37A}" srcOrd="0" destOrd="0" presId="urn:microsoft.com/office/officeart/2005/8/layout/chevron2"/>
    <dgm:cxn modelId="{5FD26BC8-63AC-4511-8AC0-0862AF103343}" type="presOf" srcId="{388433B8-3136-40ED-867F-92E61CC8DDC7}" destId="{89FDECB0-C455-44A8-B2F1-F6B03F08B20F}" srcOrd="0" destOrd="0" presId="urn:microsoft.com/office/officeart/2005/8/layout/chevron2"/>
    <dgm:cxn modelId="{E3B7299D-2FFA-4E04-AA2E-5B2F88248296}" srcId="{BF908054-7DCA-49E8-9ED2-149B846CDD16}" destId="{47475102-C7AC-4BCC-89F0-C9224B15C41E}" srcOrd="0" destOrd="0" parTransId="{17FFA577-5D47-4A3D-8FBF-7E90F5A18688}" sibTransId="{13A6FEF0-4799-48C0-9A6D-AAD03BE524AE}"/>
    <dgm:cxn modelId="{3F014AF2-6006-4612-9B56-69A704CDAA96}" type="presOf" srcId="{0DD9C56F-F2EA-4FAD-9FEB-2CDE85464139}" destId="{41F6D050-8A36-42D9-BEB1-00495348D011}" srcOrd="0" destOrd="0" presId="urn:microsoft.com/office/officeart/2005/8/layout/chevron2"/>
    <dgm:cxn modelId="{FC1D014F-FEBA-4244-9842-2C639BD9895B}" srcId="{71D3EEDF-1606-4E48-9B7F-58675532EB7F}" destId="{46B147D6-C24D-435C-BD74-865B081ED60B}" srcOrd="1" destOrd="0" parTransId="{1EFBD576-99BA-472E-AE3D-792A5EE59AAB}" sibTransId="{F1DEE4BF-ECDC-4835-8617-F0BF6B7A0980}"/>
    <dgm:cxn modelId="{25FFB508-0663-41BB-875B-062567697C0C}" type="presOf" srcId="{46B147D6-C24D-435C-BD74-865B081ED60B}" destId="{41F6D050-8A36-42D9-BEB1-00495348D011}" srcOrd="0" destOrd="1" presId="urn:microsoft.com/office/officeart/2005/8/layout/chevron2"/>
    <dgm:cxn modelId="{430D514C-D48B-4DF9-A876-E072194C3B04}" srcId="{2E8B2EFA-F23F-4388-8E54-ACE31F97DF0C}" destId="{388433B8-3136-40ED-867F-92E61CC8DDC7}" srcOrd="0" destOrd="0" parTransId="{1848A446-FE1E-417A-8E23-7474F739A603}" sibTransId="{9EC6F62D-47C5-4E45-855A-4B23737CEBBF}"/>
    <dgm:cxn modelId="{C88DE5F1-D674-4872-9C9A-5F340E8FFE26}" type="presParOf" srcId="{CFFBC528-8E3B-4D69-9B80-6430702660FA}" destId="{21AC2DE2-3773-4780-9FB5-0E4A8D72BE95}" srcOrd="0" destOrd="0" presId="urn:microsoft.com/office/officeart/2005/8/layout/chevron2"/>
    <dgm:cxn modelId="{6309D3CD-6375-4011-922A-981C406A4105}" type="presParOf" srcId="{21AC2DE2-3773-4780-9FB5-0E4A8D72BE95}" destId="{BC07FCE7-B7D4-4D70-BA57-5D5A79049CDD}" srcOrd="0" destOrd="0" presId="urn:microsoft.com/office/officeart/2005/8/layout/chevron2"/>
    <dgm:cxn modelId="{08C40AFF-C269-4C18-B6A7-32A0F552091B}" type="presParOf" srcId="{21AC2DE2-3773-4780-9FB5-0E4A8D72BE95}" destId="{74AB3467-10DD-4692-A9E8-A277C6A852AD}" srcOrd="1" destOrd="0" presId="urn:microsoft.com/office/officeart/2005/8/layout/chevron2"/>
    <dgm:cxn modelId="{B2389C07-36F8-4508-ADF1-806FB983D462}" type="presParOf" srcId="{CFFBC528-8E3B-4D69-9B80-6430702660FA}" destId="{603A43F5-7851-4421-B3F7-28F4E349AA85}" srcOrd="1" destOrd="0" presId="urn:microsoft.com/office/officeart/2005/8/layout/chevron2"/>
    <dgm:cxn modelId="{A8CA326E-E3D8-4FDC-A58B-824BF3C6CA67}" type="presParOf" srcId="{CFFBC528-8E3B-4D69-9B80-6430702660FA}" destId="{C1B19BBB-E1CD-4FF4-8155-BDF5CA9CB451}" srcOrd="2" destOrd="0" presId="urn:microsoft.com/office/officeart/2005/8/layout/chevron2"/>
    <dgm:cxn modelId="{14A9D10B-435B-4B45-8D03-92EDBA756915}" type="presParOf" srcId="{C1B19BBB-E1CD-4FF4-8155-BDF5CA9CB451}" destId="{EE195043-BC02-4FF6-82CE-8429FE28DB88}" srcOrd="0" destOrd="0" presId="urn:microsoft.com/office/officeart/2005/8/layout/chevron2"/>
    <dgm:cxn modelId="{9EF5D7DC-676D-4F8B-B3C0-5C4F0BEC3679}" type="presParOf" srcId="{C1B19BBB-E1CD-4FF4-8155-BDF5CA9CB451}" destId="{41F6D050-8A36-42D9-BEB1-00495348D011}" srcOrd="1" destOrd="0" presId="urn:microsoft.com/office/officeart/2005/8/layout/chevron2"/>
    <dgm:cxn modelId="{0F64F683-8BF6-4797-931B-CF75588B83CD}" type="presParOf" srcId="{CFFBC528-8E3B-4D69-9B80-6430702660FA}" destId="{32D3DEC2-83EB-42ED-B0EB-B86277C466AE}" srcOrd="3" destOrd="0" presId="urn:microsoft.com/office/officeart/2005/8/layout/chevron2"/>
    <dgm:cxn modelId="{EE18B8A4-F527-4188-A86C-BF9150E69A99}" type="presParOf" srcId="{CFFBC528-8E3B-4D69-9B80-6430702660FA}" destId="{540B5CEA-6834-4000-B9F3-129539556B60}" srcOrd="4" destOrd="0" presId="urn:microsoft.com/office/officeart/2005/8/layout/chevron2"/>
    <dgm:cxn modelId="{962460B9-90C1-45F9-ADC5-1A01633E7A40}" type="presParOf" srcId="{540B5CEA-6834-4000-B9F3-129539556B60}" destId="{22A6A083-21E2-4FD2-99A3-0ED4CE54E37A}" srcOrd="0" destOrd="0" presId="urn:microsoft.com/office/officeart/2005/8/layout/chevron2"/>
    <dgm:cxn modelId="{BD1FF2FC-E9CC-4F27-A72F-30F648E0C2F4}" type="presParOf" srcId="{540B5CEA-6834-4000-B9F3-129539556B60}" destId="{89FDECB0-C455-44A8-B2F1-F6B03F08B2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7FCE7-B7D4-4D70-BA57-5D5A79049CDD}">
      <dsp:nvSpPr>
        <dsp:cNvPr id="0" name=""/>
        <dsp:cNvSpPr/>
      </dsp:nvSpPr>
      <dsp:spPr>
        <a:xfrm rot="5400000">
          <a:off x="-157170" y="158743"/>
          <a:ext cx="1047803" cy="733462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/>
        </a:p>
      </dsp:txBody>
      <dsp:txXfrm rot="-5400000">
        <a:off x="1" y="368303"/>
        <a:ext cx="733462" cy="314341"/>
      </dsp:txXfrm>
    </dsp:sp>
    <dsp:sp modelId="{74AB3467-10DD-4692-A9E8-A277C6A852AD}">
      <dsp:nvSpPr>
        <dsp:cNvPr id="0" name=""/>
        <dsp:cNvSpPr/>
      </dsp:nvSpPr>
      <dsp:spPr>
        <a:xfrm rot="5400000">
          <a:off x="3050531" y="-2317068"/>
          <a:ext cx="681072" cy="5315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>
              <a:solidFill>
                <a:schemeClr val="tx2">
                  <a:lumMod val="75000"/>
                </a:schemeClr>
              </a:solidFill>
            </a:rPr>
            <a:t>LUCRO REAL</a:t>
          </a:r>
          <a:endParaRPr lang="pt-BR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733463" y="33247"/>
        <a:ext cx="5281962" cy="614578"/>
      </dsp:txXfrm>
    </dsp:sp>
    <dsp:sp modelId="{EE195043-BC02-4FF6-82CE-8429FE28DB88}">
      <dsp:nvSpPr>
        <dsp:cNvPr id="0" name=""/>
        <dsp:cNvSpPr/>
      </dsp:nvSpPr>
      <dsp:spPr>
        <a:xfrm rot="5400000">
          <a:off x="-157170" y="1001420"/>
          <a:ext cx="1047803" cy="733462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" y="1210980"/>
        <a:ext cx="733462" cy="314341"/>
      </dsp:txXfrm>
    </dsp:sp>
    <dsp:sp modelId="{41F6D050-8A36-42D9-BEB1-00495348D011}">
      <dsp:nvSpPr>
        <dsp:cNvPr id="0" name=""/>
        <dsp:cNvSpPr/>
      </dsp:nvSpPr>
      <dsp:spPr>
        <a:xfrm rot="5400000">
          <a:off x="3050531" y="-1472818"/>
          <a:ext cx="681072" cy="5315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8575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2400" b="1" kern="1200" dirty="0" smtClean="0">
              <a:solidFill>
                <a:schemeClr val="tx2">
                  <a:lumMod val="75000"/>
                </a:schemeClr>
              </a:solidFill>
            </a:rPr>
            <a:t>LUCRO PRESUMIDO</a:t>
          </a:r>
        </a:p>
        <a:p>
          <a:pPr marL="28575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b="1" kern="1200" dirty="0"/>
        </a:p>
      </dsp:txBody>
      <dsp:txXfrm rot="-5400000">
        <a:off x="733463" y="877497"/>
        <a:ext cx="5281962" cy="614578"/>
      </dsp:txXfrm>
    </dsp:sp>
    <dsp:sp modelId="{22A6A083-21E2-4FD2-99A3-0ED4CE54E37A}">
      <dsp:nvSpPr>
        <dsp:cNvPr id="0" name=""/>
        <dsp:cNvSpPr/>
      </dsp:nvSpPr>
      <dsp:spPr>
        <a:xfrm rot="5400000">
          <a:off x="-157170" y="1844098"/>
          <a:ext cx="1047803" cy="733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/>
        </a:p>
      </dsp:txBody>
      <dsp:txXfrm rot="-5400000">
        <a:off x="1" y="2053658"/>
        <a:ext cx="733462" cy="314341"/>
      </dsp:txXfrm>
    </dsp:sp>
    <dsp:sp modelId="{89FDECB0-C455-44A8-B2F1-F6B03F08B20F}">
      <dsp:nvSpPr>
        <dsp:cNvPr id="0" name=""/>
        <dsp:cNvSpPr/>
      </dsp:nvSpPr>
      <dsp:spPr>
        <a:xfrm rot="5400000">
          <a:off x="3050531" y="-630141"/>
          <a:ext cx="681072" cy="5315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>
              <a:solidFill>
                <a:schemeClr val="tx2">
                  <a:lumMod val="75000"/>
                </a:schemeClr>
              </a:solidFill>
            </a:rPr>
            <a:t>SIMPLES NACIONAL</a:t>
          </a:r>
          <a:endParaRPr lang="pt-BR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733463" y="1720174"/>
        <a:ext cx="5281962" cy="614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0" tIns="48270" rIns="96540" bIns="4827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4" y="2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0" tIns="48270" rIns="96540" bIns="4827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FDFA64-AA26-4DEE-92FA-3AADC9431FE7}" type="datetimeFigureOut">
              <a:rPr lang="pt-BR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513024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0" tIns="48270" rIns="96540" bIns="4827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4" y="9513024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0" tIns="48270" rIns="96540" bIns="4827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6BB198-F3A0-4FA1-B08E-1A1EF38D87F1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0699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2119" cy="500777"/>
          </a:xfrm>
          <a:prstGeom prst="rect">
            <a:avLst/>
          </a:prstGeom>
        </p:spPr>
        <p:txBody>
          <a:bodyPr vert="horz" lIns="96540" tIns="48270" rIns="96540" bIns="48270" rtlCol="0"/>
          <a:lstStyle>
            <a:lvl1pPr algn="l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4" y="2"/>
            <a:ext cx="2982119" cy="500777"/>
          </a:xfrm>
          <a:prstGeom prst="rect">
            <a:avLst/>
          </a:prstGeom>
        </p:spPr>
        <p:txBody>
          <a:bodyPr vert="horz" lIns="96540" tIns="48270" rIns="96540" bIns="48270" rtlCol="0"/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FC2C38-77ED-498E-ACAC-01A185C49B8D}" type="datetimeFigureOut">
              <a:rPr lang="pt-BR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4063"/>
            <a:ext cx="5005387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40" tIns="48270" rIns="96540" bIns="4827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40" tIns="48270" rIns="96540" bIns="4827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513024"/>
            <a:ext cx="2982119" cy="500777"/>
          </a:xfrm>
          <a:prstGeom prst="rect">
            <a:avLst/>
          </a:prstGeom>
        </p:spPr>
        <p:txBody>
          <a:bodyPr vert="horz" lIns="96540" tIns="48270" rIns="96540" bIns="48270" rtlCol="0" anchor="b"/>
          <a:lstStyle>
            <a:lvl1pPr algn="l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4" y="9513024"/>
            <a:ext cx="2982119" cy="500777"/>
          </a:xfrm>
          <a:prstGeom prst="rect">
            <a:avLst/>
          </a:prstGeom>
        </p:spPr>
        <p:txBody>
          <a:bodyPr vert="horz" lIns="96540" tIns="48270" rIns="96540" bIns="48270" rtlCol="0" anchor="b"/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11A74B-9146-4996-93BD-44FB61D3AE4A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0064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image" Target="../media/image2.png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portaltransparencia.gov.br/graficos/transferenciasporfuncao/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724819"/>
            <a:ext cx="4700588" cy="877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29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Espaço Reservado para Anotações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Apresente ao participante as opções existentes de tributação no Brasil.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Faça-os refletir sobre as diferentes opções tributárias. Peça para que consulte o Manual do Participante para que possam  se apropriar das principais diferenças entre os tipos de tributação existentes.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Apresente a slide seguinte com os esclarecimentos sobre a opção Lucro Real.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 </a:t>
            </a:r>
            <a:endParaRPr lang="pt-BR" sz="2700" kern="50" dirty="0">
              <a:solidFill>
                <a:srgbClr val="000000"/>
              </a:solidFill>
              <a:latin typeface="Arial"/>
              <a:ea typeface="Lucida Sans Unicode"/>
            </a:endParaRP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xfrm>
            <a:off x="688182" y="4771292"/>
            <a:ext cx="5505450" cy="434093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pPr lvl="0"/>
            <a:endParaRPr lang="pt-BR" sz="1100" b="1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Explique o que é o Lucro Real e suas variantes: Trimestral e Estimado.</a:t>
            </a:r>
          </a:p>
          <a:p>
            <a:pPr algn="just"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     Explique que o lucro presumido no comércio presume um lucro líquido de 8%. As empresas que não conseguem este percentual, devem optar pelo lucro real.  </a:t>
            </a:r>
          </a:p>
          <a:p>
            <a:pPr marL="220955" indent="-220955"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      A prestação de serviços  presume um lucro líquido de 32%, empresas que não conseguem este percentual, também devem optar pelo lucro real.</a:t>
            </a:r>
          </a:p>
          <a:p>
            <a:pPr algn="just"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Ressalte os aspectos mais relevantes da opção pelo Lucro Real: as vantagens e as possíveis desvantagens para o negócio. </a:t>
            </a:r>
          </a:p>
          <a:p>
            <a:pPr algn="just"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334218" algn="l"/>
                <a:tab pos="5965168" algn="r"/>
              </a:tabLst>
            </a:pPr>
            <a:r>
              <a:rPr lang="pt-BR" sz="1100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     </a:t>
            </a:r>
            <a:r>
              <a:rPr lang="pt-BR" sz="1100" b="1" u="sng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Vantagens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para quem não tem o lucro que se presume na lei. É a melhor opção, pois é mais justo. A empresa paga em cima do lucro que realmente obtém, não sobre o faturamento, mas sim, sobre o resultado comprovado.</a:t>
            </a:r>
          </a:p>
          <a:p>
            <a:pPr algn="just"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334218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     </a:t>
            </a:r>
            <a:r>
              <a:rPr lang="pt-BR" sz="1100" b="1" u="sng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Desvantagens</a:t>
            </a:r>
            <a:r>
              <a:rPr lang="pt-BR" sz="1100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quando a empresa tem um lucro superior ao lucro presumido, e não aproveita desta vantagem que a lei permite. (optar pelo lucro presumido)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334218" algn="l"/>
                <a:tab pos="5965168" algn="r"/>
              </a:tabLst>
            </a:pPr>
            <a:r>
              <a:rPr lang="pt-BR" sz="1100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     </a:t>
            </a:r>
            <a:r>
              <a:rPr lang="pt-BR" sz="1100" b="1" u="sng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Lucro Real Trimestral:</a:t>
            </a:r>
            <a:r>
              <a:rPr lang="pt-BR" sz="1100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apura o resultado do trimestre e calcula o IR e a CSLL, exemplo: 1º trim lucro de 400, 2º trim prejuízo de -100,00, 3º trim prejuízo de -100, 4º trim prejuízo de 100= Resultado geral lucro de 100,00.Paga-se o imposto com base no lucro de 400, no primeiro trimestre e compensa o prejuízo em exercícios </a:t>
            </a:r>
            <a:r>
              <a:rPr lang="pt-BR" sz="1100" kern="50" dirty="0" err="1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subseqüentes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334218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 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334218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     </a:t>
            </a:r>
            <a:r>
              <a:rPr lang="pt-BR" sz="1100" b="1" u="sng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Lucro Real Estimado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o valor devido seria pago só até a base do Resultado geral de 100,00.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334218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Para as Empresas com opção do Lucro Real, o Estimado, com certeza é melhor.</a:t>
            </a:r>
            <a:endParaRPr lang="pt-BR" sz="1100" b="1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839518" y="4771291"/>
            <a:ext cx="5505450" cy="450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40" tIns="48270" rIns="96540" bIns="48270"/>
          <a:lstStyle/>
          <a:p>
            <a:pPr algn="l" eaLnBrk="0" hangingPunct="0">
              <a:spcBef>
                <a:spcPct val="30000"/>
              </a:spcBef>
            </a:pPr>
            <a:endParaRPr lang="pt-BR" sz="13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0734" y="4862464"/>
            <a:ext cx="5505450" cy="438879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pt-BR" sz="20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endParaRPr lang="pt-BR" sz="1300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5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Esclareça sobre quais são as empresas que são obrigadas a tributar com base no Lucro Real.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5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Estas empresas são obrigadas a tributar pelo Lucro real:</a:t>
            </a:r>
          </a:p>
          <a:p>
            <a:pPr algn="just">
              <a:spcBef>
                <a:spcPts val="585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5965168" algn="r"/>
              </a:tabLst>
            </a:pPr>
            <a:r>
              <a:rPr lang="pt-BR" sz="15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&gt; Faturamento maior de R$ 48.000.000,00</a:t>
            </a:r>
          </a:p>
          <a:p>
            <a:pPr marL="220955" indent="-220955" algn="just">
              <a:spcBef>
                <a:spcPts val="585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sz="15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&gt; Bancos, instituições financeiras em geral e empresas de </a:t>
            </a:r>
            <a:r>
              <a:rPr lang="pt-BR" sz="1500" kern="50" dirty="0" err="1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factoring</a:t>
            </a:r>
            <a:r>
              <a:rPr lang="pt-BR" sz="15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</a:t>
            </a:r>
          </a:p>
          <a:p>
            <a:pPr marL="220955" indent="-220955" algn="just">
              <a:spcBef>
                <a:spcPts val="585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sz="15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&gt; Empresas com rendimentos do exterior</a:t>
            </a:r>
          </a:p>
          <a:p>
            <a:pPr algn="just">
              <a:spcBef>
                <a:spcPts val="585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5965168" algn="r"/>
              </a:tabLst>
            </a:pPr>
            <a:r>
              <a:rPr lang="pt-BR" sz="1500" kern="50" dirty="0">
                <a:latin typeface="Arial" pitchFamily="34" charset="0"/>
                <a:ea typeface="Lucida Sans Unicode"/>
                <a:cs typeface="Arial" pitchFamily="34" charset="0"/>
              </a:rPr>
              <a:t>&gt; Empresas que efetuaram o pagamento com base no lucro estimado</a:t>
            </a:r>
          </a:p>
          <a:p>
            <a:pPr algn="just">
              <a:spcBef>
                <a:spcPts val="585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5965168" algn="r"/>
              </a:tabLst>
            </a:pPr>
            <a:r>
              <a:rPr lang="pt-BR" sz="15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&gt; Empresas que usufruam de benefícios fiscais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15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dirty="0">
                <a:latin typeface="Arial" pitchFamily="34" charset="0"/>
                <a:ea typeface="Calibri"/>
                <a:cs typeface="Arial" pitchFamily="34" charset="0"/>
              </a:rPr>
              <a:t>Como Calcular o Lucro Real: 	Receita Bruta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dirty="0">
                <a:latin typeface="Arial" pitchFamily="34" charset="0"/>
                <a:ea typeface="Calibri"/>
                <a:cs typeface="Arial" pitchFamily="34" charset="0"/>
              </a:rPr>
              <a:t>		(-) Deduções das Vendas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dirty="0">
                <a:latin typeface="Arial" pitchFamily="34" charset="0"/>
                <a:ea typeface="Calibri"/>
                <a:cs typeface="Arial" pitchFamily="34" charset="0"/>
              </a:rPr>
              <a:t>		(-) Impostos s/faturamento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dirty="0">
                <a:latin typeface="Arial" pitchFamily="34" charset="0"/>
                <a:ea typeface="Calibri"/>
                <a:cs typeface="Arial" pitchFamily="34" charset="0"/>
              </a:rPr>
              <a:t>		(=) Receita Líquida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dirty="0">
                <a:latin typeface="Arial" pitchFamily="34" charset="0"/>
                <a:ea typeface="Calibri"/>
                <a:cs typeface="Arial" pitchFamily="34" charset="0"/>
              </a:rPr>
              <a:t>		(-) CMV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dirty="0">
                <a:latin typeface="Arial" pitchFamily="34" charset="0"/>
                <a:ea typeface="Calibri"/>
                <a:cs typeface="Arial" pitchFamily="34" charset="0"/>
              </a:rPr>
              <a:t>		(=) Lucro Bruto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dirty="0">
                <a:latin typeface="Arial" pitchFamily="34" charset="0"/>
                <a:ea typeface="Calibri"/>
                <a:cs typeface="Arial" pitchFamily="34" charset="0"/>
              </a:rPr>
              <a:t>		(-) Despesas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dirty="0">
                <a:latin typeface="Arial" pitchFamily="34" charset="0"/>
                <a:ea typeface="Calibri"/>
                <a:cs typeface="Arial" pitchFamily="34" charset="0"/>
              </a:rPr>
              <a:t>		(=) Lucro Líquido =&gt; Base de Cálculo para o Lucro Real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1500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Levante o número de participantes  que se encontra na opção Lucro Real.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15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5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Em seguida, apresente o slide do Lucro Presumido.</a:t>
            </a:r>
            <a:endParaRPr lang="pt-BR" b="1" cap="smal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sz="11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Peça para que consultem o Manual do Participante para melhor compreenderem a opção Lucro Presumido.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Esclareça as principais características, vantagens e possíveis desvantagens desta opção. 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Estabeleça em que aspectos o Lucro Presumido se diferencia do Lucro Real. Destaque que diferente do lucro real, o contrário acontece aqui, no presumido. O comércio presume um lucro líquido de 8%. Empresas com lucro maior que este percentual, deve optar pelo lucro presumido, assim como, na prestação de serviços, em que se presume um lucro líquido de 32%, empresas que seu lucro é maior que este percentual, também devem optar pelo lucro presumido.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Solicitem de seu contador um Balanço com DRE (Demonstrativo do Resultado do Exercício), e  verifiquem qual é o percentual de lucro líquido da sua empresa.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Este é o primeiro passo para um planejamento tributário, depois precisamos considerar o COFINS e o PIS não cumulativo.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718628" y="4725902"/>
            <a:ext cx="5691654" cy="477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40" tIns="48270" rIns="96540" bIns="48270"/>
          <a:lstStyle/>
          <a:p>
            <a:pPr algn="l" eaLnBrk="0" hangingPunct="0">
              <a:spcBef>
                <a:spcPct val="30000"/>
              </a:spcBef>
            </a:pPr>
            <a:r>
              <a:rPr lang="pt-BR" sz="1300" b="0" dirty="0">
                <a:solidFill>
                  <a:schemeClr val="tx1"/>
                </a:solidFill>
                <a:latin typeface="Calibri" pitchFamily="34" charset="0"/>
              </a:rPr>
              <a:t>	</a:t>
            </a:r>
            <a:endParaRPr lang="pt-BR" sz="1100" b="0" dirty="0">
              <a:solidFill>
                <a:schemeClr val="tx1"/>
              </a:solidFill>
              <a:latin typeface="Calibri" pitchFamily="34" charset="0"/>
            </a:endParaRPr>
          </a:p>
          <a:p>
            <a:pPr algn="l" eaLnBrk="0" hangingPunct="0">
              <a:spcBef>
                <a:spcPct val="30000"/>
              </a:spcBef>
            </a:pPr>
            <a:endParaRPr lang="pt-BR" sz="11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lvl="0"/>
            <a:r>
              <a:rPr lang="pt-BR" sz="2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sz="19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9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Explique o que vem a ser o Simples Nacional aos participantes.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9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Mostre que o Simples Nacional veio para unificar os Impostos federais, Estaduais e Municipais, com um tratamento jurídico especial. (Exemplo: vantagens em concorrências públicas)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9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Esclareça as principais características, vantagens e possíveis desvantagens desta opção.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9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Vantagens=&gt; Unificação dos impostos, menor burocracia, mais facilidade para compor seu custo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9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Desvantagens=&gt; Cada vez mais estados aderiram a Substituição tributária, reduzindo as vantagens estaduais do Simples. Faixas mais elevadas de faturamento devem fazer um planejamento para considerar as reais vantagens. Faturamento acima de R$900.000,00 ano, deve estar sempre revendo seus cálculos.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9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Faça levantamento entre os participantes se eles já fizeram ou conhecem empresários que fizeram a opção pelo Simples Nacional. Questione-os sobre as impressões que tiveram a respeito dessa opção.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sz="19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Em seguida, peça para que alguns dos  participantes expressem, de forma resumida, o que compreenderam como vantagens de cada tributação.</a:t>
            </a:r>
          </a:p>
          <a:p>
            <a:pPr marL="44562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sz="1900" kern="5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Leitura Complementar: Resolução do CGSN nº 94 de 29/11/2011 – Lei Compl. 123/06 - Decreto 6.038/2007 e o Regimento Interno do CGSM nº 01/07 </a:t>
            </a:r>
            <a:endParaRPr lang="pt-BR"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Verificamos que o Simples Nacional tem situações que pode não ser vantajoso, para a Micro empresa, é vantajoso? Por quê? Quais empresas realmente são consideradas </a:t>
            </a:r>
            <a:r>
              <a:rPr lang="pt-BR" sz="1100" kern="50" dirty="0" err="1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Micro-Empresa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pela legislação? Vamos saber quem é a </a:t>
            </a:r>
            <a:r>
              <a:rPr lang="pt-BR" sz="1100" kern="50" dirty="0" err="1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Micro-Empresa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Este slide tem o objetivo de mostrar o faturamento necessário para o enquadramento como microempresa.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Mostre que  </a:t>
            </a:r>
            <a:r>
              <a:rPr lang="pt-BR" sz="1100" kern="50" dirty="0" err="1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Micro-Empresa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são empresas com faturamento até R$360.000,00/ano, ou seja uma média de faturamento de até R$ 30.000,00/mensal, faturamento acima de R$ 360.000,00, são considerados EPP Empresas de Pequeno Porte.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Aponte que os Microempreendedores são empresas com atividades específicas, e com faturamento até R$60.000,00/ano.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3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pt-BR" sz="2900" b="1" cap="small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Complementos para o Palestrante</a:t>
            </a:r>
          </a:p>
          <a:p>
            <a:pPr lvl="0"/>
            <a:endParaRPr lang="pt-BR" sz="2000" b="1" cap="small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200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Explique aos participantes como deve ser apurado os tributos da ME. 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200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Revele que para apurar os tributos, primeiro o empresário deve saber em qual tabela sua empresa se enquadra. A empresa é: comércio, indústria ou prestação de serviços?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200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Leve o empresário a fazer o seguinte questionamento: se trabalho com prestação de serviços, em qual tabela me encontro?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200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Explique que o processo ocorre por eliminação, de acordo com as tabelas apresentadas abaixo: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2000" b="1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Tabela IV </a:t>
            </a:r>
            <a:r>
              <a:rPr lang="pt-BR" sz="200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Construções, vigilância, conservação e Limpeza, (normalmente se enquadram nesta tabela empresas que terceirizam serviços). </a:t>
            </a:r>
            <a:r>
              <a:rPr lang="pt-BR" sz="2000" kern="5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Dica </a:t>
            </a:r>
            <a:r>
              <a:rPr lang="pt-BR" sz="2000" kern="50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  <a:r>
              <a:rPr lang="pt-BR" sz="200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”forma de conter para as empresas não burlarem o custo trabalhista, pois nesta tabela o recolhimento é normal, sem vantagens das Contribuições Previdenciárias.”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2000" b="1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Tabela V </a:t>
            </a:r>
            <a:r>
              <a:rPr lang="pt-BR" sz="200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pt-BR" sz="2000" b="1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Algumas prestações de serviços específicos, tais como, administração e locação de imóveis de terceiros, academias em geral (educação </a:t>
            </a:r>
            <a:r>
              <a:rPr lang="pt-BR" sz="2000" b="1" kern="5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física,dança</a:t>
            </a:r>
            <a:r>
              <a:rPr lang="pt-BR" sz="2000" b="1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etc.); elaboração de programas de computadores e direitos de uso; planejamento, confecção, manutenção e atualização de páginas eletrônicas, desde que realizados em estabelecimento do optante; montadoras de estandes para feiras; laboratório de análises clínicas ou de patologia clínica; </a:t>
            </a:r>
            <a:r>
              <a:rPr lang="pt-BR" sz="2000" b="1" kern="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serviços de tomografia, diagnósticos médicos por imagem, bem como ressonância magnética; serviços de prótese em geral.</a:t>
            </a:r>
            <a:endParaRPr lang="pt-BR" sz="2000" b="1" kern="5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200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 sua prestação de serviços não enquadra nas tabelas IV e V, e não é serviço de profissão regulamentada (a maioria não permitida à opção pelo simples Nacional), você participa da Tabela III.</a:t>
            </a:r>
            <a:endParaRPr lang="pt-BR" sz="1500" b="1" cap="sm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9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5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Este slide apresenta como ocorre a contribuição na revenda de mercadorias no Simples Nacional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Mostre que no Simples Nacional a empresa na primeira faixa só contribui com as Contribuições Previdenciárias e com o ICMS, e na segunda faixa com as  Contribuições Previdenciárias, com o ICMS e com a COFINS, sendo isento do pagamento ao IRPJ, CSLL, PIS/PASEP, e a COFINS para a primeira faixa, isto prova que o simples tem o objetivo de reduzir a carga tributária da pessoa jurídica.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 Contribuição Previdenciária custa 20,00 patronal, e em média 5.8 % de terceiros e de 1 a 3% Acidente de trabalho sobre o custo do empregado, ou seja 28,8% sobre a folha e 20% sobre o Pró-Labore. Para o optante do simples na </a:t>
            </a:r>
            <a:r>
              <a:rPr lang="pt-BR" kern="50" dirty="0" err="1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Micro-Empresa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, este custo é de 2,75% sobre o faturamento.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390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Este slide apresenta como ocorre a contribuição na venda de mercadorias no Simples Nacional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Mostre que no Simples Nacional a empresa na primeira faixa só contribui com as Contribuições Previdenciárias e com o ICMS, e na segunda faixa com as  Contribuições Previdenciárias, com o ICMS, com a COFINS, e com o IPI de 0,5%.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Sendo isento do pagamento ao IRPJ, CSLL, PIS/PASEP, e a COFINS para a primeira faixa, isto prova que o simples tem o objetivo de reduzir a carga tributária da pessoa jurídica.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 Contribuição Previdenciária custa 20,00 patronal, e em média 5.8 % de terceiros e de 1 a 3% Acidente de trabalho sobre o custo do empregado, ou seja 28,8% sobre a folha e 20% sobre o Pró-Labore, para o optante do simples. Na </a:t>
            </a:r>
            <a:r>
              <a:rPr lang="pt-BR" sz="1100" kern="50" dirty="0" err="1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Micro-Empresa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, este custo é de 2,75% sobre o faturamento.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5588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Este slide apresenta como ocorre a contribuição  da prestação de serviços no Simples Nacional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Leve o participante a perceber que no Simples Nacional a empresa na primeira faixa só contribui com as Contribuições Previdenciárias e com o ISS, e na segunda faixa com as  Contribuições Previdenciárias, com o ISS e com a COFINS.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Sendo isento do pagamento ao IRPJ, CSLL, PIS/PASEP, e a COFINS para a primeira faixa, isto prova que o simples tem o objetivo de reduzir a carga tributária da pessoa jurídica.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Apresente as vantagens das Contribuições Previdenciárias: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 Contribuição Previdenciária custa 20,00 patronal, e em média 5.8 % de terceiros e de 1 a 3% Acidente de trabalho sobre o custo do empregado, ou seja 28,8% sobre a folha e 20% sobre o Pró-Labore. Para o optante do simples na </a:t>
            </a:r>
            <a:r>
              <a:rPr lang="pt-BR" kern="50" dirty="0" err="1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Micro-Empresa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, este custo é de 2,75% sobre o faturamento.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01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pt-BR" sz="1600" cap="small" dirty="0">
                <a:latin typeface="Arial" pitchFamily="34" charset="0"/>
                <a:cs typeface="Arial" pitchFamily="34" charset="0"/>
              </a:rPr>
              <a:t>Complementos para o Palestrante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endParaRPr lang="pt-BR" sz="1500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Explique que a palestra tem uma carga horária de 2 horas e objetiva sensibilizar os participantes sobre os benefícios advindos para o seu empreendimento a partir do conhecimento sobre a Tributação na Medida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 Apresente o conteúdo da palestra fazendo um breve comentário sobre o que será discutido em cada tópico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O tema deve ser apresentado de forma simples e clara, dando-se uma explicação sobre o contexto em que ele se insere, seu nível de abrangência e os objetivos da mensagem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Construa uma imagem positiva e estimuladora, com base no texto introdutório acima.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Fale que o benefício da palestra é que os participantes percebam a importância do empreendedor conhecer o processo de tributação para alavancar os seus negócios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Após a apresentação da estrutura da palestra, promova uma breve apresentação do grupo, por área de atuação, para promover maior integração entre os participantes.</a:t>
            </a:r>
          </a:p>
          <a:p>
            <a:endParaRPr lang="pt-BR" sz="1500" b="1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Este slide apresenta como ocorre a contribuição na construção</a:t>
            </a: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, obras de engenharia, projetos, serviços de paisagismo, decoração de interiores, serviços de vigilância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, </a:t>
            </a: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limpeza ou conservação, no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Simples </a:t>
            </a: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Nacional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dirty="0">
                <a:latin typeface="Arial" pitchFamily="34" charset="0"/>
                <a:cs typeface="Arial" pitchFamily="34" charset="0"/>
              </a:rPr>
              <a:t>Construção Civil, vigilância e exposição em feiras,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latin typeface="Arial" pitchFamily="34" charset="0"/>
                <a:cs typeface="Arial" pitchFamily="34" charset="0"/>
              </a:rPr>
              <a:t>ISS deve ser retido pelo tomador dos serviços e  deduzido do valor do Simples.</a:t>
            </a:r>
            <a:endParaRPr lang="pt-BR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Informe que caso não tenha empresa no local com alguma atividade da Tabela apresentada, faz-se um resumo e passa para a próxima. Mas é objetivo da palestra que saibam como calcular seus tributos.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Destaque que no Simples Nacional a empresa na primeira e segunda faixa recolhe para a CSLL, a COFINS, e o ISS, sendo isento do pagamento ao IRPJ, PIS/PASEP. Caso sejam empresas obrigadas a retenção do ISS, fará recolhimento somente da CSLL e da COFINS.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Neste caso não temos as vantagens do não recolhimento das contribuições previdenciárias, sendo devido em média 28,8% sobre a folha e 20% sobre o Pró-Labore</a:t>
            </a: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514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sz="11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Este slide tem o objetivo de demonstrar para as atividades do grupo V, qual é sua tributação, como calcula, e qual o destino.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Recapitulando “</a:t>
            </a: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Tabela V = Algumas prestações de serviços específicos, tais como, administração e locação de imóveis de terceiros, academias em geral (educação física, dança, etc.); elaboração de programas de computadores e direitos de uso; planejamento, confecção, manutenção e atualização de páginas eletrônicas, desde que realizados em estabelecimento do optante; montadoras de estandes para feiras; laboratório de análises clínicas ou de patologia clínica; </a:t>
            </a:r>
            <a:r>
              <a:rPr lang="pt-BR" sz="1100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serviços de tomografia, diagnósticos médicos por imagem, bem como ressonância magnética; serviços de prótese em geral.”</a:t>
            </a:r>
            <a:endParaRPr lang="pt-BR" sz="1100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Mostre quais as vantagens, ou seja quais tributos estão isentos pelo Simples Nacional, e quais tributos estão sendo pagos. 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Exemplo: 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Se a empresa já paga todo seu ICMS por substituição tributária, ele não deve recolher o percentual que representa o ICMS.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1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Se a empresa deve reter o ISS no município, este não deve ser recolhido no montante do Simples Nacional.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1193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5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Informe que para as empresas que se enquadram nesta tabela o importante é saber qual a relação que seu custo de Pessoal representa para o faturamento da empresa. 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Perceba que, para a primeira faixa, 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=&gt; quando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seu custo com pessoal representa 10% do faturamento, seu tributo é 17,50%, 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=&gt; quando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seu custo de Pessoal representa 40% do faturamento, seu tributo é 8%.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Esta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relação é de 10% a 40%, caso seja maior, considera a relação maior que é de 40%.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Mostre, ainda, que de acordo com a relação proporcional de seu custo com pessoal, chegaremos na próxima tabela que determina quanto será distribuído para cada imposto devido, vamos verificar o exemplo seguinte</a:t>
            </a: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6820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Apresente, rapidamente a questão para reflexão. Em seguida, ressalte que vai ser apresentado um quadro comparativo da tributação.</a:t>
            </a:r>
          </a:p>
          <a:p>
            <a:pPr algn="ctr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 </a:t>
            </a:r>
            <a:endParaRPr lang="pt-BR" sz="2700" kern="50" dirty="0">
              <a:solidFill>
                <a:srgbClr val="000000"/>
              </a:solidFill>
              <a:latin typeface="Arial"/>
              <a:ea typeface="Lucida Sans Unicode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261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8182" y="4789811"/>
            <a:ext cx="5505450" cy="44745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sz="16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sz="13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3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Apresente o slide estabelecendo comparação entre as diferentes opções, para o comércio e a prestação de serviços. Mostre as vantagens e desvantagens de cada um delas.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3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Verifique que: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300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No Simples Nacional</a:t>
            </a:r>
            <a:r>
              <a:rPr lang="pt-BR" sz="13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=&gt; o total de impostos é de 4,00%,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300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No Lucro Presumido</a:t>
            </a:r>
            <a:r>
              <a:rPr lang="pt-BR" sz="13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=&gt; o total de 5,93% mais os recolhimentos de Contribuições Previdenciárias e o ICMS conforme legislação estadual.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300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No Lucro Real</a:t>
            </a:r>
            <a:r>
              <a:rPr lang="pt-BR" sz="13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=&gt; Deverá ser pago o IR e CSLL, que não são devidos no Simples Nacional. A COFINS e o PIS, será calculada de forma não cumulativa, sendo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3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- Para COFINS 7,60% sobre as vendas deduzindo 7,60% sobre as compras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3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- Para PIS 1,65% sobre as vendas deduzindo 1,65% sobre as compras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endParaRPr lang="pt-BR" sz="1300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3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Empresas com lucro bruto de 40%, representa mais ou menos os mesmos 3,00% e 0,65% do lucro presumido.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sz="1300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Recolhimentos de Contribuições Previdenciárias o ICMS (conforme legislação estadual), no caso de Indústria o IPI conforme Tabela da TIPI.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78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Apresente a comparação de opção tributária na prestação de serviços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Verifique que: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No Simples Nacional =&gt;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o total de impostos é de 6,00%,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Lucro Presumido =&gt;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o total de 11,33% mais os recolhimentos de Contribuições Previdenciárias e o ISS conforme legislação municipal.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b="1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Lucro Real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 =&gt; Deverá ser pago o IR e CSLL, que não são devidos no Simples Nacional, a COFINS e o PIS, será calculada de forma não cumulativa, sendo:</a:t>
            </a: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- Para COFINS 7,60% sobre as vendas deduzindo 7,60% sobre as compras</a:t>
            </a: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- Para PIS 1,65% sobre as vendas deduzindo e 1,65% sobre as compras</a:t>
            </a: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 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Empresas com Lucro bruto de 40%, estes tributos representam mais ou menos os mesmos 3,00% e 0,65% devidos no lucro presumido.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Recolhimentos de Contribuições Previdenciárias e o ICMS conforme legislação estadual.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2330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Mostre como o microempresário pode parcelar os seus débitos.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334218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Destaque que até 2011 os débitos das empresas optantes pelo Simples Nacional não podiam ser parcelados, o atraso significava o descredenciamento, ou seja a exclusão do Simples Nacional.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5222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Informe aos participantes que os débitos poderão ser parcelados. Empresas excluídas da opção por causa de débitos anteriores, agora poderão regularizar seus débitos e voltar a fazer a opção, se beneficiando das vantagens tributárias da opção.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Cite o exemplo de uma dívida no total de 12.000,00. Ela deverá ser parcelado em 24 vezes, pois mesmo podendo dividir em 60 parcelas, deve-se respeitar o valor mínimo da parcela de R$ 500,00. As prestações serão corrigidas pela Selic.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Destaque que as empresas não poderão ter débitos no estado e município, sendo assim, deverão regularizar ou parcelar estes débitos, conforme os procedimentos estabelecidos nestes órgãos.</a:t>
            </a: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 </a:t>
            </a:r>
            <a:endParaRPr lang="pt-BR" sz="2700" kern="50" dirty="0">
              <a:solidFill>
                <a:srgbClr val="000000"/>
              </a:solidFill>
              <a:latin typeface="Arial"/>
              <a:ea typeface="Lucida Sans Unicode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0896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5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Complementos para o Palestrante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Mostre o slide com o </a:t>
            </a:r>
            <a:r>
              <a:rPr lang="pt-BR" kern="5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checklist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obrigações das empresas, pois conhecendo as obrigações os negócios </a:t>
            </a: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tendem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melhorar. 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Peça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para que os participantes apresentem algumas obrigações que devem ser cumpridas pelo seu contador, registre-as no </a:t>
            </a:r>
            <a:r>
              <a:rPr lang="pt-BR" kern="50" dirty="0" err="1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flipchart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.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Faça comentário sobre as sugestões feitas pelos participantes e destaque a importância de o empresário conhecer as obrigações do contador para o sucesso de seu negócio.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Inicie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discussão apontando que a falta de uma eficiente e eficaz habilidade administrativa, contábil e financeira do empreendedor está ligada diretamente ao insucesso das empresas. A contratação de um profissional da contabilidade bem preparado tecnicamente e dotado de princípios éticos e de responsabilidade social, atualmente torna-se indispensável ao sucesso de qualquer empreendimento. </a:t>
            </a:r>
            <a:endParaRPr lang="pt-BR" sz="1500" kern="5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77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5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pPr lvl="0"/>
            <a:endParaRPr lang="pt-BR" b="1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Passe um por um explicando rapidamente cada item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Informe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que é importante saber as obrigações de sua empresa, para que saibam como cobrar do profissional, pois é de responsabilidade do empresário o cumprimento destas obrigações, e caso não sejam cumpridas, as multas cairão sobre o empresário. Ao fisco não se pode alegar desconhecimento da lei</a:t>
            </a: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endParaRPr lang="pt-BR" sz="1100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52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xfrm>
            <a:off x="688182" y="4584970"/>
            <a:ext cx="5544807" cy="500313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r>
              <a:rPr lang="pt-BR" sz="5800" b="1" cap="small" dirty="0"/>
              <a:t>Complementos para o Palestrante</a:t>
            </a:r>
            <a:endParaRPr lang="pt-BR" sz="5800" b="1" dirty="0"/>
          </a:p>
          <a:p>
            <a:endParaRPr lang="pt-BR" dirty="0" smtClean="0"/>
          </a:p>
          <a:p>
            <a:endParaRPr lang="pt-BR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Passe um item (reflexão) de cada vez comentando brevemente para que o contexto da questão seja entendido. Ressalte que cada item vai ser explorado detalhadamente no decorrer da palestra. Não espere por respostas da audiência. Por enquanto, faça-os refletir, instigando-os sobre o tema.  Após a exposição das questões a serem problematizadas, apresente uma história curiosa, um exemplo verdadeiro  que abarque, de maneira geral, a temática proposta e que sirva para envolver  o público participante com a temática proposta.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A importância social dos tributos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Devemos ver o lado positivo dos tributos, os investimentos a favor da sociedade, a redistribuição da renda.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Tipos de opção tributária, e melhor opção para a Micro-Empresa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A Micro-Empresa não é obrigada a tributar pelo simples, temos outras opções, porém vamos verificar qual a melhor opção.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Parcelamento Simples Nacional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Novidade para 2012, os débitos do Simples Nacional poderão ser parcelados? como? em quanto tempo, valor mínimo de parcelas?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As obrigações do contador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Temos que conhecer para julgar, existe vários profissionais no mercado, mas a nossa empresa sempre merece o melhor.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Exemplo1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: CARTÃO DE CRÉDITO - Uma empresa de Confecção Infantil, sempre omitiu sua receita, vendendo sem emissão do cupom fiscal, mas fazendo suas vendas através de cartão de crédito. As operadoras de cartão são obrigadas a enviar um arquivo eletrônico para os órgãos públicos, contendo informações sobre as operações realizadas. Conclusão: a receita trabalha com prazo de até 05 anos (prescrever os impostos). Lá um dia, anos depois, o dono da  empresa recebeu a cartinha do estado, solicitando o pagamento dos impostos omitidos com 100% de multa, correções, e sem direito aos benefícios do Simples Nacional, inclusive a denúncia aos órgãos federais, da exclusão do Simples e as conseqüências tributárias desta exclusão.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Exemplo 2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: A empresa tem objetivo de gerar lucros, se sua empresa não consegue pagar seus impostos, existe um erro na sua composição de custos, o problema pode estar sendo omitido em outro ponto da gestão, e a culpa está sendo desviada para os impostos.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Anotações 2"/>
          <p:cNvSpPr txBox="1">
            <a:spLocks/>
          </p:cNvSpPr>
          <p:nvPr/>
        </p:nvSpPr>
        <p:spPr>
          <a:xfrm>
            <a:off x="743633" y="4735927"/>
            <a:ext cx="5321647" cy="4506992"/>
          </a:xfrm>
          <a:prstGeom prst="rect">
            <a:avLst/>
          </a:prstGeom>
        </p:spPr>
        <p:txBody>
          <a:bodyPr vert="horz" lIns="96540" tIns="48270" rIns="96540" bIns="48270" rtlCol="0">
            <a:normAutofit/>
          </a:bodyPr>
          <a:lstStyle>
            <a:lvl1pPr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b="1" cap="smal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Passe um por um explicando rapidamente cada item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b="0" kern="5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Porém </a:t>
            </a:r>
            <a:r>
              <a:rPr lang="pt-BR" b="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 indispensável que o empresário forneça toda a documentação e </a:t>
            </a:r>
            <a:r>
              <a:rPr lang="pt-BR" b="0" kern="5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informação </a:t>
            </a:r>
            <a:r>
              <a:rPr lang="pt-BR" b="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necessária ao bom desempenho das tarefas a serem executadas </a:t>
            </a:r>
            <a:r>
              <a:rPr lang="pt-BR" b="0" kern="5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pelo </a:t>
            </a:r>
            <a:r>
              <a:rPr lang="pt-BR" b="0" kern="5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Contador, observando os prazos legais.</a:t>
            </a:r>
            <a:endParaRPr lang="pt-BR" b="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endParaRPr lang="pt-BR" kern="5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spcAft>
                <a:spcPts val="100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1152383" algn="l"/>
              </a:tabLst>
            </a:pPr>
            <a:endParaRPr lang="pt-BR" sz="1100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696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b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Conclusão</a:t>
            </a:r>
            <a:endParaRPr lang="pt-BR" b="1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Esta palestra abordou os seguintes temas:</a:t>
            </a:r>
            <a:endParaRPr lang="pt-BR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1) A importância social dos tributos</a:t>
            </a:r>
            <a:endParaRPr lang="pt-BR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2) Tipos de opção tributária e Comparação de Tributos</a:t>
            </a:r>
            <a:endParaRPr lang="pt-BR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3) Parcelamento do Simples Nacional</a:t>
            </a:r>
            <a:endParaRPr lang="pt-BR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4) As obrigações do </a:t>
            </a:r>
            <a:r>
              <a:rPr lang="pt-PT" kern="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contador.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endParaRPr lang="pt-BR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Apresente cada pergunta elaborada. Garanta tempo para que os participantes possam responder a cada um das questões expostas. Em seguida, caso perceba dificuldades na formulação das respostas, apresente as respostas e reforce os conteúdos que foram trabalhados.</a:t>
            </a:r>
            <a:endParaRPr lang="pt-BR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Questione-os se ficou alguma dúvida a respeito do tema exposto. </a:t>
            </a:r>
            <a:endParaRPr lang="pt-BR" kern="5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Informe-os que nas Referências Bibliográficas do Manual do Participante há endereços de sites, textos e legislação que os ajudarão a ampliar seus horizontes sobre o tema tributação na medida.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</a:tabLst>
            </a:pPr>
            <a:r>
              <a:rPr lang="pt-PT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Conclua explicando que o objetivo da palestra foi o de saber o que o empresário está recolhendo e como fazer estes cálculos, para que saiba compor seu custo, e se está recolhendo de forma correta.  Nesse sentido, dividir o grupo conforme as tabelas do Simples e explicar como deverão fazer seus cálculos, saber o que e qual tributo recolhe foram elementos importantes na compreensão do papel da tributação para o desenvolvimento do negócio.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38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</p:spTree>
    <p:extLst>
      <p:ext uri="{BB962C8B-B14F-4D97-AF65-F5344CB8AC3E}">
        <p14:creationId xmlns:p14="http://schemas.microsoft.com/office/powerpoint/2010/main" val="366594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sz="1500" b="1" cap="small" dirty="0">
                <a:latin typeface="Arial" pitchFamily="34" charset="0"/>
                <a:cs typeface="Arial" pitchFamily="34" charset="0"/>
              </a:rPr>
              <a:t>Complementos para o Palestrante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Apresente, rapidamente, o slide com o questionamento proposto para reflexão. Em seguida mostre a importância social dos tributos.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pt-BR" dirty="0"/>
          </a:p>
          <a:p>
            <a:endParaRPr lang="pt-BR" dirty="0" smtClean="0"/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Faça a pergunta e interaja com os participantes, a fim de levantar quais são observações e impressões do público sobre a questão apresentada. Peça para duas ou três pessoas apresentarem exemplos de tributos que são recolhidos de suas empresas. Questione sobre o que eles acham do pagamento desses tributos.</a:t>
            </a: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 </a:t>
            </a: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Verificar alguns dados do </a:t>
            </a: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https://www.portalsof.planejamento.gov.br/sof/orc_2012/ploa2012/Orc_Alc_Todos_27092011_web.pdf</a:t>
            </a: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FF0000"/>
                </a:solidFill>
                <a:latin typeface="Arial"/>
                <a:ea typeface="Lucida Sans Unicode"/>
              </a:rPr>
              <a:t> </a:t>
            </a:r>
            <a:endParaRPr lang="pt-BR" kern="50" dirty="0">
              <a:solidFill>
                <a:srgbClr val="000000"/>
              </a:solidFill>
              <a:latin typeface="Arial"/>
              <a:ea typeface="Lucida Sans Unicode"/>
            </a:endParaRP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Verifique como os participantes baseiam seus conhecimentos sobre  tributação no Brasil</a:t>
            </a:r>
            <a:r>
              <a:rPr lang="pt-BR" kern="50" dirty="0" smtClean="0">
                <a:solidFill>
                  <a:srgbClr val="000000"/>
                </a:solidFill>
                <a:latin typeface="Arial"/>
                <a:ea typeface="Lucida Sans Unicode"/>
              </a:rPr>
              <a:t>.</a:t>
            </a: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 </a:t>
            </a:r>
            <a:endParaRPr lang="pt-BR" dirty="0" smtClean="0"/>
          </a:p>
        </p:txBody>
      </p:sp>
      <p:sp>
        <p:nvSpPr>
          <p:cNvPr id="2" name="Retângulo 1"/>
          <p:cNvSpPr/>
          <p:nvPr/>
        </p:nvSpPr>
        <p:spPr>
          <a:xfrm>
            <a:off x="718628" y="4720866"/>
            <a:ext cx="5444559" cy="320829"/>
          </a:xfrm>
          <a:prstGeom prst="rect">
            <a:avLst/>
          </a:prstGeom>
        </p:spPr>
        <p:txBody>
          <a:bodyPr wrap="square" lIns="89125" tIns="44563" rIns="89125" bIns="44563">
            <a:spAutoFit/>
          </a:bodyPr>
          <a:lstStyle/>
          <a:p>
            <a:pPr algn="l"/>
            <a:r>
              <a:rPr lang="pt-BR" sz="1500" cap="small" dirty="0">
                <a:solidFill>
                  <a:schemeClr val="tx1"/>
                </a:solidFill>
              </a:rPr>
              <a:t>Complementos para o Palestrante</a:t>
            </a:r>
            <a:endParaRPr lang="pt-BR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6" name="Rectangle 3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sz="1500" b="1" cap="small" dirty="0"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b="1" cap="small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Sugira aos participantes visitar o site Portal da Transparência: </a:t>
            </a:r>
            <a:r>
              <a:rPr lang="pt-BR" u="sng" kern="50" dirty="0">
                <a:latin typeface="Arial" pitchFamily="34" charset="0"/>
                <a:ea typeface="Lucida Sans Unicode"/>
                <a:cs typeface="Arial" pitchFamily="34" charset="0"/>
                <a:hlinkClick r:id="rId3"/>
              </a:rPr>
              <a:t>http://www.portaltransparencia.gov.br/graficos/transferenciasporfuncao/</a:t>
            </a:r>
            <a:endParaRPr lang="pt-BR" kern="50" dirty="0">
              <a:latin typeface="Arial" pitchFamily="34" charset="0"/>
              <a:ea typeface="Lucida Sans Unicode"/>
              <a:cs typeface="Arial" pitchFamily="34" charset="0"/>
            </a:endParaRP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Caso o palestrante tenha acesso à internet, fazer um link a esta página, onde demonstra o que o Governo Federal transferiu por função desde 2004. Entre por UF e dê preferência em apresentar dados da região que esta apresentando. </a:t>
            </a:r>
          </a:p>
          <a:p>
            <a:endParaRPr lang="pt-BR" b="1" cap="small" dirty="0"/>
          </a:p>
        </p:txBody>
      </p:sp>
    </p:spTree>
    <p:extLst>
      <p:ext uri="{BB962C8B-B14F-4D97-AF65-F5344CB8AC3E}">
        <p14:creationId xmlns:p14="http://schemas.microsoft.com/office/powerpoint/2010/main" val="288628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Sugira aos participantes visitar o site Portal da Transparência: http://www.portaltransparencia.gov.br/graficos/transferenciasporfuncao/</a:t>
            </a:r>
          </a:p>
          <a:p>
            <a:pPr algn="just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Caso o palestrante tenha acesso à internet, fazer um link a esta página, onde demonstra o que o Governo Federal transferiu para cada </a:t>
            </a:r>
            <a:r>
              <a:rPr lang="pt-BR" kern="50" dirty="0">
                <a:solidFill>
                  <a:srgbClr val="0000FF"/>
                </a:solidFill>
                <a:latin typeface="Arial" pitchFamily="34" charset="0"/>
                <a:ea typeface="Lucida Sans Unicode"/>
                <a:cs typeface="Arial" pitchFamily="34" charset="0"/>
              </a:rPr>
              <a:t>região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desde 2004, dê preferência em apresentar dados da região que esta apresentando. </a:t>
            </a:r>
          </a:p>
          <a:p>
            <a:pPr algn="ctr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 </a:t>
            </a:r>
          </a:p>
          <a:p>
            <a:pPr algn="ctr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 </a:t>
            </a:r>
          </a:p>
          <a:p>
            <a:pPr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Em seguida, mostre os números importantes da evolução da tributação no Brasil.</a:t>
            </a:r>
          </a:p>
          <a:p>
            <a:pPr algn="ctr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 </a:t>
            </a:r>
          </a:p>
          <a:p>
            <a:pPr algn="ctr">
              <a:spcAft>
                <a:spcPts val="0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5965168" algn="r"/>
                <a:tab pos="6238731" algn="l"/>
                <a:tab pos="7129979" algn="l"/>
                <a:tab pos="8021226" algn="l"/>
                <a:tab pos="8912473" algn="l"/>
                <a:tab pos="9803720" algn="l"/>
              </a:tabLst>
            </a:pPr>
            <a:r>
              <a:rPr lang="pt-BR" kern="50" dirty="0">
                <a:solidFill>
                  <a:srgbClr val="000000"/>
                </a:solidFill>
                <a:latin typeface="Arial"/>
                <a:ea typeface="Lucida Sans Unicode"/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81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8213" y="754063"/>
            <a:ext cx="5005387" cy="3752850"/>
          </a:xfrm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850"/>
              </a:spcBef>
              <a:spcAft>
                <a:spcPts val="564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Mostre como se deu a evolução da carga tributária no Brasil </a:t>
            </a:r>
          </a:p>
          <a:p>
            <a:pPr algn="just">
              <a:lnSpc>
                <a:spcPct val="120000"/>
              </a:lnSpc>
              <a:spcBef>
                <a:spcPts val="850"/>
              </a:spcBef>
              <a:spcAft>
                <a:spcPts val="564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Oriente-os sobre os valores dos tributos nos diferentes entes da federação e destaque o elevado aumento da carga tributária nas duas últimas décadas.</a:t>
            </a:r>
          </a:p>
          <a:p>
            <a:pPr algn="just">
              <a:spcAft>
                <a:spcPts val="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119376" algn="r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Tipos de Tributos : Federais, Estaduais, Municipais e Contribuições Sociais.</a:t>
            </a:r>
          </a:p>
          <a:p>
            <a:pPr algn="ctr">
              <a:spcAft>
                <a:spcPts val="0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119376" algn="r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850"/>
              </a:spcBef>
              <a:spcAft>
                <a:spcPts val="564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 </a:t>
            </a:r>
            <a:r>
              <a:rPr lang="pt-BR" kern="5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Divida-os </a:t>
            </a: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em dois grupos e peça para que sejam apresentados até cinco argumentos favoráveis e cinco argumentos contrários à  tributação no Brasil.</a:t>
            </a:r>
          </a:p>
          <a:p>
            <a:pPr algn="just">
              <a:lnSpc>
                <a:spcPct val="120000"/>
              </a:lnSpc>
              <a:spcBef>
                <a:spcPts val="850"/>
              </a:spcBef>
              <a:spcAft>
                <a:spcPts val="564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 partir dos argumentos levantados pelos participantes, ressalte a importância dos tributos no desenvolvimento social e econômico do país. </a:t>
            </a:r>
          </a:p>
          <a:p>
            <a:pPr algn="just">
              <a:lnSpc>
                <a:spcPct val="120000"/>
              </a:lnSpc>
              <a:spcBef>
                <a:spcPts val="850"/>
              </a:spcBef>
              <a:spcAft>
                <a:spcPts val="564"/>
              </a:spcAft>
              <a:tabLst>
                <a:tab pos="914287" algn="l"/>
                <a:tab pos="1828575" algn="l"/>
                <a:tab pos="2742862" algn="l"/>
                <a:tab pos="3657149" algn="l"/>
                <a:tab pos="4571437" algn="l"/>
                <a:tab pos="5485724" algn="l"/>
                <a:tab pos="6400011" algn="l"/>
                <a:tab pos="7314299" algn="l"/>
                <a:tab pos="8228586" algn="l"/>
                <a:tab pos="9142873" algn="l"/>
                <a:tab pos="10057161" algn="l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Apresente o comparativo da carga tributária do Brasil com a de outras nações.</a:t>
            </a: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5940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54063"/>
            <a:ext cx="5005387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z="15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Complementos para o Palestrante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975"/>
              </a:spcAft>
              <a:tabLst>
                <a:tab pos="891247" algn="l"/>
                <a:tab pos="1782494" algn="l"/>
                <a:tab pos="2673742" algn="l"/>
                <a:tab pos="3564989" algn="l"/>
                <a:tab pos="4456237" algn="l"/>
                <a:tab pos="5347484" algn="l"/>
                <a:tab pos="6238731" algn="l"/>
                <a:tab pos="7129979" algn="l"/>
                <a:tab pos="8021226" algn="l"/>
                <a:tab pos="8912473" algn="l"/>
                <a:tab pos="9803720" algn="l"/>
                <a:tab pos="1123342" algn="l"/>
                <a:tab pos="5965168" algn="r"/>
              </a:tabLst>
            </a:pPr>
            <a:r>
              <a:rPr lang="pt-BR" kern="5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Passe rapidamente pela segunda questão levantada para a reflexão. Em seguida, apresente o próximo slide.</a:t>
            </a:r>
          </a:p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DD6F-08B3-47A3-8152-3E19F1B4A7D9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FEE1-D688-4081-A300-620DCD1FE580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64E0-ED64-440C-9CDF-663BA6611751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5E67-3C88-44D2-B520-AE2F6948D533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3" y="274640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8255-87F6-4512-8670-AB864EECB23E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439C-EFF3-4B26-9559-AB7924566080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pt-BR" noProof="0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0D2D4-5E1A-4DD7-BE26-60D94B1A963B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60E5-002F-4A24-850F-7E22F7422D1A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68A9-483E-4FDD-A63B-BBCB83807E13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FAF5-4FA7-4A25-B7E3-9D64D95DFD44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EE1F-61EA-4C7C-B978-29925A3B5B57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E750-8904-4E7B-9986-4DFDB9A24348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D557-4570-45D4-BCBF-32E33D1B26BC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2287-342C-49F0-AF96-B2D280D5C75C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A63B-CCE6-4B11-82EA-C640ED268161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EFDD-390D-4BB7-BC22-7AD6149923A0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7FD9-293D-4E08-9B9A-97870CB48F7B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510E-700C-4ACC-9564-2BB2BC7C9DAE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D894-86E7-4E72-9DDF-CAA8ADDAABA3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7F1A-C7A1-4F9D-AE5A-E34641F57219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D345-2D3E-47A4-A796-C1F5ED660BBF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77C9-FAFE-4F88-90BD-8FE98AEEB9EF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80DB-9B68-4DA7-9F9D-3A53CADBFEEB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85F7-CEBB-4407-A459-EE7B83B32FA6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665AB5-3AEE-46A0-99C8-CE0A230A3BF8}" type="datetime1">
              <a:rPr lang="pt-BR" smtClean="0"/>
              <a:pPr>
                <a:defRPr/>
              </a:pPr>
              <a:t>03/08/12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C330BD-E794-4126-AB8C-21095FE4F5DE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  <p:pic>
        <p:nvPicPr>
          <p:cNvPr id="2" name="Picture 1" descr="Slide_fund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1" y="-25375"/>
            <a:ext cx="9178380" cy="6908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http://www.portaltransparencia.gov.br/" TargetMode="External"/><Relationship Id="rId5" Type="http://schemas.openxmlformats.org/officeDocument/2006/relationships/hyperlink" Target="http://www.portaldoempreendedor.gov.br/" TargetMode="External"/><Relationship Id="rId6" Type="http://schemas.openxmlformats.org/officeDocument/2006/relationships/hyperlink" Target="http://www.receitafazenda.gov.br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70892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4518D"/>
                </a:solidFill>
              </a:rPr>
              <a:t>TRIBUTAÇÃO</a:t>
            </a:r>
          </a:p>
          <a:p>
            <a:r>
              <a:rPr lang="en-US" sz="4400" dirty="0" smtClean="0">
                <a:solidFill>
                  <a:srgbClr val="14518D"/>
                </a:solidFill>
              </a:rPr>
              <a:t>NA MEDIDA</a:t>
            </a:r>
            <a:endParaRPr lang="en-US" sz="4400" dirty="0">
              <a:solidFill>
                <a:srgbClr val="14518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6"/>
          <p:cNvSpPr>
            <a:spLocks noChangeArrowheads="1"/>
          </p:cNvSpPr>
          <p:nvPr/>
        </p:nvSpPr>
        <p:spPr bwMode="auto">
          <a:xfrm>
            <a:off x="6034455" y="332656"/>
            <a:ext cx="3109545" cy="287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>
                <a:solidFill>
                  <a:srgbClr val="7F7F7F"/>
                </a:solidFill>
              </a:rPr>
              <a:t>Tipos de opção tributária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348930050"/>
              </p:ext>
            </p:extLst>
          </p:nvPr>
        </p:nvGraphicFramePr>
        <p:xfrm>
          <a:off x="1547664" y="2420888"/>
          <a:ext cx="604867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736774" y="1412776"/>
            <a:ext cx="77178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cap="all" dirty="0">
                <a:solidFill>
                  <a:srgbClr val="14518D"/>
                </a:solidFill>
              </a:rPr>
              <a:t>Quais opções de tributação no Brasil?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547832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/>
                <a:cs typeface="Arial"/>
              </a:rPr>
              <a:t>Obs. </a:t>
            </a:r>
            <a:r>
              <a:rPr lang="pt-BR" b="0" dirty="0">
                <a:solidFill>
                  <a:schemeClr val="tx1"/>
                </a:solidFill>
                <a:latin typeface="Arial"/>
                <a:cs typeface="Arial"/>
              </a:rPr>
              <a:t>A opção é para  as  empresas  que  não são obrigadas  a tributar  pelo  Lucro  Real, estão  enquadradas  nas normas  do Lucro Presumido  e  não se encontram nas  atividades vedadas  do  Simples  Nacional.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10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tângulo 9"/>
          <p:cNvSpPr>
            <a:spLocks noChangeArrowheads="1"/>
          </p:cNvSpPr>
          <p:nvPr/>
        </p:nvSpPr>
        <p:spPr bwMode="auto">
          <a:xfrm>
            <a:off x="1210408" y="1185864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pt-BR" sz="1400" b="0" dirty="0">
              <a:solidFill>
                <a:schemeClr val="tx1"/>
              </a:solidFill>
            </a:endParaRPr>
          </a:p>
          <a:p>
            <a:pPr algn="l"/>
            <a:endParaRPr lang="pt-BR" sz="1400" b="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91914" y="2381250"/>
            <a:ext cx="6535753" cy="3479977"/>
            <a:chOff x="1491914" y="2381250"/>
            <a:chExt cx="6535753" cy="3479977"/>
          </a:xfrm>
        </p:grpSpPr>
        <p:sp>
          <p:nvSpPr>
            <p:cNvPr id="14340" name="Retângulo 5"/>
            <p:cNvSpPr>
              <a:spLocks noChangeArrowheads="1"/>
            </p:cNvSpPr>
            <p:nvPr/>
          </p:nvSpPr>
          <p:spPr bwMode="auto">
            <a:xfrm>
              <a:off x="4666075" y="2381250"/>
              <a:ext cx="336159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pt-BR" sz="1400" dirty="0">
                  <a:solidFill>
                    <a:srgbClr val="222268"/>
                  </a:solidFill>
                </a:rPr>
                <a:t> </a:t>
              </a:r>
              <a:endParaRPr lang="pt-BR" sz="1800" dirty="0">
                <a:solidFill>
                  <a:srgbClr val="222268"/>
                </a:solidFill>
              </a:endParaRP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1491914" y="2383352"/>
              <a:ext cx="2551384" cy="34778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pt-BR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É </a:t>
              </a:r>
              <a:r>
                <a:rPr 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base de cálculo do imposto sobre a renda </a:t>
              </a:r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apurada, </a:t>
              </a:r>
              <a:r>
                <a:rPr 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segundo registros contábeis e fiscais </a:t>
              </a:r>
              <a:r>
                <a:rPr 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efetuados, de </a:t>
              </a:r>
              <a:r>
                <a:rPr 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acordo com as leis comerciais e fiscais</a:t>
              </a:r>
              <a:r>
                <a:rPr lang="pt-BR" sz="2000" b="0" dirty="0" smtClean="0"/>
                <a:t>.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endParaRPr lang="pt-BR" sz="2000" b="0" dirty="0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5000589" y="2381250"/>
              <a:ext cx="2726362" cy="122078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Lucro Real Trimestral</a:t>
              </a:r>
            </a:p>
            <a:p>
              <a:pPr algn="l">
                <a:defRPr/>
              </a:pPr>
              <a:endParaRPr lang="pt-BR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>
                <a:defRPr/>
              </a:pPr>
              <a:r>
                <a:rPr lang="pt-BR" sz="18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Apuração trimestral, </a:t>
              </a:r>
            </a:p>
            <a:p>
              <a:pPr algn="l">
                <a:defRPr/>
              </a:pPr>
              <a:r>
                <a:rPr lang="pt-BR" sz="18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forma definitiva</a:t>
              </a:r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4983690" y="3768347"/>
              <a:ext cx="2726362" cy="178510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Lucro Real Estimado</a:t>
              </a:r>
              <a:r>
                <a:rPr lang="pt-BR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>
                <a:defRPr/>
              </a:pPr>
              <a:endParaRPr lang="pt-BR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>
                <a:defRPr/>
              </a:pPr>
              <a:r>
                <a:rPr lang="pt-BR" sz="18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Apuração anual,  com possibilidade de Balanço de Suspensão durante o exercício</a:t>
              </a:r>
            </a:p>
          </p:txBody>
        </p:sp>
        <p:sp>
          <p:nvSpPr>
            <p:cNvPr id="3" name="Seta para a direita 2"/>
            <p:cNvSpPr/>
            <p:nvPr/>
          </p:nvSpPr>
          <p:spPr bwMode="auto">
            <a:xfrm>
              <a:off x="4217142" y="2737410"/>
              <a:ext cx="598219" cy="733663"/>
            </a:xfrm>
            <a:prstGeom prst="rightArrow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pt-BR" sz="1800" b="0" dirty="0"/>
            </a:p>
          </p:txBody>
        </p:sp>
        <p:sp>
          <p:nvSpPr>
            <p:cNvPr id="16" name="Seta para a direita 15"/>
            <p:cNvSpPr/>
            <p:nvPr/>
          </p:nvSpPr>
          <p:spPr bwMode="auto">
            <a:xfrm>
              <a:off x="4217142" y="4248269"/>
              <a:ext cx="598219" cy="733663"/>
            </a:xfrm>
            <a:prstGeom prst="rightArrow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pt-BR" sz="1800" b="0" dirty="0"/>
            </a:p>
          </p:txBody>
        </p:sp>
      </p:grp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034455" y="332656"/>
            <a:ext cx="3109545" cy="287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>
                <a:solidFill>
                  <a:srgbClr val="7F7F7F"/>
                </a:solidFill>
              </a:rPr>
              <a:t>Tipos de opção tributária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1741" y="1412776"/>
            <a:ext cx="40561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cap="all" dirty="0">
                <a:solidFill>
                  <a:srgbClr val="14518D"/>
                </a:solidFill>
              </a:rPr>
              <a:t>O que é Lucro Real? </a:t>
            </a:r>
            <a:endParaRPr lang="en-US" sz="2600" cap="all" dirty="0">
              <a:solidFill>
                <a:srgbClr val="14518D"/>
              </a:solidFill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11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12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6054247" y="332656"/>
            <a:ext cx="3109545" cy="287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>
                <a:solidFill>
                  <a:srgbClr val="7F7F7F"/>
                </a:solidFill>
              </a:rPr>
              <a:t>Tipos de opção tributária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040" y="1268760"/>
            <a:ext cx="824542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pt-BR" sz="2600" cap="all" dirty="0">
                <a:solidFill>
                  <a:srgbClr val="14518D"/>
                </a:solidFill>
              </a:rPr>
              <a:t>Empresas </a:t>
            </a:r>
            <a:r>
              <a:rPr lang="pt-BR" sz="2600" cap="all" dirty="0" smtClean="0">
                <a:solidFill>
                  <a:srgbClr val="14518D"/>
                </a:solidFill>
              </a:rPr>
              <a:t>obrigadas </a:t>
            </a:r>
            <a:r>
              <a:rPr lang="pt-BR" sz="2600" cap="all" dirty="0">
                <a:solidFill>
                  <a:srgbClr val="14518D"/>
                </a:solidFill>
              </a:rPr>
              <a:t>a tributar </a:t>
            </a:r>
          </a:p>
          <a:p>
            <a:pPr>
              <a:spcBef>
                <a:spcPct val="25000"/>
              </a:spcBef>
            </a:pPr>
            <a:r>
              <a:rPr lang="pt-BR" sz="2600" cap="all" dirty="0">
                <a:solidFill>
                  <a:srgbClr val="14518D"/>
                </a:solidFill>
              </a:rPr>
              <a:t>com base no Lucro Real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2708920"/>
            <a:ext cx="8424936" cy="313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0000"/>
              </a:lnSpc>
              <a:buFont typeface="Arial"/>
              <a:buChar char="•"/>
            </a:pPr>
            <a:r>
              <a:rPr lang="pt-BR" sz="1800" b="0" dirty="0" smtClean="0">
                <a:solidFill>
                  <a:schemeClr val="tx1"/>
                </a:solidFill>
              </a:rPr>
              <a:t>As que têm receita </a:t>
            </a:r>
            <a:r>
              <a:rPr lang="pt-BR" sz="1800" b="0" dirty="0">
                <a:solidFill>
                  <a:schemeClr val="tx1"/>
                </a:solidFill>
              </a:rPr>
              <a:t>total, no ano-calendário anterior, superior ao limite de </a:t>
            </a:r>
            <a:r>
              <a:rPr lang="pt-BR" sz="1800" b="0" dirty="0" smtClean="0">
                <a:solidFill>
                  <a:schemeClr val="tx1"/>
                </a:solidFill>
              </a:rPr>
              <a:t/>
            </a:r>
            <a:br>
              <a:rPr lang="pt-BR" sz="1800" b="0" dirty="0" smtClean="0">
                <a:solidFill>
                  <a:schemeClr val="tx1"/>
                </a:solidFill>
              </a:rPr>
            </a:br>
            <a:r>
              <a:rPr lang="pt-BR" sz="1800" b="0" dirty="0" err="1" smtClean="0">
                <a:solidFill>
                  <a:schemeClr val="tx1"/>
                </a:solidFill>
              </a:rPr>
              <a:t>R</a:t>
            </a:r>
            <a:r>
              <a:rPr lang="pt-BR" sz="1800" b="0" dirty="0">
                <a:solidFill>
                  <a:schemeClr val="tx1"/>
                </a:solidFill>
              </a:rPr>
              <a:t>$ 48.000.000,00 (quarenta e oito milhões de reais)</a:t>
            </a:r>
            <a:r>
              <a:rPr lang="pt-BR" sz="1800" b="0" dirty="0" smtClean="0">
                <a:solidFill>
                  <a:schemeClr val="tx1"/>
                </a:solidFill>
              </a:rPr>
              <a:t>;</a:t>
            </a:r>
          </a:p>
          <a:p>
            <a:pPr marL="285750" lvl="0" indent="-285750" algn="l">
              <a:lnSpc>
                <a:spcPct val="110000"/>
              </a:lnSpc>
              <a:buFont typeface="Arial"/>
              <a:buChar char="•"/>
            </a:pPr>
            <a:r>
              <a:rPr lang="pt-BR" sz="1800" b="0" dirty="0" smtClean="0">
                <a:solidFill>
                  <a:schemeClr val="tx1"/>
                </a:solidFill>
              </a:rPr>
              <a:t>Cujas </a:t>
            </a:r>
            <a:r>
              <a:rPr lang="pt-BR" sz="1800" b="0" dirty="0">
                <a:solidFill>
                  <a:schemeClr val="tx1"/>
                </a:solidFill>
              </a:rPr>
              <a:t>atividades sejam de instituições financeiras em geral</a:t>
            </a:r>
            <a:r>
              <a:rPr lang="pt-BR" sz="1800" b="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l">
              <a:lnSpc>
                <a:spcPct val="110000"/>
              </a:lnSpc>
              <a:buFont typeface="Arial"/>
              <a:buChar char="•"/>
            </a:pPr>
            <a:r>
              <a:rPr lang="pt-BR" sz="1800" b="0" dirty="0" smtClean="0">
                <a:solidFill>
                  <a:schemeClr val="tx1"/>
                </a:solidFill>
              </a:rPr>
              <a:t>Que </a:t>
            </a:r>
            <a:r>
              <a:rPr lang="pt-BR" sz="1800" b="0" dirty="0">
                <a:solidFill>
                  <a:schemeClr val="tx1"/>
                </a:solidFill>
              </a:rPr>
              <a:t>tiverem lucros, rendimentos ou ganhos de capital oriundos </a:t>
            </a:r>
            <a:r>
              <a:rPr lang="pt-BR" sz="1800" b="0" dirty="0" smtClean="0">
                <a:solidFill>
                  <a:schemeClr val="tx1"/>
                </a:solidFill>
              </a:rPr>
              <a:t>do </a:t>
            </a:r>
            <a:r>
              <a:rPr lang="pt-BR" sz="1800" b="0" dirty="0">
                <a:solidFill>
                  <a:schemeClr val="tx1"/>
                </a:solidFill>
              </a:rPr>
              <a:t>exterior</a:t>
            </a:r>
            <a:r>
              <a:rPr lang="pt-BR" sz="1800" b="0" dirty="0" smtClean="0">
                <a:solidFill>
                  <a:schemeClr val="tx1"/>
                </a:solidFill>
              </a:rPr>
              <a:t>;</a:t>
            </a:r>
          </a:p>
          <a:p>
            <a:pPr marL="285750" lvl="0" indent="-285750" algn="l">
              <a:lnSpc>
                <a:spcPct val="110000"/>
              </a:lnSpc>
              <a:buFont typeface="Arial"/>
              <a:buChar char="•"/>
            </a:pPr>
            <a:r>
              <a:rPr lang="pt-BR" sz="1800" b="0" dirty="0" smtClean="0">
                <a:solidFill>
                  <a:schemeClr val="tx1"/>
                </a:solidFill>
              </a:rPr>
              <a:t>Que autorizadas </a:t>
            </a:r>
            <a:r>
              <a:rPr lang="pt-BR" sz="1800" b="0" dirty="0">
                <a:solidFill>
                  <a:schemeClr val="tx1"/>
                </a:solidFill>
              </a:rPr>
              <a:t>pela legislação tributária, usufruam de benefícios fiscais relativos à isenção ou redução do imposto</a:t>
            </a:r>
            <a:r>
              <a:rPr lang="pt-BR" sz="1800" b="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l">
              <a:lnSpc>
                <a:spcPct val="110000"/>
              </a:lnSpc>
              <a:buFont typeface="Arial"/>
              <a:buChar char="•"/>
            </a:pPr>
            <a:r>
              <a:rPr lang="pt-BR" sz="1800" b="0" dirty="0" smtClean="0">
                <a:solidFill>
                  <a:schemeClr val="tx1"/>
                </a:solidFill>
              </a:rPr>
              <a:t>Que</a:t>
            </a:r>
            <a:r>
              <a:rPr lang="pt-BR" sz="1800" b="0" dirty="0">
                <a:solidFill>
                  <a:schemeClr val="tx1"/>
                </a:solidFill>
              </a:rPr>
              <a:t>, no decorrer do ano-calendário, tenham efetuado pagamento mensal do imposto de renda, determinado sobre a base de cálculo estimada; </a:t>
            </a:r>
            <a:r>
              <a:rPr lang="pt-BR" sz="1800" b="0" dirty="0" smtClean="0">
                <a:solidFill>
                  <a:schemeClr val="tx1"/>
                </a:solidFill>
              </a:rPr>
              <a:t>e</a:t>
            </a:r>
          </a:p>
          <a:p>
            <a:pPr marL="285750" indent="-285750" algn="l">
              <a:lnSpc>
                <a:spcPct val="110000"/>
              </a:lnSpc>
              <a:buFont typeface="Arial"/>
              <a:buChar char="•"/>
            </a:pPr>
            <a:r>
              <a:rPr lang="pt-BR" sz="1800" b="0" dirty="0" smtClean="0">
                <a:solidFill>
                  <a:schemeClr val="tx1"/>
                </a:solidFill>
              </a:rPr>
              <a:t>Que </a:t>
            </a:r>
            <a:r>
              <a:rPr lang="pt-BR" sz="1800" b="0" dirty="0">
                <a:solidFill>
                  <a:schemeClr val="tx1"/>
                </a:solidFill>
              </a:rPr>
              <a:t>explorem as atividades de prestação de serviços de assessoria creditícia ou de prestação de serviços (</a:t>
            </a:r>
            <a:r>
              <a:rPr lang="pt-BR" sz="1800" b="0" i="1" dirty="0" err="1">
                <a:solidFill>
                  <a:schemeClr val="tx1"/>
                </a:solidFill>
              </a:rPr>
              <a:t>factoring</a:t>
            </a:r>
            <a:r>
              <a:rPr lang="pt-BR" sz="1800" b="0" dirty="0">
                <a:solidFill>
                  <a:schemeClr val="tx1"/>
                </a:solidFill>
              </a:rPr>
              <a:t>)</a:t>
            </a:r>
            <a:r>
              <a:rPr lang="pt-BR" sz="1800" b="0" dirty="0" smtClean="0">
                <a:solidFill>
                  <a:schemeClr val="tx1"/>
                </a:solidFill>
              </a:rPr>
              <a:t>.</a:t>
            </a:r>
            <a:endParaRPr lang="pt-BR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999393" y="2360613"/>
            <a:ext cx="32634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endParaRPr lang="pt-BR" sz="1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t-BR" sz="1400" b="0" kern="0" dirty="0">
                <a:solidFill>
                  <a:schemeClr val="tx1"/>
                </a:solidFill>
                <a:latin typeface="+mn-lt"/>
                <a:cs typeface="+mn-cs"/>
              </a:rPr>
              <a:t>             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t-BR" sz="1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t-BR" sz="1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t-BR" sz="1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t-BR" sz="1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t-BR" sz="1400" b="0" kern="0" dirty="0">
                <a:solidFill>
                  <a:schemeClr val="tx1"/>
                </a:solidFill>
                <a:latin typeface="+mn-lt"/>
                <a:cs typeface="+mn-cs"/>
              </a:rPr>
              <a:t>	</a:t>
            </a:r>
          </a:p>
        </p:txBody>
      </p:sp>
      <p:sp>
        <p:nvSpPr>
          <p:cNvPr id="8218" name="CaixaDeTexto 12"/>
          <p:cNvSpPr txBox="1">
            <a:spLocks noChangeArrowheads="1"/>
          </p:cNvSpPr>
          <p:nvPr/>
        </p:nvSpPr>
        <p:spPr bwMode="auto">
          <a:xfrm>
            <a:off x="755576" y="2852936"/>
            <a:ext cx="6713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b="0" dirty="0">
                <a:solidFill>
                  <a:schemeClr val="tx1"/>
                </a:solidFill>
              </a:rPr>
              <a:t>Calcular os </a:t>
            </a:r>
            <a:r>
              <a:rPr lang="pt-BR" b="0" dirty="0" smtClean="0">
                <a:solidFill>
                  <a:schemeClr val="tx1"/>
                </a:solidFill>
              </a:rPr>
              <a:t>tributos, </a:t>
            </a:r>
            <a:r>
              <a:rPr lang="pt-BR" b="0" dirty="0">
                <a:solidFill>
                  <a:schemeClr val="tx1"/>
                </a:solidFill>
              </a:rPr>
              <a:t>com base no Lucro presumido </a:t>
            </a:r>
            <a:r>
              <a:rPr lang="pt-BR" b="0" dirty="0" smtClean="0">
                <a:solidFill>
                  <a:schemeClr val="tx1"/>
                </a:solidFill>
              </a:rPr>
              <a:t>dos seguintes percentuais</a:t>
            </a:r>
            <a:r>
              <a:rPr lang="pt-BR" b="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1553308" y="6032501"/>
            <a:ext cx="6777404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1800" b="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755576" y="1484784"/>
            <a:ext cx="7776864" cy="73181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B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lucro presumido é uma forma de tributação simplificada para </a:t>
            </a:r>
            <a:r>
              <a:rPr lang="pt-B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determinação </a:t>
            </a:r>
            <a:r>
              <a:rPr lang="pt-B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base </a:t>
            </a:r>
            <a:r>
              <a:rPr lang="pt-B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cálculo </a:t>
            </a:r>
            <a:r>
              <a:rPr lang="pt-B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imposto de renda e da CSLL </a:t>
            </a:r>
            <a:r>
              <a:rPr lang="pt-B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pessoas </a:t>
            </a:r>
            <a:r>
              <a:rPr lang="pt-B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jurídicas que não estiverem obrigadas, no ano-calendário, </a:t>
            </a:r>
            <a:r>
              <a:rPr lang="pt-B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pt-B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apuração do lucro real. O IRPJ e a CSLL são devidos trimestralmente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13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054247" y="332656"/>
            <a:ext cx="3109545" cy="287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>
                <a:solidFill>
                  <a:srgbClr val="7F7F7F"/>
                </a:solidFill>
              </a:rPr>
              <a:t>Tipos de opção tributária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908720"/>
            <a:ext cx="3308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t-BR" cap="all" dirty="0">
                <a:solidFill>
                  <a:srgbClr val="14518D"/>
                </a:solidFill>
              </a:rPr>
              <a:t>O que é Lucro Presumido ?</a:t>
            </a:r>
            <a:endParaRPr lang="pt-BR" b="0" cap="all" dirty="0">
              <a:solidFill>
                <a:srgbClr val="14518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492896"/>
            <a:ext cx="2069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cap="all" dirty="0">
                <a:solidFill>
                  <a:srgbClr val="14518D"/>
                </a:solidFill>
              </a:rPr>
              <a:t>E como apurar?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3645024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50000"/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Atividades </a:t>
            </a:r>
            <a:r>
              <a:rPr lang="pt-BR" dirty="0" smtClean="0">
                <a:solidFill>
                  <a:schemeClr val="tx1"/>
                </a:solidFill>
              </a:rPr>
              <a:t>e Percentuais (%)</a:t>
            </a:r>
          </a:p>
          <a:p>
            <a:pPr algn="l">
              <a:buSzPct val="50000"/>
              <a:buFont typeface="Wingdings" pitchFamily="2" charset="2"/>
              <a:buNone/>
              <a:defRPr/>
            </a:pPr>
            <a:endParaRPr lang="pt-BR" b="0" dirty="0" smtClean="0">
              <a:solidFill>
                <a:schemeClr val="tx1"/>
              </a:solidFill>
            </a:endParaRPr>
          </a:p>
          <a:p>
            <a:pPr algn="l">
              <a:buSzPct val="50000"/>
              <a:buFont typeface="Wingdings" pitchFamily="2" charset="2"/>
              <a:buChar char="ü"/>
              <a:defRPr/>
            </a:pP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Atividades em geral (RIR/1999, art. 518)			    8,0</a:t>
            </a:r>
          </a:p>
          <a:p>
            <a:pPr algn="l">
              <a:buSzPct val="50000"/>
              <a:buFont typeface="Wingdings" pitchFamily="2" charset="2"/>
              <a:buChar char="ü"/>
              <a:defRPr/>
            </a:pPr>
            <a:r>
              <a:rPr lang="pt-BR" b="0" dirty="0">
                <a:solidFill>
                  <a:schemeClr val="tx1"/>
                </a:solidFill>
              </a:rPr>
              <a:t> Revenda de combustíveis				  	    1,6</a:t>
            </a:r>
          </a:p>
          <a:p>
            <a:pPr algn="l">
              <a:buSzPct val="50000"/>
              <a:buFont typeface="Wingdings" pitchFamily="2" charset="2"/>
              <a:buChar char="ü"/>
              <a:defRPr/>
            </a:pPr>
            <a:r>
              <a:rPr lang="pt-BR" b="0" dirty="0">
                <a:solidFill>
                  <a:schemeClr val="tx1"/>
                </a:solidFill>
              </a:rPr>
              <a:t> Serviços de transporte (exceto o de carga)			  16,0</a:t>
            </a:r>
          </a:p>
          <a:p>
            <a:pPr algn="l">
              <a:buSzPct val="50000"/>
              <a:buFont typeface="Wingdings" pitchFamily="2" charset="2"/>
              <a:buChar char="ü"/>
              <a:defRPr/>
            </a:pPr>
            <a:r>
              <a:rPr lang="pt-BR" b="0" dirty="0">
                <a:solidFill>
                  <a:schemeClr val="tx1"/>
                </a:solidFill>
              </a:rPr>
              <a:t> Serviços de transporte de cargas			  	    8,0</a:t>
            </a:r>
          </a:p>
          <a:p>
            <a:pPr algn="l">
              <a:buSzPct val="50000"/>
              <a:buFont typeface="Wingdings" pitchFamily="2" charset="2"/>
              <a:buChar char="ü"/>
              <a:defRPr/>
            </a:pPr>
            <a:r>
              <a:rPr lang="pt-BR" b="0" dirty="0">
                <a:solidFill>
                  <a:schemeClr val="tx1"/>
                </a:solidFill>
              </a:rPr>
              <a:t> Serviços em geral e Intermediação de negócios			  32,0</a:t>
            </a:r>
          </a:p>
          <a:p>
            <a:pPr algn="l">
              <a:buSzPct val="50000"/>
              <a:buFont typeface="Wingdings" pitchFamily="2" charset="2"/>
              <a:buChar char="ü"/>
              <a:defRPr/>
            </a:pPr>
            <a:r>
              <a:rPr lang="pt-BR" b="0" dirty="0">
                <a:solidFill>
                  <a:schemeClr val="tx1"/>
                </a:solidFill>
              </a:rPr>
              <a:t> Serviços hospitalares				  	    8,0</a:t>
            </a:r>
          </a:p>
          <a:p>
            <a:pPr algn="l">
              <a:buSzPct val="50000"/>
              <a:buFont typeface="Wingdings" pitchFamily="2" charset="2"/>
              <a:buChar char="ü"/>
              <a:defRPr/>
            </a:pPr>
            <a:r>
              <a:rPr lang="pt-BR" b="0" dirty="0">
                <a:solidFill>
                  <a:schemeClr val="tx1"/>
                </a:solidFill>
              </a:rPr>
              <a:t> Administração, locação ou cessão de bens e direitos </a:t>
            </a:r>
            <a:r>
              <a:rPr lang="pt-BR" b="0" dirty="0" smtClean="0">
                <a:solidFill>
                  <a:schemeClr val="tx1"/>
                </a:solidFill>
              </a:rPr>
              <a:t>de </a:t>
            </a:r>
            <a:r>
              <a:rPr lang="pt-BR" b="0" dirty="0">
                <a:solidFill>
                  <a:schemeClr val="tx1"/>
                </a:solidFill>
              </a:rPr>
              <a:t>qualquer	32,00  </a:t>
            </a:r>
          </a:p>
          <a:p>
            <a:pPr algn="l">
              <a:buSzPct val="50000"/>
              <a:buFont typeface="Wingdings" pitchFamily="2" charset="2"/>
              <a:buNone/>
              <a:defRPr/>
            </a:pPr>
            <a:r>
              <a:rPr lang="pt-BR" b="0" dirty="0">
                <a:solidFill>
                  <a:schemeClr val="tx1"/>
                </a:solidFill>
              </a:rPr>
              <a:t>   natureza (inclusive imóveis)			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/>
      <p:bldP spid="12" grpId="0" animBg="1"/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CaixaDeTexto 7"/>
          <p:cNvSpPr txBox="1">
            <a:spLocks noChangeArrowheads="1"/>
          </p:cNvSpPr>
          <p:nvPr/>
        </p:nvSpPr>
        <p:spPr bwMode="auto">
          <a:xfrm>
            <a:off x="1619672" y="5805264"/>
            <a:ext cx="6559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rgbClr val="000000"/>
                </a:solidFill>
              </a:rPr>
              <a:t>“As vedações para opção do Simples Nacional estão </a:t>
            </a:r>
            <a:r>
              <a:rPr lang="pt-BR" sz="1400" dirty="0">
                <a:solidFill>
                  <a:srgbClr val="000000"/>
                </a:solidFill>
              </a:rPr>
              <a:t>listadas no art. 15 da Resolução do Comitê Gestor do SN 94/2011”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536" y="2055266"/>
            <a:ext cx="8424936" cy="3245942"/>
            <a:chOff x="395536" y="2055266"/>
            <a:chExt cx="8424936" cy="3245942"/>
          </a:xfrm>
        </p:grpSpPr>
        <p:sp>
          <p:nvSpPr>
            <p:cNvPr id="6" name="CaixaDeTexto 5"/>
            <p:cNvSpPr txBox="1">
              <a:spLocks noChangeArrowheads="1"/>
            </p:cNvSpPr>
            <p:nvPr/>
          </p:nvSpPr>
          <p:spPr bwMode="auto">
            <a:xfrm>
              <a:off x="5076056" y="2992884"/>
              <a:ext cx="3744416" cy="230832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pt-BR" sz="1800" b="0" dirty="0"/>
                <a:t>Limites de faturamento anual</a:t>
              </a:r>
              <a:r>
                <a:rPr lang="pt-BR" sz="1800" b="0" dirty="0" smtClean="0"/>
                <a:t>:</a:t>
              </a:r>
            </a:p>
            <a:p>
              <a:pPr algn="l"/>
              <a:endParaRPr lang="pt-BR" sz="1800" b="0" dirty="0"/>
            </a:p>
            <a:p>
              <a:pPr marL="285750" indent="-285750" algn="l">
                <a:buFont typeface="Arial"/>
                <a:buChar char="•"/>
              </a:pPr>
              <a:r>
                <a:rPr lang="pt-BR" sz="1800" b="0" dirty="0" smtClean="0"/>
                <a:t>Microempresa até R$ 360.000,00;</a:t>
              </a:r>
              <a:endParaRPr lang="pt-BR" sz="1800" b="0" dirty="0"/>
            </a:p>
            <a:p>
              <a:pPr marL="285750" indent="-285750" algn="l">
                <a:buFont typeface="Arial"/>
                <a:buChar char="•"/>
              </a:pPr>
              <a:r>
                <a:rPr lang="pt-BR" sz="1800" b="0" dirty="0" smtClean="0"/>
                <a:t>Empresa </a:t>
              </a:r>
              <a:r>
                <a:rPr lang="pt-BR" sz="1800" b="0" dirty="0"/>
                <a:t>de Pequeno Porte </a:t>
              </a:r>
              <a:r>
                <a:rPr lang="pt-BR" sz="1800" b="0" dirty="0" smtClean="0"/>
                <a:t>de</a:t>
              </a:r>
              <a:r>
                <a:rPr lang="pt-BR" sz="1800" b="0" dirty="0"/>
                <a:t> </a:t>
              </a:r>
              <a:r>
                <a:rPr lang="pt-BR" sz="1800" b="0" dirty="0" smtClean="0"/>
                <a:t/>
              </a:r>
              <a:br>
                <a:rPr lang="pt-BR" sz="1800" b="0" dirty="0" smtClean="0"/>
              </a:br>
              <a:r>
                <a:rPr lang="pt-BR" sz="1800" b="0" dirty="0" err="1" smtClean="0"/>
                <a:t>R</a:t>
              </a:r>
              <a:r>
                <a:rPr lang="pt-BR" sz="1800" b="0" dirty="0" smtClean="0"/>
                <a:t>$ 360.000,01 </a:t>
              </a:r>
              <a:r>
                <a:rPr lang="pt-BR" sz="1800" b="0" dirty="0"/>
                <a:t>a </a:t>
              </a:r>
              <a:r>
                <a:rPr lang="pt-BR" sz="1800" b="0" dirty="0" smtClean="0"/>
                <a:t>R$ 3.600.000,00,  </a:t>
              </a:r>
              <a:r>
                <a:rPr lang="pt-BR" sz="1800" b="0" dirty="0"/>
                <a:t>respeitando os demais </a:t>
              </a:r>
              <a:r>
                <a:rPr lang="pt-BR" sz="1800" b="0" dirty="0" smtClean="0"/>
                <a:t>requisitos </a:t>
              </a:r>
              <a:r>
                <a:rPr lang="pt-BR" sz="1800" b="0" dirty="0"/>
                <a:t>previstos na Lei</a:t>
              </a:r>
              <a:r>
                <a:rPr lang="pt-BR" sz="1800" b="0" dirty="0" smtClean="0"/>
                <a:t>.</a:t>
              </a:r>
            </a:p>
            <a:p>
              <a:pPr algn="l"/>
              <a:r>
                <a:rPr lang="pt-BR" sz="1800" b="0" dirty="0" smtClean="0"/>
                <a:t> </a:t>
              </a:r>
              <a:endParaRPr lang="pt-BR" sz="1800" dirty="0">
                <a:solidFill>
                  <a:schemeClr val="tx1"/>
                </a:solidFill>
              </a:endParaRPr>
            </a:p>
          </p:txBody>
        </p:sp>
        <p:sp>
          <p:nvSpPr>
            <p:cNvPr id="62479" name="Rectangle 15"/>
            <p:cNvSpPr>
              <a:spLocks noChangeArrowheads="1"/>
            </p:cNvSpPr>
            <p:nvPr/>
          </p:nvSpPr>
          <p:spPr bwMode="auto">
            <a:xfrm>
              <a:off x="5103935" y="2524894"/>
              <a:ext cx="3521319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l"/>
              <a:r>
                <a:rPr lang="pt-BR" sz="2000" b="0" dirty="0">
                  <a:solidFill>
                    <a:schemeClr val="tx1"/>
                  </a:solidFill>
                </a:rPr>
                <a:t>Condições gerais de opção:</a:t>
              </a:r>
            </a:p>
          </p:txBody>
        </p:sp>
        <p:sp>
          <p:nvSpPr>
            <p:cNvPr id="17417" name="Fluxograma: Armazenamento de acesso seqüencial 10"/>
            <p:cNvSpPr>
              <a:spLocks noChangeArrowheads="1"/>
            </p:cNvSpPr>
            <p:nvPr/>
          </p:nvSpPr>
          <p:spPr bwMode="auto">
            <a:xfrm>
              <a:off x="395536" y="2055266"/>
              <a:ext cx="4120662" cy="3245942"/>
            </a:xfrm>
            <a:prstGeom prst="flowChartMagneticTap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r>
                <a:rPr lang="pt-BR" sz="1800" b="0" dirty="0"/>
                <a:t>É um regime especial de tributação para micro e pequenas empresas que permite realizar o pagamento unificado de tributos, com tratamento jurídico simplificado e diferenciado.</a:t>
              </a:r>
            </a:p>
          </p:txBody>
        </p:sp>
      </p:grp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14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6054247" y="332656"/>
            <a:ext cx="3109545" cy="287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>
                <a:solidFill>
                  <a:srgbClr val="7F7F7F"/>
                </a:solidFill>
              </a:rPr>
              <a:t>Tipos de opção tributária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2828" y="1196752"/>
            <a:ext cx="55383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t-BR" sz="2600" cap="all" dirty="0">
                <a:solidFill>
                  <a:srgbClr val="14518D"/>
                </a:solidFill>
              </a:rPr>
              <a:t>O que é o Simples Nacional?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789" y="287384"/>
            <a:ext cx="3059723" cy="360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200" b="1" cap="all" dirty="0" smtClean="0">
                <a:solidFill>
                  <a:srgbClr val="7F7F7F"/>
                </a:solidFill>
                <a:latin typeface="Arial"/>
                <a:cs typeface="Arial"/>
              </a:rPr>
              <a:t>Tributos da microempresa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31640" y="2458214"/>
            <a:ext cx="6485285" cy="3419058"/>
            <a:chOff x="1331640" y="2458214"/>
            <a:chExt cx="6485285" cy="3419058"/>
          </a:xfrm>
        </p:grpSpPr>
        <p:sp>
          <p:nvSpPr>
            <p:cNvPr id="19" name="Elipse 18"/>
            <p:cNvSpPr/>
            <p:nvPr/>
          </p:nvSpPr>
          <p:spPr bwMode="auto">
            <a:xfrm>
              <a:off x="5447780" y="2458214"/>
              <a:ext cx="2369145" cy="341905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000" dirty="0" smtClean="0"/>
                <a:t>EPP</a:t>
              </a:r>
            </a:p>
            <a:p>
              <a:pPr algn="ctr"/>
              <a:endParaRPr lang="pt-BR" sz="2000" b="0" dirty="0" smtClean="0"/>
            </a:p>
            <a:p>
              <a:pPr algn="ctr"/>
              <a:endParaRPr lang="pt-BR" sz="2000" b="0" dirty="0"/>
            </a:p>
            <a:p>
              <a:pPr algn="ctr"/>
              <a:endParaRPr lang="pt-BR" sz="2000" b="0" dirty="0" smtClean="0"/>
            </a:p>
            <a:p>
              <a:pPr algn="ctr"/>
              <a:endParaRPr lang="pt-BR" sz="1800" b="0" dirty="0" smtClean="0"/>
            </a:p>
            <a:p>
              <a:pPr algn="ctr"/>
              <a:endParaRPr lang="pt-BR" sz="1800" b="0" dirty="0" smtClean="0"/>
            </a:p>
            <a:p>
              <a:pPr algn="ctr"/>
              <a:endParaRPr lang="pt-BR" sz="1800" b="0" dirty="0" smtClean="0"/>
            </a:p>
            <a:p>
              <a:pPr algn="ctr"/>
              <a:endParaRPr lang="pt-BR" sz="1800" b="0" dirty="0"/>
            </a:p>
          </p:txBody>
        </p:sp>
        <p:sp>
          <p:nvSpPr>
            <p:cNvPr id="18" name="Elipse 17"/>
            <p:cNvSpPr/>
            <p:nvPr/>
          </p:nvSpPr>
          <p:spPr bwMode="auto">
            <a:xfrm>
              <a:off x="5610165" y="3728691"/>
              <a:ext cx="2044375" cy="2120682"/>
            </a:xfrm>
            <a:prstGeom prst="ellipse">
              <a:avLst/>
            </a:prstGeom>
            <a:solidFill>
              <a:srgbClr val="89C4FF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000" dirty="0" smtClean="0"/>
                <a:t>ME</a:t>
              </a:r>
            </a:p>
            <a:p>
              <a:pPr algn="ctr"/>
              <a:endParaRPr lang="pt-BR" sz="1800" b="0" dirty="0" smtClean="0"/>
            </a:p>
            <a:p>
              <a:pPr algn="ctr"/>
              <a:endParaRPr lang="pt-BR" sz="1800" b="0" dirty="0" smtClean="0"/>
            </a:p>
            <a:p>
              <a:pPr algn="ctr"/>
              <a:endParaRPr lang="pt-BR" sz="1800" b="0" dirty="0" smtClean="0"/>
            </a:p>
            <a:p>
              <a:pPr algn="ctr"/>
              <a:endParaRPr lang="pt-BR" sz="1800" b="0" dirty="0"/>
            </a:p>
          </p:txBody>
        </p:sp>
        <p:sp>
          <p:nvSpPr>
            <p:cNvPr id="2" name="Elipse 1"/>
            <p:cNvSpPr/>
            <p:nvPr/>
          </p:nvSpPr>
          <p:spPr bwMode="auto">
            <a:xfrm>
              <a:off x="5843578" y="4534116"/>
              <a:ext cx="1577550" cy="1341656"/>
            </a:xfrm>
            <a:prstGeom prst="ellipse">
              <a:avLst/>
            </a:prstGeom>
            <a:solidFill>
              <a:srgbClr val="CCECFF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endParaRPr lang="pt-BR" sz="1800" b="0" dirty="0" smtClean="0"/>
            </a:p>
            <a:p>
              <a:pPr algn="ctr"/>
              <a:r>
                <a:rPr lang="pt-BR" sz="2000" dirty="0" smtClean="0"/>
                <a:t>MEI</a:t>
              </a:r>
            </a:p>
            <a:p>
              <a:pPr algn="ctr"/>
              <a:endParaRPr lang="pt-BR" sz="1800" b="0" dirty="0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353563" y="5147301"/>
              <a:ext cx="2127006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800" b="0" dirty="0" smtClean="0">
                  <a:latin typeface="Arial"/>
                  <a:cs typeface="Arial"/>
                </a:rPr>
                <a:t>Até R$ 60.000,00</a:t>
              </a:r>
              <a:endParaRPr lang="pt-BR" sz="1800" b="0" dirty="0">
                <a:latin typeface="Arial"/>
                <a:cs typeface="Arial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331640" y="4274621"/>
              <a:ext cx="2127006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800" b="0" dirty="0" smtClean="0">
                  <a:latin typeface="Arial"/>
                  <a:cs typeface="Arial"/>
                </a:rPr>
                <a:t>Até R$ 360.000,00</a:t>
              </a:r>
              <a:endParaRPr lang="pt-BR" sz="1800" b="0" dirty="0">
                <a:latin typeface="Arial"/>
                <a:cs typeface="Arial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361640" y="3020805"/>
              <a:ext cx="2127006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800" b="0" dirty="0" smtClean="0">
                  <a:latin typeface="Arial"/>
                  <a:cs typeface="Arial"/>
                </a:rPr>
                <a:t>De R$   360.000,01</a:t>
              </a:r>
            </a:p>
            <a:p>
              <a:r>
                <a:rPr lang="pt-BR" sz="1800" b="0" dirty="0" smtClean="0">
                  <a:latin typeface="Arial"/>
                  <a:cs typeface="Arial"/>
                </a:rPr>
                <a:t>A R$ 3.600.000,00</a:t>
              </a:r>
              <a:endParaRPr lang="pt-BR" sz="1800" b="0" dirty="0">
                <a:latin typeface="Arial"/>
                <a:cs typeface="Arial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738" y="3266078"/>
              <a:ext cx="1798885" cy="217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490" y="4376518"/>
              <a:ext cx="1798885" cy="217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491" y="5258253"/>
              <a:ext cx="1960797" cy="236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14270" y="1484784"/>
            <a:ext cx="79154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t-BR" sz="2600" cap="all" dirty="0">
                <a:solidFill>
                  <a:srgbClr val="14518D"/>
                </a:solidFill>
              </a:rPr>
              <a:t>Quem se enquadra como microempresa?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15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Espaço Reservado para Conteúdo 2"/>
          <p:cNvSpPr>
            <a:spLocks/>
          </p:cNvSpPr>
          <p:nvPr/>
        </p:nvSpPr>
        <p:spPr bwMode="auto">
          <a:xfrm>
            <a:off x="755576" y="2276872"/>
            <a:ext cx="7621124" cy="9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algn="just" eaLnBrk="0" hangingPunct="0">
              <a:spcBef>
                <a:spcPct val="20000"/>
              </a:spcBef>
            </a:pPr>
            <a:r>
              <a:rPr lang="pt-BR" sz="1800" b="0" dirty="0">
                <a:solidFill>
                  <a:schemeClr val="tx1"/>
                </a:solidFill>
              </a:rPr>
              <a:t>As </a:t>
            </a:r>
            <a:r>
              <a:rPr lang="pt-BR" sz="1800" b="0" dirty="0" smtClean="0">
                <a:solidFill>
                  <a:schemeClr val="tx1"/>
                </a:solidFill>
              </a:rPr>
              <a:t>microempresas </a:t>
            </a:r>
            <a:r>
              <a:rPr lang="pt-BR" sz="1800" b="0" dirty="0">
                <a:solidFill>
                  <a:schemeClr val="tx1"/>
                </a:solidFill>
              </a:rPr>
              <a:t>optantes pelo </a:t>
            </a:r>
            <a:r>
              <a:rPr lang="pt-BR" sz="1800" b="0" dirty="0" smtClean="0">
                <a:solidFill>
                  <a:schemeClr val="tx1"/>
                </a:solidFill>
              </a:rPr>
              <a:t>Simples Nacional deverão considerar </a:t>
            </a:r>
            <a:r>
              <a:rPr lang="pt-BR" sz="1800" b="0" dirty="0">
                <a:solidFill>
                  <a:schemeClr val="tx1"/>
                </a:solidFill>
              </a:rPr>
              <a:t>as receitas, mensalmente enquadradas conforme as atividades exercidas, nas seguintes </a:t>
            </a:r>
            <a:r>
              <a:rPr lang="pt-BR" sz="1800" b="0" dirty="0" smtClean="0">
                <a:solidFill>
                  <a:schemeClr val="tx1"/>
                </a:solidFill>
              </a:rPr>
              <a:t>tabelas:  </a:t>
            </a:r>
            <a:endParaRPr lang="pt-BR" sz="1800" b="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20789" y="287384"/>
            <a:ext cx="30597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200" b="1" cap="all" smtClean="0">
                <a:solidFill>
                  <a:srgbClr val="7F7F7F"/>
                </a:solidFill>
                <a:latin typeface="Arial"/>
                <a:cs typeface="Arial"/>
              </a:rPr>
              <a:t>Tributos da microempresa</a:t>
            </a:r>
            <a:endParaRPr lang="pt-BR" sz="1200" b="1" cap="all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876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sz="2600" cap="all" dirty="0">
                <a:solidFill>
                  <a:srgbClr val="14518D"/>
                </a:solidFill>
              </a:rPr>
              <a:t>E como apurar tributos da ME?         </a:t>
            </a:r>
            <a:endParaRPr lang="pt-BR" sz="2600" b="0" cap="all" dirty="0">
              <a:solidFill>
                <a:srgbClr val="14518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3645024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b="0" dirty="0" err="1" smtClean="0">
                <a:solidFill>
                  <a:srgbClr val="000000"/>
                </a:solidFill>
              </a:rPr>
              <a:t>I</a:t>
            </a:r>
            <a:r>
              <a:rPr lang="pt-BR" sz="1800" b="0" dirty="0" smtClean="0">
                <a:solidFill>
                  <a:srgbClr val="000000"/>
                </a:solidFill>
              </a:rPr>
              <a:t> – Revenda </a:t>
            </a:r>
            <a:r>
              <a:rPr lang="pt-BR" sz="1800" b="0" dirty="0">
                <a:solidFill>
                  <a:srgbClr val="000000"/>
                </a:solidFill>
              </a:rPr>
              <a:t>de </a:t>
            </a:r>
            <a:r>
              <a:rPr lang="pt-BR" sz="1800" b="0" dirty="0" smtClean="0">
                <a:solidFill>
                  <a:srgbClr val="000000"/>
                </a:solidFill>
              </a:rPr>
              <a:t>Mercadorias;</a:t>
            </a:r>
            <a:endParaRPr lang="pt-BR" sz="1800" b="0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1800" b="0" dirty="0" smtClean="0">
                <a:solidFill>
                  <a:srgbClr val="000000"/>
                </a:solidFill>
              </a:rPr>
              <a:t>II – Venda </a:t>
            </a:r>
            <a:r>
              <a:rPr lang="pt-BR" sz="1800" b="0" dirty="0">
                <a:solidFill>
                  <a:srgbClr val="000000"/>
                </a:solidFill>
              </a:rPr>
              <a:t>de Produto </a:t>
            </a:r>
            <a:r>
              <a:rPr lang="pt-BR" sz="1800" b="0" dirty="0" smtClean="0">
                <a:solidFill>
                  <a:srgbClr val="000000"/>
                </a:solidFill>
              </a:rPr>
              <a:t>Industrializado;</a:t>
            </a:r>
            <a:endParaRPr lang="pt-BR" sz="1800" b="0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1800" b="0" dirty="0">
                <a:solidFill>
                  <a:srgbClr val="000000"/>
                </a:solidFill>
              </a:rPr>
              <a:t>III </a:t>
            </a:r>
            <a:r>
              <a:rPr lang="pt-BR" sz="1800" b="0" dirty="0" smtClean="0">
                <a:solidFill>
                  <a:srgbClr val="000000"/>
                </a:solidFill>
              </a:rPr>
              <a:t>– Prestação </a:t>
            </a:r>
            <a:r>
              <a:rPr lang="pt-BR" sz="1800" b="0" dirty="0">
                <a:solidFill>
                  <a:srgbClr val="000000"/>
                </a:solidFill>
              </a:rPr>
              <a:t>de </a:t>
            </a:r>
            <a:r>
              <a:rPr lang="pt-BR" sz="1800" b="0" dirty="0" smtClean="0">
                <a:solidFill>
                  <a:srgbClr val="000000"/>
                </a:solidFill>
              </a:rPr>
              <a:t>Serviços;</a:t>
            </a:r>
            <a:endParaRPr lang="pt-BR" sz="1800" b="0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1800" b="0" dirty="0" smtClean="0">
                <a:solidFill>
                  <a:srgbClr val="000000"/>
                </a:solidFill>
              </a:rPr>
              <a:t>IV – Construções</a:t>
            </a:r>
            <a:r>
              <a:rPr lang="pt-BR" sz="1800" b="0" dirty="0">
                <a:solidFill>
                  <a:srgbClr val="000000"/>
                </a:solidFill>
              </a:rPr>
              <a:t>, vigilância, conservação e </a:t>
            </a:r>
            <a:r>
              <a:rPr lang="pt-BR" sz="1800" b="0" dirty="0" smtClean="0">
                <a:solidFill>
                  <a:srgbClr val="000000"/>
                </a:solidFill>
              </a:rPr>
              <a:t>limpeza;</a:t>
            </a:r>
            <a:endParaRPr lang="pt-BR" sz="1800" b="0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1800" b="0" dirty="0" smtClean="0">
                <a:solidFill>
                  <a:srgbClr val="000000"/>
                </a:solidFill>
              </a:rPr>
              <a:t>V – Alguns </a:t>
            </a:r>
            <a:r>
              <a:rPr lang="pt-BR" sz="1800" b="0" dirty="0">
                <a:solidFill>
                  <a:srgbClr val="000000"/>
                </a:solidFill>
              </a:rPr>
              <a:t>Serviços específicos, conforme </a:t>
            </a:r>
            <a:r>
              <a:rPr lang="pt-BR" sz="1800" b="0" dirty="0" smtClean="0">
                <a:solidFill>
                  <a:srgbClr val="000000"/>
                </a:solidFill>
              </a:rPr>
              <a:t>legislação.</a:t>
            </a:r>
            <a:endParaRPr lang="pt-BR" sz="1800" b="0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16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2204864"/>
            <a:ext cx="7984851" cy="3718548"/>
            <a:chOff x="611560" y="2204864"/>
            <a:chExt cx="7984851" cy="3718548"/>
          </a:xfrm>
        </p:grpSpPr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2889080" y="2204864"/>
              <a:ext cx="2820158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01</a:t>
              </a:r>
              <a:endParaRPr lang="pt-BR" sz="1800" dirty="0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6012160" y="2210008"/>
              <a:ext cx="2584251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02</a:t>
              </a:r>
              <a:endParaRPr lang="pt-BR" sz="1800" dirty="0"/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752075"/>
              <a:ext cx="2584251" cy="314810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970" y="2752075"/>
              <a:ext cx="2820158" cy="317133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752075"/>
              <a:ext cx="1951592" cy="317133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120789" y="287384"/>
            <a:ext cx="30597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200" b="1" cap="all" dirty="0" smtClean="0">
                <a:solidFill>
                  <a:srgbClr val="7F7F7F"/>
                </a:solidFill>
                <a:latin typeface="Arial"/>
                <a:cs typeface="Arial"/>
              </a:rPr>
              <a:t>Tributos da microempresa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1485" y="1268760"/>
            <a:ext cx="4222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cap="all" dirty="0" err="1">
                <a:solidFill>
                  <a:srgbClr val="14518D"/>
                </a:solidFill>
              </a:rPr>
              <a:t>I</a:t>
            </a:r>
            <a:r>
              <a:rPr lang="pt-BR" sz="2000" cap="all" dirty="0">
                <a:solidFill>
                  <a:srgbClr val="14518D"/>
                </a:solidFill>
              </a:rPr>
              <a:t> </a:t>
            </a:r>
            <a:r>
              <a:rPr lang="pt-BR" sz="2000" cap="all" dirty="0" smtClean="0">
                <a:solidFill>
                  <a:srgbClr val="14518D"/>
                </a:solidFill>
              </a:rPr>
              <a:t>– </a:t>
            </a:r>
            <a:r>
              <a:rPr lang="pt-BR" sz="2000" cap="all" dirty="0">
                <a:solidFill>
                  <a:srgbClr val="14518D"/>
                </a:solidFill>
              </a:rPr>
              <a:t>Revenda de Mercadorias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17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0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3528" y="2230318"/>
            <a:ext cx="8490157" cy="3984840"/>
            <a:chOff x="323528" y="2230318"/>
            <a:chExt cx="8490157" cy="398484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790455"/>
              <a:ext cx="2878815" cy="342470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790455"/>
              <a:ext cx="2585501" cy="34011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2843808" y="2230318"/>
              <a:ext cx="2856194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01</a:t>
              </a:r>
              <a:endParaRPr lang="pt-BR" sz="1800" dirty="0"/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203067" y="2230318"/>
              <a:ext cx="2585501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02</a:t>
              </a:r>
              <a:endParaRPr lang="pt-BR" sz="1800" dirty="0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780928"/>
              <a:ext cx="2042329" cy="342663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18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2315" y="1268760"/>
            <a:ext cx="5699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cap="all" dirty="0">
                <a:solidFill>
                  <a:srgbClr val="14518D"/>
                </a:solidFill>
              </a:rPr>
              <a:t>II </a:t>
            </a:r>
            <a:r>
              <a:rPr lang="pt-BR" sz="2000" cap="all" dirty="0" smtClean="0">
                <a:solidFill>
                  <a:srgbClr val="14518D"/>
                </a:solidFill>
              </a:rPr>
              <a:t>– </a:t>
            </a:r>
            <a:r>
              <a:rPr lang="pt-BR" sz="2000" cap="all" dirty="0">
                <a:solidFill>
                  <a:srgbClr val="14518D"/>
                </a:solidFill>
              </a:rPr>
              <a:t>Venda de Produto Industrializado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120789" y="287384"/>
            <a:ext cx="30597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200" b="1" cap="all" dirty="0" smtClean="0">
                <a:solidFill>
                  <a:srgbClr val="7F7F7F"/>
                </a:solidFill>
                <a:latin typeface="Arial"/>
                <a:cs typeface="Arial"/>
              </a:rPr>
              <a:t>Tributos da microempresa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536" y="2198308"/>
            <a:ext cx="8352928" cy="3894988"/>
            <a:chOff x="395536" y="2198308"/>
            <a:chExt cx="8352928" cy="389498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702364"/>
              <a:ext cx="2090578" cy="33784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716431"/>
              <a:ext cx="3026140" cy="336590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929" y="2702364"/>
              <a:ext cx="2656535" cy="339093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2771800" y="2198308"/>
              <a:ext cx="3026141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01</a:t>
              </a:r>
              <a:endParaRPr lang="pt-BR" sz="1800" dirty="0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6091929" y="2198308"/>
              <a:ext cx="2656535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02</a:t>
              </a:r>
              <a:endParaRPr lang="pt-BR" sz="1800" dirty="0"/>
            </a:p>
          </p:txBody>
        </p:sp>
      </p:grp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19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120789" y="287384"/>
            <a:ext cx="30597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200" b="1" cap="all" dirty="0" smtClean="0">
                <a:solidFill>
                  <a:srgbClr val="7F7F7F"/>
                </a:solidFill>
                <a:latin typeface="Arial"/>
                <a:cs typeface="Arial"/>
              </a:rPr>
              <a:t>Tributos da microempresa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4756" y="1268760"/>
            <a:ext cx="4094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cap="all" dirty="0">
                <a:solidFill>
                  <a:srgbClr val="14518D"/>
                </a:solidFill>
              </a:rPr>
              <a:t>III </a:t>
            </a:r>
            <a:r>
              <a:rPr lang="pt-BR" sz="2000" cap="all" dirty="0" smtClean="0">
                <a:solidFill>
                  <a:srgbClr val="14518D"/>
                </a:solidFill>
              </a:rPr>
              <a:t>– </a:t>
            </a:r>
            <a:r>
              <a:rPr lang="pt-BR" sz="2000" cap="all" dirty="0">
                <a:solidFill>
                  <a:srgbClr val="14518D"/>
                </a:solidFill>
              </a:rPr>
              <a:t>Prestação de Serviços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ChangeAspect="1" noChangeArrowheads="1"/>
          </p:cNvSpPr>
          <p:nvPr/>
        </p:nvSpPr>
        <p:spPr bwMode="auto">
          <a:xfrm>
            <a:off x="3491880" y="980728"/>
            <a:ext cx="51845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spcBef>
                <a:spcPct val="40000"/>
              </a:spcBef>
              <a:buClr>
                <a:schemeClr val="accent2"/>
              </a:buClr>
              <a:buSzPct val="80000"/>
            </a:pPr>
            <a:r>
              <a:rPr lang="pt-PT" sz="2400" dirty="0">
                <a:solidFill>
                  <a:schemeClr val="tx1"/>
                </a:solidFill>
              </a:rPr>
              <a:t>Carga Horária: </a:t>
            </a:r>
            <a:r>
              <a:rPr lang="pt-PT" sz="2400" b="0" dirty="0">
                <a:solidFill>
                  <a:schemeClr val="tx1"/>
                </a:solidFill>
              </a:rPr>
              <a:t>2 </a:t>
            </a:r>
            <a:r>
              <a:rPr lang="pt-PT" sz="2400" b="0" dirty="0" smtClean="0">
                <a:solidFill>
                  <a:schemeClr val="tx1"/>
                </a:solidFill>
              </a:rPr>
              <a:t>horas</a:t>
            </a:r>
          </a:p>
          <a:p>
            <a:pPr algn="l">
              <a:spcBef>
                <a:spcPct val="40000"/>
              </a:spcBef>
              <a:buClr>
                <a:schemeClr val="accent2"/>
              </a:buClr>
              <a:buSzPct val="80000"/>
            </a:pPr>
            <a:endParaRPr lang="pt-PT" sz="2400" b="0" dirty="0">
              <a:solidFill>
                <a:schemeClr val="tx1"/>
              </a:solidFill>
            </a:endParaRPr>
          </a:p>
          <a:p>
            <a:pPr algn="l">
              <a:spcBef>
                <a:spcPct val="40000"/>
              </a:spcBef>
              <a:buClr>
                <a:schemeClr val="accent2"/>
              </a:buClr>
              <a:buSzPct val="80000"/>
            </a:pPr>
            <a:r>
              <a:rPr lang="pt-PT" sz="2400" dirty="0" smtClean="0">
                <a:solidFill>
                  <a:schemeClr val="tx1"/>
                </a:solidFill>
              </a:rPr>
              <a:t>Conteúdo: </a:t>
            </a:r>
          </a:p>
          <a:p>
            <a:pPr marL="430212" indent="-342900" algn="l">
              <a:spcBef>
                <a:spcPts val="1800"/>
              </a:spcBef>
              <a:buFont typeface="Arial"/>
              <a:buChar char="•"/>
            </a:pPr>
            <a:r>
              <a:rPr lang="pt-BR" sz="2400" b="0" dirty="0">
                <a:solidFill>
                  <a:schemeClr val="tx1"/>
                </a:solidFill>
              </a:rPr>
              <a:t>A importância social dos </a:t>
            </a:r>
            <a:r>
              <a:rPr lang="pt-BR" sz="2400" b="0" dirty="0" smtClean="0">
                <a:solidFill>
                  <a:schemeClr val="tx1"/>
                </a:solidFill>
              </a:rPr>
              <a:t>tributos</a:t>
            </a:r>
            <a:endParaRPr lang="pt-BR" sz="2400" b="0" dirty="0">
              <a:solidFill>
                <a:schemeClr val="tx1"/>
              </a:solidFill>
            </a:endParaRPr>
          </a:p>
          <a:p>
            <a:pPr marL="430212" indent="-342900" algn="l">
              <a:spcBef>
                <a:spcPts val="1800"/>
              </a:spcBef>
              <a:buFont typeface="Arial"/>
              <a:buChar char="•"/>
            </a:pPr>
            <a:r>
              <a:rPr lang="pt-BR" sz="2400" b="0" dirty="0">
                <a:solidFill>
                  <a:schemeClr val="tx1"/>
                </a:solidFill>
              </a:rPr>
              <a:t>Tipos de opção tributária </a:t>
            </a:r>
            <a:r>
              <a:rPr lang="pt-BR" sz="2400" b="0" dirty="0" smtClean="0">
                <a:solidFill>
                  <a:schemeClr val="tx1"/>
                </a:solidFill>
              </a:rPr>
              <a:t>e Comparação </a:t>
            </a:r>
            <a:r>
              <a:rPr lang="pt-BR" sz="2400" b="0" dirty="0">
                <a:solidFill>
                  <a:schemeClr val="tx1"/>
                </a:solidFill>
              </a:rPr>
              <a:t>de opção </a:t>
            </a:r>
            <a:r>
              <a:rPr lang="pt-BR" sz="2400" b="0" dirty="0" smtClean="0">
                <a:solidFill>
                  <a:schemeClr val="tx1"/>
                </a:solidFill>
              </a:rPr>
              <a:t>tributária;</a:t>
            </a:r>
          </a:p>
          <a:p>
            <a:pPr marL="430212" indent="-342900" algn="l">
              <a:spcBef>
                <a:spcPts val="1800"/>
              </a:spcBef>
              <a:buFont typeface="Arial"/>
              <a:buChar char="•"/>
            </a:pPr>
            <a:r>
              <a:rPr lang="pt-BR" sz="2400" b="0" smtClean="0">
                <a:solidFill>
                  <a:schemeClr val="tx1"/>
                </a:solidFill>
              </a:rPr>
              <a:t>Parcelamento do Simples </a:t>
            </a:r>
            <a:r>
              <a:rPr lang="pt-BR" sz="2400" b="0" dirty="0" smtClean="0">
                <a:solidFill>
                  <a:schemeClr val="tx1"/>
                </a:solidFill>
              </a:rPr>
              <a:t>Nacional;</a:t>
            </a:r>
            <a:endParaRPr lang="pt-BR" sz="2400" b="0" dirty="0">
              <a:solidFill>
                <a:schemeClr val="tx1"/>
              </a:solidFill>
            </a:endParaRPr>
          </a:p>
          <a:p>
            <a:pPr marL="430212" indent="-342900" algn="l">
              <a:spcBef>
                <a:spcPts val="1800"/>
              </a:spcBef>
              <a:buFont typeface="Arial"/>
              <a:buChar char="•"/>
            </a:pPr>
            <a:r>
              <a:rPr lang="pt-BR" altLang="zh-CN" sz="2400" b="0" dirty="0">
                <a:solidFill>
                  <a:schemeClr val="tx1"/>
                </a:solidFill>
              </a:rPr>
              <a:t>As obrigações do </a:t>
            </a:r>
            <a:r>
              <a:rPr lang="pt-BR" altLang="zh-CN" sz="2400" b="0" dirty="0" smtClean="0">
                <a:solidFill>
                  <a:schemeClr val="tx1"/>
                </a:solidFill>
              </a:rPr>
              <a:t>contador.</a:t>
            </a:r>
            <a:endParaRPr lang="pt-BR" altLang="zh-CN" sz="2400" b="0" dirty="0">
              <a:solidFill>
                <a:schemeClr val="tx1"/>
              </a:solidFill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736304" cy="396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1600" y="2348880"/>
            <a:ext cx="7441266" cy="3249652"/>
            <a:chOff x="971600" y="2348880"/>
            <a:chExt cx="7441266" cy="3249652"/>
          </a:xfrm>
        </p:grpSpPr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3131840" y="2348880"/>
              <a:ext cx="2604155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01</a:t>
              </a:r>
              <a:endParaRPr lang="pt-BR" sz="1800" dirty="0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6012160" y="2348880"/>
              <a:ext cx="2400706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02</a:t>
              </a:r>
              <a:endParaRPr lang="pt-BR" sz="1800" dirty="0"/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799404"/>
              <a:ext cx="1881909" cy="278810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078" y="2799404"/>
              <a:ext cx="2604155" cy="278810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718" y="2799404"/>
              <a:ext cx="2400706" cy="27991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20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120789" y="287384"/>
            <a:ext cx="30597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200" b="1" cap="all" dirty="0" smtClean="0">
                <a:solidFill>
                  <a:srgbClr val="7F7F7F"/>
                </a:solidFill>
                <a:latin typeface="Arial"/>
                <a:cs typeface="Arial"/>
              </a:rPr>
              <a:t>Tributos da microempresa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9672" y="105273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cap="all" dirty="0">
                <a:solidFill>
                  <a:srgbClr val="14518D"/>
                </a:solidFill>
              </a:rPr>
              <a:t>IV </a:t>
            </a:r>
            <a:r>
              <a:rPr lang="pt-BR" sz="2000" cap="all" dirty="0" smtClean="0">
                <a:solidFill>
                  <a:srgbClr val="14518D"/>
                </a:solidFill>
              </a:rPr>
              <a:t>– </a:t>
            </a:r>
            <a:r>
              <a:rPr lang="pt-BR" sz="2000" cap="all" dirty="0">
                <a:solidFill>
                  <a:srgbClr val="14518D"/>
                </a:solidFill>
              </a:rPr>
              <a:t>Construções, vigilância, conservação e limpeza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7727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CPP conforme Lei 8.212/</a:t>
            </a:r>
            <a:r>
              <a:rPr lang="pt-B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 – </a:t>
            </a:r>
            <a:r>
              <a:rPr lang="pt-B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pagamento conforme legislação pertinente a todas as empresas não optantes.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1151" y="1700808"/>
            <a:ext cx="6779578" cy="3232499"/>
            <a:chOff x="1581151" y="1700808"/>
            <a:chExt cx="6779578" cy="3232499"/>
          </a:xfrm>
        </p:grpSpPr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3176152" y="1700808"/>
              <a:ext cx="2459716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01</a:t>
              </a:r>
              <a:endParaRPr lang="pt-BR" sz="1800" dirty="0"/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5745969" y="1700808"/>
              <a:ext cx="2614760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dirty="0" smtClean="0"/>
                <a:t>Exemplo 02</a:t>
              </a:r>
              <a:endParaRPr lang="pt-BR" sz="1800" dirty="0"/>
            </a:p>
          </p:txBody>
        </p: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969" y="2213335"/>
              <a:ext cx="2614760" cy="2714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153" y="2224797"/>
              <a:ext cx="2459715" cy="270851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8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1" y="2224797"/>
              <a:ext cx="1496154" cy="2703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21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120789" y="287384"/>
            <a:ext cx="30597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200" b="1" cap="all" dirty="0" smtClean="0">
                <a:solidFill>
                  <a:srgbClr val="7F7F7F"/>
                </a:solidFill>
                <a:latin typeface="Arial"/>
                <a:cs typeface="Arial"/>
              </a:rPr>
              <a:t>Tributos da microempresa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5273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cap="all" dirty="0">
                <a:solidFill>
                  <a:srgbClr val="14518D"/>
                </a:solidFill>
              </a:rPr>
              <a:t>V </a:t>
            </a:r>
            <a:r>
              <a:rPr lang="pt-BR" sz="2000" cap="all" dirty="0" smtClean="0">
                <a:solidFill>
                  <a:srgbClr val="14518D"/>
                </a:solidFill>
              </a:rPr>
              <a:t>– </a:t>
            </a:r>
            <a:r>
              <a:rPr lang="pt-BR" sz="2000" cap="all" dirty="0">
                <a:solidFill>
                  <a:srgbClr val="14518D"/>
                </a:solidFill>
              </a:rPr>
              <a:t>Alguns Serviços específicos, conforme legislação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157192"/>
            <a:ext cx="86409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Tabela V = Administração e locação de imóveis de terceiros, academias em geral (educação física, dança etc.); elaboração de programas de computadores e direitos de uso; planejamento, confecção, manutenção e atualização de páginas eletrônicas,  realizados em estabelecimento do optante; montadoras de estandes para feiras; laboratório de análises clínicas ou de patologia clínica; serviços de tomografia, diagnósticos médicos por imagem, bem como ressonância magnética; serviços de prótese em geral.”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7698" y="2204865"/>
            <a:ext cx="7217020" cy="3895898"/>
            <a:chOff x="1037698" y="2204865"/>
            <a:chExt cx="7217020" cy="3895898"/>
          </a:xfrm>
        </p:grpSpPr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037699" y="5132388"/>
              <a:ext cx="2603782" cy="92333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0" dirty="0"/>
                <a:t>Quanto maior a relação custo Pessoal/Faturamento</a:t>
              </a:r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3974123" y="4955279"/>
              <a:ext cx="448408" cy="976313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H="1">
              <a:off x="4395974" y="4805363"/>
              <a:ext cx="464526" cy="1295400"/>
            </a:xfrm>
            <a:prstGeom prst="line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endParaRPr lang="pt-BR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endParaRP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4903177" y="4964907"/>
              <a:ext cx="448408" cy="976313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5568759" y="5258768"/>
              <a:ext cx="2685959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0" dirty="0" smtClean="0"/>
                <a:t>Menor </a:t>
              </a:r>
              <a:r>
                <a:rPr lang="pt-BR" sz="1800" b="0" dirty="0"/>
                <a:t>o custo tributário</a:t>
              </a:r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699" y="2204865"/>
              <a:ext cx="7217019" cy="10763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698" y="3762375"/>
              <a:ext cx="7217019" cy="8191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22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120789" y="287384"/>
            <a:ext cx="30597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200" b="1" cap="all" dirty="0" smtClean="0">
                <a:solidFill>
                  <a:srgbClr val="7F7F7F"/>
                </a:solidFill>
                <a:latin typeface="Arial"/>
                <a:cs typeface="Arial"/>
              </a:rPr>
              <a:t>Tributos da microempresa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268760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cap="all" dirty="0">
                <a:solidFill>
                  <a:srgbClr val="14518D"/>
                </a:solidFill>
              </a:rPr>
              <a:t>V </a:t>
            </a:r>
            <a:r>
              <a:rPr lang="pt-BR" sz="2000" cap="all" dirty="0" smtClean="0">
                <a:solidFill>
                  <a:srgbClr val="14518D"/>
                </a:solidFill>
              </a:rPr>
              <a:t>– </a:t>
            </a:r>
            <a:r>
              <a:rPr lang="pt-BR" sz="2000" cap="all" dirty="0">
                <a:solidFill>
                  <a:srgbClr val="14518D"/>
                </a:solidFill>
              </a:rPr>
              <a:t>Alguns Serviços específicos, conforme legislação</a:t>
            </a:r>
          </a:p>
        </p:txBody>
      </p:sp>
    </p:spTree>
    <p:extLst>
      <p:ext uri="{BB962C8B-B14F-4D97-AF65-F5344CB8AC3E}">
        <p14:creationId xmlns:p14="http://schemas.microsoft.com/office/powerpoint/2010/main" val="389581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3256794" cy="2681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4572000" y="3140968"/>
            <a:ext cx="3755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Qual a melhor opção </a:t>
            </a:r>
          </a:p>
          <a:p>
            <a:pPr marL="266700" indent="-266700" algn="l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para a </a:t>
            </a:r>
            <a:r>
              <a:rPr lang="pt-BR" sz="2400" dirty="0" smtClean="0">
                <a:solidFill>
                  <a:schemeClr val="tx1"/>
                </a:solidFill>
              </a:rPr>
              <a:t>microempresa? </a:t>
            </a:r>
            <a:endParaRPr kumimoji="1" lang="pt-BR" sz="2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23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699792" y="2132856"/>
            <a:ext cx="6048672" cy="52322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cap="all" dirty="0">
                <a:solidFill>
                  <a:srgbClr val="14518D"/>
                </a:solidFill>
                <a:latin typeface="Arial"/>
                <a:cs typeface="Arial"/>
              </a:rPr>
              <a:t>Reflexões</a:t>
            </a:r>
            <a:endParaRPr lang="en-US" sz="2800" cap="all" dirty="0">
              <a:solidFill>
                <a:srgbClr val="14518D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93"/>
          <p:cNvSpPr>
            <a:spLocks noChangeArrowheads="1"/>
          </p:cNvSpPr>
          <p:nvPr/>
        </p:nvSpPr>
        <p:spPr bwMode="auto">
          <a:xfrm>
            <a:off x="5704829" y="306193"/>
            <a:ext cx="3439171" cy="287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>
                <a:solidFill>
                  <a:srgbClr val="7F7F7F"/>
                </a:solidFill>
              </a:rPr>
              <a:t>Comparação de opção tributária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1668" y="1975685"/>
            <a:ext cx="7820772" cy="3436121"/>
            <a:chOff x="711668" y="1975685"/>
            <a:chExt cx="7820772" cy="3436121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651" y="1987228"/>
              <a:ext cx="2931445" cy="342457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58" y="1987230"/>
              <a:ext cx="1421371" cy="342457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408" y="1975685"/>
              <a:ext cx="1411032" cy="343611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68" y="1987227"/>
              <a:ext cx="1651672" cy="342457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24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1268760"/>
            <a:ext cx="4222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cap="all" dirty="0" err="1" smtClean="0">
                <a:solidFill>
                  <a:srgbClr val="14518D"/>
                </a:solidFill>
              </a:rPr>
              <a:t>I</a:t>
            </a:r>
            <a:r>
              <a:rPr lang="pt-BR" sz="2000" cap="all" dirty="0" smtClean="0">
                <a:solidFill>
                  <a:srgbClr val="14518D"/>
                </a:solidFill>
              </a:rPr>
              <a:t> – Revenda </a:t>
            </a:r>
            <a:r>
              <a:rPr lang="pt-BR" sz="2000" cap="all" dirty="0">
                <a:solidFill>
                  <a:srgbClr val="14518D"/>
                </a:solidFill>
              </a:rPr>
              <a:t>de Mercadorias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580526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chemeClr val="tx1"/>
                </a:solidFill>
              </a:rPr>
              <a:t>Obs.  </a:t>
            </a:r>
            <a:r>
              <a:rPr lang="pt-BR" sz="1400" b="0" dirty="0">
                <a:solidFill>
                  <a:schemeClr val="tx1"/>
                </a:solidFill>
              </a:rPr>
              <a:t>Lucro Real maior que </a:t>
            </a:r>
            <a:r>
              <a:rPr lang="pt-BR" sz="1400" b="0" dirty="0" err="1">
                <a:solidFill>
                  <a:schemeClr val="tx1"/>
                </a:solidFill>
              </a:rPr>
              <a:t>R</a:t>
            </a:r>
            <a:r>
              <a:rPr lang="pt-BR" sz="1400" b="0" dirty="0">
                <a:solidFill>
                  <a:schemeClr val="tx1"/>
                </a:solidFill>
              </a:rPr>
              <a:t>$ 240.000,00/ano acrescentar 10% de adicional </a:t>
            </a:r>
            <a:r>
              <a:rPr lang="pt-BR" sz="1400" b="0" dirty="0" smtClean="0">
                <a:solidFill>
                  <a:schemeClr val="tx1"/>
                </a:solidFill>
              </a:rPr>
              <a:t/>
            </a:r>
            <a:br>
              <a:rPr lang="pt-BR" sz="1400" b="0" dirty="0" smtClean="0">
                <a:solidFill>
                  <a:schemeClr val="tx1"/>
                </a:solidFill>
              </a:rPr>
            </a:br>
            <a:r>
              <a:rPr lang="pt-BR" sz="1400" b="0" dirty="0" smtClean="0">
                <a:solidFill>
                  <a:schemeClr val="tx1"/>
                </a:solidFill>
              </a:rPr>
              <a:t>de </a:t>
            </a:r>
            <a:r>
              <a:rPr lang="pt-BR" sz="1400" b="0" dirty="0">
                <a:solidFill>
                  <a:schemeClr val="tx1"/>
                </a:solidFill>
              </a:rPr>
              <a:t>IR sobre o excedente.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7266" y="2264464"/>
            <a:ext cx="7005134" cy="3180760"/>
            <a:chOff x="1167266" y="2264464"/>
            <a:chExt cx="7005134" cy="318076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565" y="2264465"/>
              <a:ext cx="2708539" cy="318075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637" y="2266055"/>
              <a:ext cx="1220895" cy="316964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726" y="2269518"/>
              <a:ext cx="1251674" cy="31454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266" y="2264464"/>
              <a:ext cx="1549202" cy="318076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25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4" name="Rectangle 293"/>
          <p:cNvSpPr>
            <a:spLocks noChangeArrowheads="1"/>
          </p:cNvSpPr>
          <p:nvPr/>
        </p:nvSpPr>
        <p:spPr bwMode="auto">
          <a:xfrm>
            <a:off x="5704829" y="306193"/>
            <a:ext cx="3439171" cy="287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>
                <a:solidFill>
                  <a:srgbClr val="7F7F7F"/>
                </a:solidFill>
              </a:rPr>
              <a:t>Comparação de opção tributária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9530" y="1484784"/>
            <a:ext cx="4094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cap="all" dirty="0">
                <a:solidFill>
                  <a:srgbClr val="14518D"/>
                </a:solidFill>
              </a:rPr>
              <a:t>III </a:t>
            </a:r>
            <a:r>
              <a:rPr lang="pt-BR" sz="2000" cap="all" dirty="0" smtClean="0">
                <a:solidFill>
                  <a:srgbClr val="14518D"/>
                </a:solidFill>
              </a:rPr>
              <a:t>– Prestação </a:t>
            </a:r>
            <a:r>
              <a:rPr lang="pt-BR" sz="2000" cap="all" dirty="0">
                <a:solidFill>
                  <a:srgbClr val="14518D"/>
                </a:solidFill>
              </a:rPr>
              <a:t>de Serviços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56612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chemeClr val="tx1"/>
                </a:solidFill>
              </a:rPr>
              <a:t>Obs.  </a:t>
            </a:r>
            <a:r>
              <a:rPr lang="pt-BR" sz="1400" b="0" dirty="0">
                <a:solidFill>
                  <a:schemeClr val="tx1"/>
                </a:solidFill>
              </a:rPr>
              <a:t>Lucro Real maior que </a:t>
            </a:r>
            <a:r>
              <a:rPr lang="pt-BR" sz="1400" b="0" dirty="0" err="1">
                <a:solidFill>
                  <a:schemeClr val="tx1"/>
                </a:solidFill>
              </a:rPr>
              <a:t>R</a:t>
            </a:r>
            <a:r>
              <a:rPr lang="pt-BR" sz="1400" b="0" dirty="0">
                <a:solidFill>
                  <a:schemeClr val="tx1"/>
                </a:solidFill>
              </a:rPr>
              <a:t>$ 240.000,00/ano acrescentar 10% de adicional </a:t>
            </a:r>
            <a:r>
              <a:rPr lang="pt-BR" sz="1400" b="0" dirty="0" smtClean="0">
                <a:solidFill>
                  <a:schemeClr val="tx1"/>
                </a:solidFill>
              </a:rPr>
              <a:t/>
            </a:r>
            <a:br>
              <a:rPr lang="pt-BR" sz="1400" b="0" dirty="0" smtClean="0">
                <a:solidFill>
                  <a:schemeClr val="tx1"/>
                </a:solidFill>
              </a:rPr>
            </a:br>
            <a:r>
              <a:rPr lang="pt-BR" sz="1400" b="0" dirty="0" smtClean="0">
                <a:solidFill>
                  <a:schemeClr val="tx1"/>
                </a:solidFill>
              </a:rPr>
              <a:t>de </a:t>
            </a:r>
            <a:r>
              <a:rPr lang="pt-BR" sz="1400" b="0" dirty="0">
                <a:solidFill>
                  <a:schemeClr val="tx1"/>
                </a:solidFill>
              </a:rPr>
              <a:t>IR sobre o excedente.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4644008" y="3429000"/>
            <a:ext cx="385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400" b="0" dirty="0" smtClean="0">
                <a:solidFill>
                  <a:srgbClr val="000000"/>
                </a:solidFill>
              </a:rPr>
              <a:t>Podemos parcelar débitos do Simples Nacional?</a:t>
            </a:r>
            <a:endParaRPr kumimoji="1" lang="pt-BR" sz="2400" b="0" dirty="0">
              <a:solidFill>
                <a:srgbClr val="000000"/>
              </a:solidFill>
            </a:endParaRPr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3788133" cy="337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2771800" y="2492896"/>
            <a:ext cx="6048672" cy="52322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cap="all" dirty="0">
                <a:solidFill>
                  <a:srgbClr val="14518D"/>
                </a:solidFill>
                <a:latin typeface="Arial"/>
                <a:cs typeface="Arial"/>
              </a:rPr>
              <a:t>Reflexões</a:t>
            </a:r>
            <a:endParaRPr lang="en-US" sz="2800" cap="all" dirty="0">
              <a:solidFill>
                <a:srgbClr val="14518D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26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39552" y="2060848"/>
            <a:ext cx="8064896" cy="4108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pt-BR" sz="1700" b="0" dirty="0" smtClean="0">
                <a:solidFill>
                  <a:schemeClr val="tx1"/>
                </a:solidFill>
              </a:rPr>
              <a:t>Sim, conforme Lei Complementar 139/2011, podem ser parcelado como segue:</a:t>
            </a:r>
          </a:p>
          <a:p>
            <a:pPr algn="l">
              <a:spcBef>
                <a:spcPts val="600"/>
              </a:spcBef>
            </a:pPr>
            <a:endParaRPr lang="pt-BR" sz="1700" b="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pt-BR" sz="1700" b="0" dirty="0" smtClean="0">
                <a:solidFill>
                  <a:schemeClr val="tx1"/>
                </a:solidFill>
              </a:rPr>
              <a:t>Em </a:t>
            </a:r>
            <a:r>
              <a:rPr lang="pt-BR" sz="1700" b="0" dirty="0">
                <a:solidFill>
                  <a:schemeClr val="tx1"/>
                </a:solidFill>
              </a:rPr>
              <a:t>60 parcelas </a:t>
            </a:r>
            <a:r>
              <a:rPr lang="pt-BR" sz="1700" b="0" dirty="0" smtClean="0">
                <a:solidFill>
                  <a:schemeClr val="tx1"/>
                </a:solidFill>
              </a:rPr>
              <a:t>mensais;</a:t>
            </a:r>
            <a:endParaRPr lang="pt-BR" sz="1700" b="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pt-BR" sz="1700" b="0" dirty="0" smtClean="0">
                <a:solidFill>
                  <a:schemeClr val="tx1"/>
                </a:solidFill>
              </a:rPr>
              <a:t>Corrigidas pela Selic</a:t>
            </a:r>
            <a:r>
              <a:rPr lang="pt-BR" sz="1700" b="0" dirty="0">
                <a:solidFill>
                  <a:schemeClr val="tx1"/>
                </a:solidFill>
              </a:rPr>
              <a:t>;</a:t>
            </a: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pt-BR" sz="1700" b="0" dirty="0" smtClean="0">
                <a:solidFill>
                  <a:schemeClr val="tx1"/>
                </a:solidFill>
              </a:rPr>
              <a:t>Débitos </a:t>
            </a:r>
            <a:r>
              <a:rPr lang="pt-BR" sz="1700" b="0" dirty="0">
                <a:solidFill>
                  <a:schemeClr val="tx1"/>
                </a:solidFill>
              </a:rPr>
              <a:t>constituídos e </a:t>
            </a:r>
            <a:r>
              <a:rPr lang="pt-BR" sz="1700" b="0" dirty="0" smtClean="0">
                <a:solidFill>
                  <a:schemeClr val="tx1"/>
                </a:solidFill>
              </a:rPr>
              <a:t>exigíveis;</a:t>
            </a:r>
            <a:endParaRPr lang="pt-BR" sz="1700" b="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pt-BR" sz="1700" b="0" dirty="0" smtClean="0">
                <a:solidFill>
                  <a:schemeClr val="tx1"/>
                </a:solidFill>
              </a:rPr>
              <a:t>Parcela </a:t>
            </a:r>
            <a:r>
              <a:rPr lang="pt-BR" sz="1700" b="0" dirty="0">
                <a:solidFill>
                  <a:schemeClr val="tx1"/>
                </a:solidFill>
              </a:rPr>
              <a:t>mínima = R$ </a:t>
            </a:r>
            <a:r>
              <a:rPr lang="pt-BR" sz="1700" b="0" dirty="0" smtClean="0">
                <a:solidFill>
                  <a:schemeClr val="tx1"/>
                </a:solidFill>
              </a:rPr>
              <a:t>500,00;</a:t>
            </a:r>
            <a:endParaRPr lang="pt-BR" sz="1700" b="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pt-BR" sz="1700" b="0" dirty="0" smtClean="0">
                <a:solidFill>
                  <a:schemeClr val="tx1"/>
                </a:solidFill>
              </a:rPr>
              <a:t>Rescisão </a:t>
            </a:r>
            <a:r>
              <a:rPr lang="pt-BR" sz="1700" b="0" dirty="0">
                <a:solidFill>
                  <a:schemeClr val="tx1"/>
                </a:solidFill>
              </a:rPr>
              <a:t>do Parcelamento: </a:t>
            </a:r>
            <a:r>
              <a:rPr lang="pt-BR" sz="1700" b="0" dirty="0" smtClean="0">
                <a:solidFill>
                  <a:schemeClr val="tx1"/>
                </a:solidFill>
              </a:rPr>
              <a:t>não </a:t>
            </a:r>
            <a:r>
              <a:rPr lang="pt-BR" sz="1700" b="0" dirty="0">
                <a:solidFill>
                  <a:schemeClr val="tx1"/>
                </a:solidFill>
              </a:rPr>
              <a:t>pagamento de 03 parcelas </a:t>
            </a:r>
            <a:r>
              <a:rPr lang="pt-BR" sz="1700" b="0" dirty="0" smtClean="0">
                <a:solidFill>
                  <a:schemeClr val="tx1"/>
                </a:solidFill>
              </a:rPr>
              <a:t/>
            </a:r>
            <a:br>
              <a:rPr lang="pt-BR" sz="1700" b="0" dirty="0" smtClean="0">
                <a:solidFill>
                  <a:schemeClr val="tx1"/>
                </a:solidFill>
              </a:rPr>
            </a:br>
            <a:r>
              <a:rPr lang="pt-BR" sz="1700" b="0" dirty="0" smtClean="0">
                <a:solidFill>
                  <a:schemeClr val="tx1"/>
                </a:solidFill>
              </a:rPr>
              <a:t>consecutivas </a:t>
            </a:r>
            <a:r>
              <a:rPr lang="pt-BR" sz="1700" b="0" dirty="0">
                <a:solidFill>
                  <a:schemeClr val="tx1"/>
                </a:solidFill>
              </a:rPr>
              <a:t>ou </a:t>
            </a:r>
            <a:r>
              <a:rPr lang="pt-BR" sz="1700" b="0" dirty="0" smtClean="0">
                <a:solidFill>
                  <a:schemeClr val="tx1"/>
                </a:solidFill>
              </a:rPr>
              <a:t>alternadas</a:t>
            </a:r>
            <a:r>
              <a:rPr lang="pt-BR" sz="1700" b="0" dirty="0">
                <a:solidFill>
                  <a:schemeClr val="tx1"/>
                </a:solidFill>
              </a:rPr>
              <a:t>;</a:t>
            </a:r>
            <a:endParaRPr lang="pt-BR" sz="1700" b="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pt-BR" sz="1700" b="0" dirty="0" smtClean="0">
                <a:solidFill>
                  <a:schemeClr val="tx1"/>
                </a:solidFill>
              </a:rPr>
              <a:t>Para </a:t>
            </a:r>
            <a:r>
              <a:rPr lang="pt-BR" sz="1700" b="0" dirty="0">
                <a:solidFill>
                  <a:schemeClr val="tx1"/>
                </a:solidFill>
              </a:rPr>
              <a:t>concessão do </a:t>
            </a:r>
            <a:r>
              <a:rPr lang="pt-BR" sz="1700" b="0" dirty="0" smtClean="0">
                <a:solidFill>
                  <a:schemeClr val="tx1"/>
                </a:solidFill>
              </a:rPr>
              <a:t>parcelamento, </a:t>
            </a:r>
            <a:r>
              <a:rPr lang="pt-BR" sz="1700" b="0" dirty="0">
                <a:solidFill>
                  <a:schemeClr val="tx1"/>
                </a:solidFill>
              </a:rPr>
              <a:t>não poderá haver débitos nos </a:t>
            </a:r>
            <a:r>
              <a:rPr lang="pt-BR" sz="1700" b="0" dirty="0" smtClean="0">
                <a:solidFill>
                  <a:schemeClr val="tx1"/>
                </a:solidFill>
              </a:rPr>
              <a:t>órgãos estaduais, municipais e/ou distritais. Para </a:t>
            </a:r>
            <a:r>
              <a:rPr lang="pt-BR" sz="1700" b="0" dirty="0">
                <a:solidFill>
                  <a:schemeClr val="tx1"/>
                </a:solidFill>
              </a:rPr>
              <a:t>regularizar estes débitos, serão </a:t>
            </a:r>
            <a:r>
              <a:rPr lang="pt-BR" sz="1700" b="0" dirty="0" smtClean="0">
                <a:solidFill>
                  <a:schemeClr val="tx1"/>
                </a:solidFill>
              </a:rPr>
              <a:t>concedidos parcelamentos conforme </a:t>
            </a:r>
            <a:r>
              <a:rPr lang="pt-BR" sz="1700" b="0" dirty="0">
                <a:solidFill>
                  <a:schemeClr val="tx1"/>
                </a:solidFill>
              </a:rPr>
              <a:t>procedimentos estabelecidos </a:t>
            </a:r>
            <a:r>
              <a:rPr lang="pt-BR" sz="1700" b="0" dirty="0" smtClean="0">
                <a:solidFill>
                  <a:schemeClr val="tx1"/>
                </a:solidFill>
              </a:rPr>
              <a:t/>
            </a:r>
            <a:br>
              <a:rPr lang="pt-BR" sz="1700" b="0" dirty="0" smtClean="0">
                <a:solidFill>
                  <a:schemeClr val="tx1"/>
                </a:solidFill>
              </a:rPr>
            </a:br>
            <a:r>
              <a:rPr lang="pt-BR" sz="1700" b="0" dirty="0" smtClean="0">
                <a:solidFill>
                  <a:schemeClr val="tx1"/>
                </a:solidFill>
              </a:rPr>
              <a:t>por </a:t>
            </a:r>
            <a:r>
              <a:rPr lang="pt-BR" sz="1700" b="0" dirty="0">
                <a:solidFill>
                  <a:schemeClr val="tx1"/>
                </a:solidFill>
              </a:rPr>
              <a:t>estes </a:t>
            </a:r>
            <a:r>
              <a:rPr lang="pt-BR" sz="1700" b="0" dirty="0" smtClean="0">
                <a:solidFill>
                  <a:schemeClr val="tx1"/>
                </a:solidFill>
              </a:rPr>
              <a:t>órgãos;</a:t>
            </a: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pt-BR" sz="1700" b="0" dirty="0" smtClean="0">
                <a:solidFill>
                  <a:schemeClr val="tx1"/>
                </a:solidFill>
              </a:rPr>
              <a:t>Pendências </a:t>
            </a:r>
            <a:r>
              <a:rPr lang="pt-BR" sz="1700" b="0" dirty="0">
                <a:solidFill>
                  <a:schemeClr val="tx1"/>
                </a:solidFill>
              </a:rPr>
              <a:t>estarão no DTE – Domicílio Tributário </a:t>
            </a:r>
            <a:r>
              <a:rPr lang="pt-BR" sz="1700" b="0" dirty="0" smtClean="0">
                <a:solidFill>
                  <a:schemeClr val="tx1"/>
                </a:solidFill>
              </a:rPr>
              <a:t>Eletrônico. 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5487852" y="1196976"/>
            <a:ext cx="184666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pt-BR" sz="2400" dirty="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6699006" y="1658938"/>
            <a:ext cx="8241323" cy="2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pt-BR" sz="1700" b="0" dirty="0"/>
          </a:p>
        </p:txBody>
      </p:sp>
      <p:sp>
        <p:nvSpPr>
          <p:cNvPr id="13" name="Rectangle 293"/>
          <p:cNvSpPr>
            <a:spLocks noChangeArrowheads="1"/>
          </p:cNvSpPr>
          <p:nvPr/>
        </p:nvSpPr>
        <p:spPr bwMode="auto">
          <a:xfrm>
            <a:off x="5343146" y="332656"/>
            <a:ext cx="377991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>
                <a:solidFill>
                  <a:srgbClr val="7F7F7F"/>
                </a:solidFill>
                <a:latin typeface="Arial"/>
                <a:cs typeface="Arial"/>
              </a:rPr>
              <a:t>Parcelamento do Simples Nacional</a:t>
            </a:r>
            <a:endParaRPr lang="pt-BR" sz="1200" cap="all" dirty="0">
              <a:solidFill>
                <a:srgbClr val="7F7F7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05273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 cap="all" dirty="0">
                <a:solidFill>
                  <a:srgbClr val="14518D"/>
                </a:solidFill>
              </a:rPr>
              <a:t>Os débitos do optante pelo Simples Nacional poderão ser parcelados? 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27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7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3"/>
          <p:cNvSpPr>
            <a:spLocks noChangeArrowheads="1"/>
          </p:cNvSpPr>
          <p:nvPr/>
        </p:nvSpPr>
        <p:spPr bwMode="auto">
          <a:xfrm>
            <a:off x="6012160" y="316952"/>
            <a:ext cx="3131840" cy="27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OBRIGAÇÕES DO CONTADOR</a:t>
            </a:r>
            <a:endParaRPr lang="pt-BR" sz="120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1084674"/>
            <a:ext cx="7210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i="1" cap="all" dirty="0" err="1">
                <a:solidFill>
                  <a:srgbClr val="14518D"/>
                </a:solidFill>
              </a:rPr>
              <a:t>Checklist</a:t>
            </a:r>
            <a:r>
              <a:rPr lang="pt-BR" sz="2000" i="1" cap="all" dirty="0">
                <a:solidFill>
                  <a:srgbClr val="14518D"/>
                </a:solidFill>
              </a:rPr>
              <a:t> </a:t>
            </a:r>
            <a:r>
              <a:rPr lang="pt-BR" sz="2000" cap="all" dirty="0">
                <a:solidFill>
                  <a:srgbClr val="14518D"/>
                </a:solidFill>
              </a:rPr>
              <a:t>das Obrigações das Empresas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empresas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estão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obrigadas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pela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legislação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cumprir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diversas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obrigações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acessórias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são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executadas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pelo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contador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0" dirty="0" err="1" smtClean="0">
                <a:solidFill>
                  <a:srgbClr val="000000"/>
                </a:solidFill>
                <a:latin typeface="Arial"/>
                <a:cs typeface="Arial"/>
              </a:rPr>
              <a:t>responsável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/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01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Contrato Registrado na Junta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Comercial;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	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02 </a:t>
            </a:r>
            <a:r>
              <a:rPr lang="en-US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CNPJ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–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Cadastro Nacional  das Pessoas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Jurídicas;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03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Alvará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Municipal;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	                                                    	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04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Inscrição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Municipal;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05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Inscrição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Estadual;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				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06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AIDF - Autorização de Impressão de Documentos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Fiscais;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07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Livro Diário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–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Razão ou Livro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Caixa;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08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Livro de Registro de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Entradas;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09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Livro de Prestação de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Serviços;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/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10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Livro de Registro de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Inventário.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	</a:t>
            </a:r>
            <a:r>
              <a:rPr lang="pt-BR" sz="180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	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28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3"/>
          <p:cNvSpPr>
            <a:spLocks noChangeArrowheads="1"/>
          </p:cNvSpPr>
          <p:nvPr/>
        </p:nvSpPr>
        <p:spPr bwMode="auto">
          <a:xfrm>
            <a:off x="6012160" y="316952"/>
            <a:ext cx="3131840" cy="27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OBRIGAÇÕES DO CONTADOR</a:t>
            </a:r>
            <a:endParaRPr lang="pt-BR" sz="120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5" y="1084674"/>
            <a:ext cx="7210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i="1" cap="all" dirty="0" err="1">
                <a:solidFill>
                  <a:srgbClr val="14518D"/>
                </a:solidFill>
              </a:rPr>
              <a:t>Checklist</a:t>
            </a:r>
            <a:r>
              <a:rPr lang="pt-BR" sz="2000" cap="all" dirty="0">
                <a:solidFill>
                  <a:srgbClr val="14518D"/>
                </a:solidFill>
              </a:rPr>
              <a:t> das Obrigações das Empresas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2132856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0" indent="-441325" algn="l">
              <a:spcBef>
                <a:spcPts val="600"/>
              </a:spcBef>
            </a:pP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11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- Livro de Registro de 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Empregados;</a:t>
            </a:r>
          </a:p>
          <a:p>
            <a:pPr marL="441325" lvl="0" indent="-441325" algn="l">
              <a:spcBef>
                <a:spcPts val="600"/>
              </a:spcBef>
            </a:pP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12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- GPS - Guia de Previdência 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Social;</a:t>
            </a:r>
          </a:p>
          <a:p>
            <a:pPr marL="441325" lvl="0" indent="-441325" algn="l">
              <a:spcBef>
                <a:spcPts val="600"/>
              </a:spcBef>
            </a:pP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13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- </a:t>
            </a:r>
            <a:r>
              <a:rPr lang="pt-BR" sz="1800" b="0" dirty="0" err="1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Gefip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 – Guia de Recolhimento do Fundo de 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Garantia do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Tempo de Serviço e Informações 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Previdenciárias;</a:t>
            </a:r>
          </a:p>
          <a:p>
            <a:pPr marL="441325" lvl="0" indent="-441325" algn="l">
              <a:spcBef>
                <a:spcPts val="600"/>
              </a:spcBef>
            </a:pP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14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- </a:t>
            </a:r>
            <a:r>
              <a:rPr lang="pt-BR" sz="1800" b="0" dirty="0" err="1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Caged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 – Cadastro Geral de Empregados 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e Desempregados;</a:t>
            </a:r>
          </a:p>
          <a:p>
            <a:pPr marL="441325" lvl="0" indent="-441325" algn="l">
              <a:spcBef>
                <a:spcPts val="600"/>
              </a:spcBef>
            </a:pP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15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- Folha de Pagamento (Férias, RCT, 13º Salário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);</a:t>
            </a:r>
            <a:endParaRPr lang="pt-BR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41325" lvl="0" indent="-441325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16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- Balanço Anual ou 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Periódico;</a:t>
            </a:r>
            <a:endParaRPr lang="pt-BR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41325" lvl="0" indent="-441325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17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- ICMS Diferença Alíquota (Imposto sobre 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Circulação de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Mercadoria e Serviços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);</a:t>
            </a:r>
            <a:endParaRPr lang="pt-BR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41325" lvl="0" indent="-441325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18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- ICMS Substituição 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Tributária;</a:t>
            </a:r>
            <a:endParaRPr lang="pt-BR" sz="1800" b="0" dirty="0">
              <a:solidFill>
                <a:schemeClr val="tx1"/>
              </a:solidFill>
              <a:latin typeface="Arial"/>
              <a:ea typeface="Times New Roman" pitchFamily="18" charset="0"/>
              <a:cs typeface="Arial"/>
            </a:endParaRPr>
          </a:p>
          <a:p>
            <a:pPr marL="441325" lvl="0" indent="-441325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19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- Sintegra - Sistema Integrado de Informações </a:t>
            </a:r>
            <a:r>
              <a:rPr lang="pt-BR" sz="1800" b="0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sobre Operações </a:t>
            </a:r>
            <a:r>
              <a:rPr lang="pt-BR" sz="1800" b="0" dirty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Interestaduais com Mercadorias e Serviços</a:t>
            </a:r>
            <a:endParaRPr lang="en-US" sz="18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29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1"/>
          <p:cNvSpPr>
            <a:spLocks noChangeArrowheads="1"/>
          </p:cNvSpPr>
          <p:nvPr/>
        </p:nvSpPr>
        <p:spPr bwMode="auto">
          <a:xfrm>
            <a:off x="1547664" y="1700808"/>
            <a:ext cx="6048672" cy="52322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cap="all" dirty="0">
                <a:solidFill>
                  <a:srgbClr val="14518D"/>
                </a:solidFill>
                <a:latin typeface="Arial"/>
                <a:cs typeface="Arial"/>
              </a:rPr>
              <a:t>Reflexões</a:t>
            </a:r>
            <a:endParaRPr lang="en-US" sz="2800" cap="all" dirty="0">
              <a:solidFill>
                <a:srgbClr val="14518D"/>
              </a:solidFill>
              <a:latin typeface="Arial"/>
              <a:cs typeface="Arial"/>
            </a:endParaRPr>
          </a:p>
        </p:txBody>
      </p:sp>
      <p:sp>
        <p:nvSpPr>
          <p:cNvPr id="8195" name="Rectangle 30"/>
          <p:cNvSpPr>
            <a:spLocks noChangeArrowheads="1"/>
          </p:cNvSpPr>
          <p:nvPr/>
        </p:nvSpPr>
        <p:spPr bwMode="auto">
          <a:xfrm>
            <a:off x="755576" y="2852936"/>
            <a:ext cx="7704856" cy="249299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Arial"/>
              <a:buChar char="•"/>
            </a:pPr>
            <a:r>
              <a:rPr lang="pt-BR" sz="2400" b="0" dirty="0" smtClean="0">
                <a:solidFill>
                  <a:schemeClr val="tx1"/>
                </a:solidFill>
              </a:rPr>
              <a:t>O </a:t>
            </a:r>
            <a:r>
              <a:rPr lang="pt-BR" sz="2400" b="0" dirty="0">
                <a:solidFill>
                  <a:schemeClr val="tx1"/>
                </a:solidFill>
              </a:rPr>
              <a:t>que é tributo e qual a sua </a:t>
            </a:r>
            <a:r>
              <a:rPr lang="pt-BR" sz="2400" b="0" dirty="0" smtClean="0">
                <a:solidFill>
                  <a:schemeClr val="tx1"/>
                </a:solidFill>
              </a:rPr>
              <a:t>importância social?</a:t>
            </a:r>
            <a:endParaRPr lang="pt-BR" sz="2400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50000"/>
              </a:spcBef>
              <a:buFont typeface="Arial"/>
              <a:buChar char="•"/>
            </a:pPr>
            <a:r>
              <a:rPr lang="pt-BR" sz="2400" b="0" dirty="0" smtClean="0">
                <a:solidFill>
                  <a:schemeClr val="tx1"/>
                </a:solidFill>
              </a:rPr>
              <a:t>Quais </a:t>
            </a:r>
            <a:r>
              <a:rPr lang="pt-BR" sz="2400" b="0" dirty="0">
                <a:solidFill>
                  <a:schemeClr val="tx1"/>
                </a:solidFill>
              </a:rPr>
              <a:t>as opções tributárias e a </a:t>
            </a:r>
            <a:r>
              <a:rPr lang="pt-BR" sz="2400" b="0" dirty="0" smtClean="0">
                <a:solidFill>
                  <a:schemeClr val="tx1"/>
                </a:solidFill>
              </a:rPr>
              <a:t>melhor opção </a:t>
            </a:r>
            <a:r>
              <a:rPr lang="pt-BR" sz="2400" b="0" dirty="0">
                <a:solidFill>
                  <a:schemeClr val="tx1"/>
                </a:solidFill>
              </a:rPr>
              <a:t>para a </a:t>
            </a:r>
            <a:r>
              <a:rPr lang="pt-BR" sz="2400" b="0" dirty="0" smtClean="0">
                <a:solidFill>
                  <a:schemeClr val="tx1"/>
                </a:solidFill>
              </a:rPr>
              <a:t>microempresa</a:t>
            </a:r>
            <a:r>
              <a:rPr lang="pt-BR" sz="2400" b="0" dirty="0">
                <a:solidFill>
                  <a:schemeClr val="tx1"/>
                </a:solidFill>
              </a:rPr>
              <a:t>? </a:t>
            </a:r>
            <a:endParaRPr lang="pt-BR" sz="2400" b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50000"/>
              </a:spcBef>
              <a:buFont typeface="Arial"/>
              <a:buChar char="•"/>
            </a:pPr>
            <a:r>
              <a:rPr lang="pt-BR" sz="2400" b="0" dirty="0" smtClean="0">
                <a:solidFill>
                  <a:schemeClr val="tx1"/>
                </a:solidFill>
              </a:rPr>
              <a:t>Podemos parcelar débitos do Simples Nacional?  </a:t>
            </a:r>
          </a:p>
          <a:p>
            <a:pPr marL="342900" indent="-342900" algn="l">
              <a:spcBef>
                <a:spcPct val="50000"/>
              </a:spcBef>
              <a:buFont typeface="Arial"/>
              <a:buChar char="•"/>
            </a:pPr>
            <a:r>
              <a:rPr lang="pt-BR" sz="2400" b="0" dirty="0" smtClean="0">
                <a:solidFill>
                  <a:schemeClr val="tx1"/>
                </a:solidFill>
              </a:rPr>
              <a:t>O que devo cobrar do contador?</a:t>
            </a:r>
            <a:endParaRPr lang="pt-BR" sz="2400" b="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1772816"/>
            <a:ext cx="1689950" cy="23042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3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30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0" name="Rectangle 293"/>
          <p:cNvSpPr>
            <a:spLocks noChangeArrowheads="1"/>
          </p:cNvSpPr>
          <p:nvPr/>
        </p:nvSpPr>
        <p:spPr bwMode="auto">
          <a:xfrm>
            <a:off x="6012160" y="316952"/>
            <a:ext cx="3131840" cy="27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OBRIGAÇÕES DO CONTADOR</a:t>
            </a:r>
            <a:endParaRPr lang="pt-BR" sz="120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5" y="1084674"/>
            <a:ext cx="7210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i="1" cap="all" dirty="0" err="1">
                <a:solidFill>
                  <a:srgbClr val="14518D"/>
                </a:solidFill>
              </a:rPr>
              <a:t>Checklist</a:t>
            </a:r>
            <a:r>
              <a:rPr lang="pt-BR" sz="2000" cap="all" dirty="0">
                <a:solidFill>
                  <a:srgbClr val="14518D"/>
                </a:solidFill>
              </a:rPr>
              <a:t> das Obrigações das Empresas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2348880"/>
            <a:ext cx="7920880" cy="34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0" indent="-441325" algn="l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20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PGDAS-D – Programa Gerador do Documento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de Arrecadação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do Simples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Nacional;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	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21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DAS – Documento de Arrecadação do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Simples Nacional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–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Mensal;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	</a:t>
            </a: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22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DIRPF – Declaração de Imposto de Renda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Pessoa Física;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	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23 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–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DIRF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–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Declaração de Imposto de Renda Retido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na  Fonte;</a:t>
            </a: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24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RAIS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–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Relação Anual de Informações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Sociais;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25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Contribuição Sindical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Patronal;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26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Contribuição Sindical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Funcionários;</a:t>
            </a:r>
            <a:endParaRPr lang="pt-BR" sz="1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27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Declaração de Rendimentos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–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PF e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PJ;</a:t>
            </a:r>
            <a:endParaRPr lang="pt-BR" sz="1800" b="0" dirty="0">
              <a:solidFill>
                <a:srgbClr val="000000"/>
              </a:solidFill>
              <a:latin typeface="Arial"/>
              <a:ea typeface="Times New Roman" pitchFamily="18" charset="0"/>
              <a:cs typeface="Arial"/>
            </a:endParaRPr>
          </a:p>
          <a:p>
            <a:pPr lvl="0" algn="l" eaLnBrk="0" hangingPunct="0">
              <a:spcBef>
                <a:spcPts val="600"/>
              </a:spcBef>
            </a:pP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28 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- </a:t>
            </a:r>
            <a:r>
              <a:rPr lang="pt-BR" sz="1800" b="0" dirty="0" err="1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Defis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 – Declaração de Informações </a:t>
            </a:r>
            <a:r>
              <a:rPr lang="pt-BR" sz="1800" b="0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Socioeconômicas e Fiscais.</a:t>
            </a:r>
            <a:r>
              <a:rPr lang="pt-BR" sz="1800" b="0" dirty="0">
                <a:solidFill>
                  <a:srgbClr val="000000"/>
                </a:solidFill>
                <a:latin typeface="Arial"/>
                <a:ea typeface="Times New Roman" pitchFamily="18" charset="0"/>
                <a:cs typeface="Arial"/>
              </a:rPr>
              <a:t>	</a:t>
            </a:r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4"/>
          <p:cNvSpPr>
            <a:spLocks noChangeArrowheads="1"/>
          </p:cNvSpPr>
          <p:nvPr/>
        </p:nvSpPr>
        <p:spPr bwMode="auto">
          <a:xfrm>
            <a:off x="467544" y="5711770"/>
            <a:ext cx="7644912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400" b="0" dirty="0">
                <a:solidFill>
                  <a:schemeClr val="tx1"/>
                </a:solidFill>
              </a:rPr>
              <a:t>Devemos consultar o </a:t>
            </a:r>
            <a:r>
              <a:rPr lang="pt-BR" sz="1400" b="0" i="1" dirty="0" smtClean="0">
                <a:solidFill>
                  <a:schemeClr val="tx1"/>
                </a:solidFill>
              </a:rPr>
              <a:t>Checklist</a:t>
            </a:r>
            <a:r>
              <a:rPr lang="pt-BR" sz="1400" b="0" i="1" dirty="0">
                <a:solidFill>
                  <a:schemeClr val="tx1"/>
                </a:solidFill>
              </a:rPr>
              <a:t>,</a:t>
            </a:r>
            <a:r>
              <a:rPr lang="pt-BR" sz="1400" b="0" dirty="0">
                <a:solidFill>
                  <a:schemeClr val="tx1"/>
                </a:solidFill>
              </a:rPr>
              <a:t> conforme a atividade da empresa.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445273" y="1607414"/>
            <a:ext cx="8175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400" b="0" dirty="0">
                <a:solidFill>
                  <a:schemeClr val="tx1"/>
                </a:solidFill>
              </a:rPr>
              <a:t>TRIBUTO é</a:t>
            </a:r>
            <a:r>
              <a:rPr lang="pt-PT" sz="1400" b="0" dirty="0">
                <a:solidFill>
                  <a:schemeClr val="tx1"/>
                </a:solidFill>
              </a:rPr>
              <a:t> a </a:t>
            </a:r>
            <a:r>
              <a:rPr lang="pt-PT" sz="1400" b="0" dirty="0" smtClean="0">
                <a:solidFill>
                  <a:schemeClr val="tx1"/>
                </a:solidFill>
              </a:rPr>
              <a:t>obrigação de </a:t>
            </a:r>
            <a:r>
              <a:rPr lang="pt-PT" sz="1400" b="0" dirty="0">
                <a:solidFill>
                  <a:schemeClr val="tx1"/>
                </a:solidFill>
              </a:rPr>
              <a:t>recolher valores ao Estado, ou </a:t>
            </a:r>
            <a:r>
              <a:rPr lang="pt-PT" sz="1400" b="0" dirty="0" smtClean="0">
                <a:solidFill>
                  <a:schemeClr val="tx1"/>
                </a:solidFill>
              </a:rPr>
              <a:t>entidades equivalentes</a:t>
            </a:r>
            <a:r>
              <a:rPr lang="pt-PT" sz="1400" b="0" dirty="0">
                <a:solidFill>
                  <a:schemeClr val="tx1"/>
                </a:solidFill>
              </a:rPr>
              <a:t>,  conforme a lei que o </a:t>
            </a:r>
            <a:r>
              <a:rPr lang="pt-PT" sz="1400" b="0" dirty="0" smtClean="0">
                <a:solidFill>
                  <a:schemeClr val="tx1"/>
                </a:solidFill>
              </a:rPr>
              <a:t>criou. Sua </a:t>
            </a:r>
            <a:r>
              <a:rPr lang="pt-PT" sz="1400" b="0" dirty="0">
                <a:solidFill>
                  <a:schemeClr val="tx1"/>
                </a:solidFill>
              </a:rPr>
              <a:t>importância </a:t>
            </a:r>
            <a:r>
              <a:rPr lang="pt-PT" sz="1400" b="0" dirty="0" smtClean="0">
                <a:solidFill>
                  <a:schemeClr val="tx1"/>
                </a:solidFill>
              </a:rPr>
              <a:t>social </a:t>
            </a:r>
            <a:r>
              <a:rPr lang="pt-PT" sz="1400" b="0" dirty="0">
                <a:solidFill>
                  <a:schemeClr val="tx1"/>
                </a:solidFill>
              </a:rPr>
              <a:t>está na redistribuição da renda, trazendo benefícios à sociedade.</a:t>
            </a:r>
            <a:endParaRPr lang="pt-BR" sz="1400" b="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467544" y="3121223"/>
            <a:ext cx="8251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400" b="0" dirty="0">
                <a:solidFill>
                  <a:schemeClr val="tx1"/>
                </a:solidFill>
              </a:rPr>
              <a:t>Lucro Real, Presumido e Simples Nacional, ou </a:t>
            </a:r>
            <a:r>
              <a:rPr lang="pt-BR" sz="1400" b="0" dirty="0" smtClean="0">
                <a:solidFill>
                  <a:schemeClr val="tx1"/>
                </a:solidFill>
              </a:rPr>
              <a:t>seja, </a:t>
            </a:r>
            <a:r>
              <a:rPr lang="pt-BR" sz="1400" b="0" dirty="0">
                <a:solidFill>
                  <a:schemeClr val="tx1"/>
                </a:solidFill>
              </a:rPr>
              <a:t>para a </a:t>
            </a:r>
            <a:r>
              <a:rPr lang="pt-BR" sz="1400" b="0" dirty="0" smtClean="0">
                <a:solidFill>
                  <a:schemeClr val="tx1"/>
                </a:solidFill>
              </a:rPr>
              <a:t>microempresa, </a:t>
            </a:r>
            <a:r>
              <a:rPr lang="pt-BR" sz="1400" b="0" dirty="0">
                <a:solidFill>
                  <a:schemeClr val="tx1"/>
                </a:solidFill>
              </a:rPr>
              <a:t>na maioria das vezes, a opção pelo Simples Nacional é </a:t>
            </a:r>
            <a:r>
              <a:rPr lang="pt-BR" sz="1400" b="0" dirty="0" smtClean="0">
                <a:solidFill>
                  <a:schemeClr val="tx1"/>
                </a:solidFill>
              </a:rPr>
              <a:t>a mais vantajosa.</a:t>
            </a:r>
            <a:endParaRPr lang="pt-BR" sz="1400" b="0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67544" y="4489375"/>
            <a:ext cx="79350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400" b="0" dirty="0">
                <a:solidFill>
                  <a:schemeClr val="tx1"/>
                </a:solidFill>
              </a:rPr>
              <a:t>Sim, a partir de 2012, conforme a Instruções no Portal do Simples Nacional.</a:t>
            </a:r>
          </a:p>
        </p:txBody>
      </p:sp>
      <p:sp>
        <p:nvSpPr>
          <p:cNvPr id="16" name="Rectangle 293"/>
          <p:cNvSpPr>
            <a:spLocks noChangeArrowheads="1"/>
          </p:cNvSpPr>
          <p:nvPr/>
        </p:nvSpPr>
        <p:spPr bwMode="auto">
          <a:xfrm>
            <a:off x="7092280" y="332656"/>
            <a:ext cx="2088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conclusão</a:t>
            </a:r>
            <a:endParaRPr lang="pt-BR" sz="120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31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196752"/>
            <a:ext cx="6984776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cap="all" dirty="0">
                <a:solidFill>
                  <a:srgbClr val="14518D"/>
                </a:solidFill>
              </a:rPr>
              <a:t>O que é tributo e qual a </a:t>
            </a:r>
            <a:r>
              <a:rPr lang="pt-BR" cap="all" dirty="0" smtClean="0">
                <a:solidFill>
                  <a:srgbClr val="14518D"/>
                </a:solidFill>
              </a:rPr>
              <a:t>sua </a:t>
            </a:r>
            <a:r>
              <a:rPr lang="pt-BR" cap="all" dirty="0">
                <a:solidFill>
                  <a:srgbClr val="14518D"/>
                </a:solidFill>
              </a:rPr>
              <a:t>importância social?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2689175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cap="all" dirty="0">
                <a:solidFill>
                  <a:srgbClr val="14518D"/>
                </a:solidFill>
              </a:rPr>
              <a:t>Quais as opções tributárias e a melhor opção para a microempresa?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150821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cap="all" dirty="0">
                <a:solidFill>
                  <a:srgbClr val="14518D"/>
                </a:solidFill>
              </a:rPr>
              <a:t>Podemos parcelar débitos do Simples Nacional?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5322694"/>
            <a:ext cx="4159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cap="all" dirty="0">
                <a:solidFill>
                  <a:srgbClr val="14518D"/>
                </a:solidFill>
              </a:rPr>
              <a:t>O que devo cobrar do contador?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9" grpId="0"/>
      <p:bldP spid="11" grpId="0"/>
      <p:bldP spid="13" grpId="0"/>
      <p:bldP spid="2" grpId="0"/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323528" y="908720"/>
            <a:ext cx="8379069" cy="52937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/>
            <a:endParaRPr lang="pt-BR" sz="1800" b="0" dirty="0"/>
          </a:p>
          <a:p>
            <a:pPr algn="l"/>
            <a:r>
              <a:rPr lang="pt-BR" b="0" dirty="0">
                <a:solidFill>
                  <a:srgbClr val="000000"/>
                </a:solidFill>
              </a:rPr>
              <a:t>Resolução do CGSN nº 94 de 29/11/2011 – Lei Compl. 123/06 </a:t>
            </a:r>
            <a:r>
              <a:rPr lang="pt-BR" b="0" dirty="0" smtClean="0">
                <a:solidFill>
                  <a:srgbClr val="000000"/>
                </a:solidFill>
              </a:rPr>
              <a:t>– </a:t>
            </a:r>
          </a:p>
          <a:p>
            <a:pPr algn="l"/>
            <a:r>
              <a:rPr lang="pt-BR" b="0" dirty="0" smtClean="0">
                <a:solidFill>
                  <a:srgbClr val="000000"/>
                </a:solidFill>
              </a:rPr>
              <a:t>Decreto </a:t>
            </a:r>
            <a:r>
              <a:rPr lang="pt-BR" b="0" dirty="0">
                <a:solidFill>
                  <a:srgbClr val="000000"/>
                </a:solidFill>
              </a:rPr>
              <a:t>6.038/2007 e o Regimento Interno do CGSM nº 01/07</a:t>
            </a:r>
            <a:r>
              <a:rPr lang="pt-BR" b="0" dirty="0" smtClean="0">
                <a:solidFill>
                  <a:srgbClr val="000000"/>
                </a:solidFill>
              </a:rPr>
              <a:t>;</a:t>
            </a:r>
          </a:p>
          <a:p>
            <a:pPr algn="l"/>
            <a:r>
              <a:rPr lang="pt-BR" b="0" dirty="0" smtClean="0">
                <a:solidFill>
                  <a:srgbClr val="000000"/>
                </a:solidFill>
              </a:rPr>
              <a:t> </a:t>
            </a:r>
            <a:endParaRPr lang="pt-BR" b="0" dirty="0">
              <a:solidFill>
                <a:srgbClr val="000000"/>
              </a:solidFill>
            </a:endParaRPr>
          </a:p>
          <a:p>
            <a:pPr algn="l"/>
            <a:r>
              <a:rPr lang="pt-BR" b="0" dirty="0" smtClean="0">
                <a:solidFill>
                  <a:srgbClr val="000000"/>
                </a:solidFill>
              </a:rPr>
              <a:t>Dicas de sites:</a:t>
            </a:r>
          </a:p>
          <a:p>
            <a:pPr algn="l"/>
            <a:endParaRPr lang="pt-BR" b="0" dirty="0"/>
          </a:p>
          <a:p>
            <a:pPr algn="l"/>
            <a:r>
              <a:rPr lang="pt-BR" b="0" u="sng" dirty="0">
                <a:solidFill>
                  <a:schemeClr val="hlink"/>
                </a:solidFill>
                <a:hlinkClick r:id="rId3" invalidUrl="http:///"/>
              </a:rPr>
              <a:t>http://</a:t>
            </a:r>
            <a:r>
              <a:rPr lang="pt-BR" b="0" u="sng" dirty="0">
                <a:solidFill>
                  <a:schemeClr val="hlink"/>
                </a:solidFill>
              </a:rPr>
              <a:t>www.fenacon.org.br/escr-simples.php</a:t>
            </a:r>
            <a:r>
              <a:rPr lang="pt-BR" b="0" dirty="0">
                <a:solidFill>
                  <a:schemeClr val="hlink"/>
                </a:solidFill>
              </a:rPr>
              <a:t>;</a:t>
            </a:r>
            <a:endParaRPr lang="pt-BR" dirty="0">
              <a:solidFill>
                <a:schemeClr val="hlink"/>
              </a:solidFill>
            </a:endParaRPr>
          </a:p>
          <a:p>
            <a:pPr algn="l"/>
            <a:endParaRPr lang="pt-BR" b="0" i="1" dirty="0"/>
          </a:p>
          <a:p>
            <a:pPr algn="l"/>
            <a:r>
              <a:rPr lang="pt-BR" b="0" dirty="0">
                <a:hlinkClick r:id="rId4"/>
              </a:rPr>
              <a:t>http://</a:t>
            </a:r>
            <a:r>
              <a:rPr lang="pt-BR" b="0" dirty="0">
                <a:hlinkClick r:id="rId5"/>
              </a:rPr>
              <a:t>www.portaldoempreendedor.gov.br/</a:t>
            </a:r>
            <a:r>
              <a:rPr lang="pt-BR" b="0" dirty="0"/>
              <a:t>;</a:t>
            </a:r>
          </a:p>
          <a:p>
            <a:pPr algn="l"/>
            <a:endParaRPr lang="pt-BR" b="0" dirty="0">
              <a:hlinkClick r:id="rId6"/>
            </a:endParaRPr>
          </a:p>
          <a:p>
            <a:pPr algn="l"/>
            <a:r>
              <a:rPr lang="pt-BR" b="0" dirty="0">
                <a:hlinkClick r:id="rId4"/>
              </a:rPr>
              <a:t>http://</a:t>
            </a:r>
            <a:r>
              <a:rPr lang="pt-BR" b="0" dirty="0">
                <a:hlinkClick r:id="rId6"/>
              </a:rPr>
              <a:t>www.receitafazenda.gov.br</a:t>
            </a:r>
            <a:r>
              <a:rPr lang="pt-BR" b="0" dirty="0"/>
              <a:t>;</a:t>
            </a:r>
          </a:p>
          <a:p>
            <a:pPr algn="l"/>
            <a:endParaRPr lang="pt-BR" b="0" dirty="0">
              <a:hlinkClick r:id="rId4"/>
            </a:endParaRPr>
          </a:p>
          <a:p>
            <a:pPr algn="l"/>
            <a:r>
              <a:rPr lang="pt-BR" b="0" dirty="0">
                <a:hlinkClick r:id="rId4"/>
              </a:rPr>
              <a:t>http://www.portaltransparencia.gov.br/</a:t>
            </a:r>
            <a:endParaRPr lang="pt-BR" b="0" dirty="0"/>
          </a:p>
          <a:p>
            <a:pPr algn="l"/>
            <a:endParaRPr lang="pt-BR" b="0" dirty="0"/>
          </a:p>
          <a:p>
            <a:pPr algn="l"/>
            <a:r>
              <a:rPr lang="pt-BR" b="0" dirty="0">
                <a:solidFill>
                  <a:srgbClr val="000000"/>
                </a:solidFill>
              </a:rPr>
              <a:t>Leitura Complementar: </a:t>
            </a:r>
          </a:p>
          <a:p>
            <a:pPr algn="l"/>
            <a:r>
              <a:rPr lang="pt-BR" b="0" dirty="0">
                <a:solidFill>
                  <a:srgbClr val="000000"/>
                </a:solidFill>
              </a:rPr>
              <a:t>	</a:t>
            </a:r>
          </a:p>
          <a:p>
            <a:pPr algn="l"/>
            <a:r>
              <a:rPr lang="pt-BR" b="0" dirty="0" smtClean="0">
                <a:solidFill>
                  <a:srgbClr val="000000"/>
                </a:solidFill>
              </a:rPr>
              <a:t>RICMS – </a:t>
            </a:r>
            <a:r>
              <a:rPr lang="pt-BR" b="0" dirty="0">
                <a:solidFill>
                  <a:srgbClr val="000000"/>
                </a:solidFill>
              </a:rPr>
              <a:t>Regulamento do ICMS de cada Estado;</a:t>
            </a:r>
          </a:p>
          <a:p>
            <a:pPr algn="l"/>
            <a:r>
              <a:rPr lang="pt-BR" b="0" dirty="0" smtClean="0">
                <a:solidFill>
                  <a:srgbClr val="000000"/>
                </a:solidFill>
              </a:rPr>
              <a:t>RIR – </a:t>
            </a:r>
            <a:r>
              <a:rPr lang="pt-BR" b="0" dirty="0">
                <a:solidFill>
                  <a:srgbClr val="000000"/>
                </a:solidFill>
              </a:rPr>
              <a:t>Regulamento do Imposto de Renda/1999, Decreto nº 3.000, </a:t>
            </a:r>
            <a:endParaRPr lang="pt-BR" b="0" dirty="0" smtClean="0">
              <a:solidFill>
                <a:srgbClr val="000000"/>
              </a:solidFill>
            </a:endParaRPr>
          </a:p>
          <a:p>
            <a:pPr algn="l"/>
            <a:r>
              <a:rPr lang="pt-BR" b="0" dirty="0" smtClean="0">
                <a:solidFill>
                  <a:srgbClr val="000000"/>
                </a:solidFill>
              </a:rPr>
              <a:t>de 26 de </a:t>
            </a:r>
            <a:r>
              <a:rPr lang="pt-BR" b="0" dirty="0">
                <a:solidFill>
                  <a:srgbClr val="000000"/>
                </a:solidFill>
              </a:rPr>
              <a:t>março de 1999;</a:t>
            </a:r>
          </a:p>
          <a:p>
            <a:pPr algn="l"/>
            <a:r>
              <a:rPr lang="pt-BR" b="0" dirty="0" smtClean="0">
                <a:solidFill>
                  <a:srgbClr val="000000"/>
                </a:solidFill>
              </a:rPr>
              <a:t>Regulamento </a:t>
            </a:r>
            <a:r>
              <a:rPr lang="pt-BR" b="0" dirty="0">
                <a:solidFill>
                  <a:srgbClr val="000000"/>
                </a:solidFill>
              </a:rPr>
              <a:t>das Leis Municipais (Tabela de alíquota do ISS); </a:t>
            </a:r>
          </a:p>
          <a:p>
            <a:pPr algn="l"/>
            <a:r>
              <a:rPr lang="pt-BR" b="0" dirty="0" smtClean="0">
                <a:solidFill>
                  <a:srgbClr val="000000"/>
                </a:solidFill>
              </a:rPr>
              <a:t>Código </a:t>
            </a:r>
            <a:r>
              <a:rPr lang="pt-BR" b="0" dirty="0">
                <a:solidFill>
                  <a:srgbClr val="000000"/>
                </a:solidFill>
              </a:rPr>
              <a:t>Tributário </a:t>
            </a:r>
            <a:r>
              <a:rPr lang="pt-BR" b="0" dirty="0" smtClean="0">
                <a:solidFill>
                  <a:srgbClr val="000000"/>
                </a:solidFill>
              </a:rPr>
              <a:t>Nacional.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32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2" name="Rectangle 293"/>
          <p:cNvSpPr>
            <a:spLocks noChangeArrowheads="1"/>
          </p:cNvSpPr>
          <p:nvPr/>
        </p:nvSpPr>
        <p:spPr bwMode="auto">
          <a:xfrm>
            <a:off x="7092280" y="332656"/>
            <a:ext cx="2088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BIBLIOGRAFIA</a:t>
            </a:r>
            <a:endParaRPr lang="pt-BR" sz="120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2605454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221" name="Rectangle 36"/>
          <p:cNvSpPr>
            <a:spLocks noChangeArrowheads="1"/>
          </p:cNvSpPr>
          <p:nvPr/>
        </p:nvSpPr>
        <p:spPr bwMode="auto">
          <a:xfrm>
            <a:off x="4106008" y="3213101"/>
            <a:ext cx="4186604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 typeface="Arial"/>
              <a:buChar char="•"/>
            </a:pPr>
            <a:r>
              <a:rPr lang="pt-BR" sz="2400" b="0" dirty="0" smtClean="0">
                <a:solidFill>
                  <a:srgbClr val="000000"/>
                </a:solidFill>
              </a:rPr>
              <a:t>O </a:t>
            </a:r>
            <a:r>
              <a:rPr lang="pt-BR" sz="2400" b="0" dirty="0">
                <a:solidFill>
                  <a:srgbClr val="000000"/>
                </a:solidFill>
              </a:rPr>
              <a:t>que é tributo e qual a sua importância social?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3095328" y="1700808"/>
            <a:ext cx="6048672" cy="52322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cap="all" dirty="0">
                <a:solidFill>
                  <a:srgbClr val="14518D"/>
                </a:solidFill>
                <a:latin typeface="Arial"/>
                <a:cs typeface="Arial"/>
              </a:rPr>
              <a:t>Reflexões</a:t>
            </a:r>
            <a:endParaRPr lang="en-US" sz="2800" cap="all" dirty="0">
              <a:solidFill>
                <a:srgbClr val="14518D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4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7"/>
          <p:cNvSpPr>
            <a:spLocks noChangeAspect="1" noChangeArrowheads="1"/>
          </p:cNvSpPr>
          <p:nvPr/>
        </p:nvSpPr>
        <p:spPr bwMode="auto">
          <a:xfrm>
            <a:off x="827584" y="1052736"/>
            <a:ext cx="7488832" cy="41592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3969" tIns="41986" rIns="83969" bIns="41986" anchor="ctr"/>
          <a:lstStyle/>
          <a:p>
            <a:pPr defTabSz="762000"/>
            <a:r>
              <a:rPr lang="pt-BR" sz="2000" cap="all" dirty="0">
                <a:solidFill>
                  <a:srgbClr val="14518D"/>
                </a:solidFill>
                <a:latin typeface="Arial"/>
                <a:cs typeface="Arial"/>
              </a:rPr>
              <a:t>O que é tributo e qual a sua </a:t>
            </a:r>
            <a:r>
              <a:rPr lang="pt-BR" sz="2000" cap="all" dirty="0" smtClean="0">
                <a:solidFill>
                  <a:srgbClr val="14518D"/>
                </a:solidFill>
                <a:latin typeface="Arial"/>
                <a:cs typeface="Arial"/>
              </a:rPr>
              <a:t>importância </a:t>
            </a:r>
            <a:r>
              <a:rPr lang="pt-BR" sz="2000" cap="all" dirty="0">
                <a:solidFill>
                  <a:srgbClr val="14518D"/>
                </a:solidFill>
                <a:latin typeface="Arial"/>
                <a:cs typeface="Arial"/>
              </a:rPr>
              <a:t>social?</a:t>
            </a:r>
            <a:endParaRPr lang="en-US" sz="2000" cap="all" dirty="0">
              <a:solidFill>
                <a:srgbClr val="14518D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87624" y="2778373"/>
            <a:ext cx="6734305" cy="3510136"/>
            <a:chOff x="1187624" y="2778373"/>
            <a:chExt cx="6734305" cy="3510136"/>
          </a:xfrm>
        </p:grpSpPr>
        <p:sp>
          <p:nvSpPr>
            <p:cNvPr id="54279" name="Oval 7"/>
            <p:cNvSpPr>
              <a:spLocks noChangeArrowheads="1"/>
            </p:cNvSpPr>
            <p:nvPr/>
          </p:nvSpPr>
          <p:spPr bwMode="auto">
            <a:xfrm>
              <a:off x="3596589" y="3298122"/>
              <a:ext cx="1661746" cy="1761072"/>
            </a:xfrm>
            <a:prstGeom prst="ellips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4925">
              <a:solidFill>
                <a:srgbClr val="FFFFFF"/>
              </a:solidFill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pt-BR" sz="24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TRIBUTOS</a:t>
              </a:r>
            </a:p>
          </p:txBody>
        </p:sp>
        <p:pic>
          <p:nvPicPr>
            <p:cNvPr id="54281" name="Picture 9" descr="ANd9GcTMKx0bj8XBc8AkFeiZUJGllxqdxEZ3KasVIYnsbwOzEp8ZupD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89040"/>
              <a:ext cx="106533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4282" name="Picture 10" descr="ANd9GcQPXMG9ojU92uZovlrhhsJAAL_gwCqZW-_ru3mx0K-BeIMZmj_DP5FxIYl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5157192"/>
              <a:ext cx="1195754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4284" name="Picture 12" descr="ANd9GcSsezD4har6qhXap61vZAtA7Jsw4bDmi1qcJW8OUcslRPvWBiKXDcGKMnvF0Q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3861048"/>
              <a:ext cx="1261697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3840842" y="5661249"/>
              <a:ext cx="1811278" cy="61555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100000"/>
                </a:spcBef>
                <a:defRPr/>
              </a:pPr>
              <a:endParaRPr lang="pt-BR" sz="200" dirty="0"/>
            </a:p>
            <a:p>
              <a:pPr algn="l">
                <a:spcBef>
                  <a:spcPct val="50000"/>
                </a:spcBef>
                <a:defRPr/>
              </a:pPr>
              <a:r>
                <a:rPr lang="pt-BR" dirty="0"/>
                <a:t>dentre outros...</a:t>
              </a:r>
            </a:p>
            <a:p>
              <a:pPr algn="l">
                <a:spcBef>
                  <a:spcPct val="100000"/>
                </a:spcBef>
                <a:defRPr/>
              </a:pPr>
              <a:endParaRPr lang="pt-BR" sz="400" dirty="0"/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1835696" y="2852936"/>
              <a:ext cx="1660280" cy="6370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endParaRPr lang="pt-BR" sz="600" dirty="0"/>
            </a:p>
            <a:p>
              <a:pPr>
                <a:lnSpc>
                  <a:spcPct val="80000"/>
                </a:lnSpc>
                <a:defRPr/>
              </a:pPr>
              <a:r>
                <a:rPr lang="pt-BR" dirty="0"/>
                <a:t>Necessidades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dirty="0"/>
                <a:t> públicas</a:t>
              </a:r>
            </a:p>
            <a:p>
              <a:pPr>
                <a:lnSpc>
                  <a:spcPct val="80000"/>
                </a:lnSpc>
                <a:defRPr/>
              </a:pPr>
              <a:endParaRPr lang="pt-BR" sz="600" dirty="0"/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 flipH="1">
              <a:off x="3043215" y="4653136"/>
              <a:ext cx="665285" cy="4318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pt-BR" dirty="0"/>
            </a:p>
          </p:txBody>
        </p: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 flipH="1" flipV="1">
              <a:off x="2487084" y="4106170"/>
              <a:ext cx="1063503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pt-BR" dirty="0"/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 flipH="1" flipV="1">
              <a:off x="3563888" y="3428999"/>
              <a:ext cx="475720" cy="216794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pt-BR" dirty="0"/>
            </a:p>
          </p:txBody>
        </p: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 flipV="1">
              <a:off x="5303228" y="4077072"/>
              <a:ext cx="1329309" cy="36004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pt-BR" dirty="0"/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>
              <a:off x="5303158" y="4581129"/>
              <a:ext cx="1062404" cy="576263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pt-BR" dirty="0"/>
            </a:p>
          </p:txBody>
        </p:sp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>
              <a:off x="4505531" y="4941168"/>
              <a:ext cx="0" cy="6477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pt-BR" dirty="0"/>
            </a:p>
          </p:txBody>
        </p:sp>
        <p:pic>
          <p:nvPicPr>
            <p:cNvPr id="54302" name="Picture 30" descr="Forca-Nacional-de-Seguranca-Public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07260" y="2778373"/>
              <a:ext cx="868996" cy="93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 flipV="1">
              <a:off x="4970814" y="3501007"/>
              <a:ext cx="897330" cy="144785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pt-BR" dirty="0"/>
            </a:p>
          </p:txBody>
        </p:sp>
        <p:pic>
          <p:nvPicPr>
            <p:cNvPr id="54304" name="Picture 32" descr="saneament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216" y="5085184"/>
              <a:ext cx="1109297" cy="120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29" name="Retângulo 28"/>
          <p:cNvSpPr>
            <a:spLocks noChangeArrowheads="1"/>
          </p:cNvSpPr>
          <p:nvPr/>
        </p:nvSpPr>
        <p:spPr bwMode="auto">
          <a:xfrm>
            <a:off x="539552" y="1700808"/>
            <a:ext cx="82089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TRIBUTO: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é</a:t>
            </a:r>
            <a:r>
              <a:rPr lang="pt-PT" b="0" dirty="0">
                <a:solidFill>
                  <a:schemeClr val="tx1"/>
                </a:solidFill>
              </a:rPr>
              <a:t> a obrigação imposta </a:t>
            </a:r>
            <a:r>
              <a:rPr lang="pt-PT" b="0" dirty="0" smtClean="0">
                <a:solidFill>
                  <a:schemeClr val="tx1"/>
                </a:solidFill>
              </a:rPr>
              <a:t>às </a:t>
            </a:r>
            <a:r>
              <a:rPr lang="pt-PT" b="0" dirty="0">
                <a:solidFill>
                  <a:schemeClr val="tx1"/>
                </a:solidFill>
              </a:rPr>
              <a:t>pessoas físicas e </a:t>
            </a:r>
            <a:r>
              <a:rPr lang="pt-PT" b="0" dirty="0" smtClean="0">
                <a:solidFill>
                  <a:schemeClr val="tx1"/>
                </a:solidFill>
              </a:rPr>
              <a:t>jurídicas </a:t>
            </a:r>
            <a:r>
              <a:rPr lang="pt-PT" b="0" dirty="0">
                <a:solidFill>
                  <a:schemeClr val="tx1"/>
                </a:solidFill>
              </a:rPr>
              <a:t>de </a:t>
            </a:r>
            <a:r>
              <a:rPr lang="pt-PT" b="0" dirty="0" smtClean="0">
                <a:solidFill>
                  <a:schemeClr val="tx1"/>
                </a:solidFill>
              </a:rPr>
              <a:t>recolher valores ao </a:t>
            </a:r>
            <a:r>
              <a:rPr lang="pt-PT" b="0" dirty="0">
                <a:solidFill>
                  <a:schemeClr val="tx1"/>
                </a:solidFill>
              </a:rPr>
              <a:t>Estado, ou entidades equivalentes</a:t>
            </a:r>
            <a:r>
              <a:rPr lang="pt-PT" b="0" dirty="0" smtClean="0">
                <a:solidFill>
                  <a:schemeClr val="tx1"/>
                </a:solidFill>
              </a:rPr>
              <a:t>, conforme </a:t>
            </a:r>
            <a:r>
              <a:rPr lang="pt-PT" b="0" dirty="0">
                <a:solidFill>
                  <a:schemeClr val="tx1"/>
                </a:solidFill>
              </a:rPr>
              <a:t>a lei que </a:t>
            </a:r>
            <a:r>
              <a:rPr lang="pt-PT" b="0" dirty="0" smtClean="0">
                <a:solidFill>
                  <a:schemeClr val="tx1"/>
                </a:solidFill>
              </a:rPr>
              <a:t>a </a:t>
            </a:r>
            <a:r>
              <a:rPr lang="pt-PT" b="0" dirty="0">
                <a:solidFill>
                  <a:schemeClr val="tx1"/>
                </a:solidFill>
              </a:rPr>
              <a:t>criou. </a:t>
            </a:r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5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5085516" y="305920"/>
            <a:ext cx="4067944" cy="276999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cap="all" dirty="0">
                <a:solidFill>
                  <a:srgbClr val="7F7F7F"/>
                </a:solidFill>
              </a:rPr>
              <a:t> </a:t>
            </a:r>
            <a:r>
              <a:rPr lang="pt-BR" sz="1200" cap="all" dirty="0" smtClean="0">
                <a:solidFill>
                  <a:srgbClr val="7F7F7F"/>
                </a:solidFill>
              </a:rPr>
              <a:t>        A </a:t>
            </a:r>
            <a:r>
              <a:rPr lang="pt-BR" sz="1200" cap="all" dirty="0">
                <a:solidFill>
                  <a:srgbClr val="7F7F7F"/>
                </a:solidFill>
              </a:rPr>
              <a:t>importância social dos tributos</a:t>
            </a:r>
          </a:p>
        </p:txBody>
      </p:sp>
      <p:pic>
        <p:nvPicPr>
          <p:cNvPr id="1047" name="ShockwaveFlash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-793750"/>
            <a:ext cx="11112" cy="1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6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all" dirty="0" err="1" smtClean="0">
                <a:solidFill>
                  <a:srgbClr val="14518D"/>
                </a:solidFill>
              </a:rPr>
              <a:t>Transferências</a:t>
            </a:r>
            <a:r>
              <a:rPr lang="en-US" sz="1800" cap="all" dirty="0" smtClean="0">
                <a:solidFill>
                  <a:srgbClr val="14518D"/>
                </a:solidFill>
              </a:rPr>
              <a:t> do </a:t>
            </a:r>
            <a:r>
              <a:rPr lang="en-US" sz="1800" cap="all" dirty="0" err="1" smtClean="0">
                <a:solidFill>
                  <a:srgbClr val="14518D"/>
                </a:solidFill>
              </a:rPr>
              <a:t>Governo</a:t>
            </a:r>
            <a:r>
              <a:rPr lang="en-US" sz="1800" cap="all" dirty="0" smtClean="0">
                <a:solidFill>
                  <a:srgbClr val="14518D"/>
                </a:solidFill>
              </a:rPr>
              <a:t> Federal </a:t>
            </a:r>
            <a:r>
              <a:rPr lang="en-US" sz="1800" cap="all" dirty="0" err="1" smtClean="0">
                <a:solidFill>
                  <a:srgbClr val="14518D"/>
                </a:solidFill>
              </a:rPr>
              <a:t>por</a:t>
            </a:r>
            <a:r>
              <a:rPr lang="en-US" sz="1800" cap="all" dirty="0">
                <a:solidFill>
                  <a:srgbClr val="14518D"/>
                </a:solidFill>
              </a:rPr>
              <a:t> </a:t>
            </a:r>
            <a:r>
              <a:rPr lang="en-US" sz="1800" cap="all" dirty="0" err="1" smtClean="0">
                <a:solidFill>
                  <a:srgbClr val="14518D"/>
                </a:solidFill>
              </a:rPr>
              <a:t>função</a:t>
            </a:r>
            <a:r>
              <a:rPr lang="en-US" sz="1800" cap="all" dirty="0" smtClean="0">
                <a:solidFill>
                  <a:srgbClr val="14518D"/>
                </a:solidFill>
              </a:rPr>
              <a:t>, </a:t>
            </a:r>
            <a:r>
              <a:rPr lang="en-US" sz="1800" cap="all" dirty="0" err="1" smtClean="0">
                <a:solidFill>
                  <a:srgbClr val="14518D"/>
                </a:solidFill>
              </a:rPr>
              <a:t>desde</a:t>
            </a:r>
            <a:r>
              <a:rPr lang="en-US" sz="1800" cap="all" dirty="0" smtClean="0">
                <a:solidFill>
                  <a:srgbClr val="14518D"/>
                </a:solidFill>
              </a:rPr>
              <a:t> 2004</a:t>
            </a:r>
            <a:endParaRPr lang="en-US" sz="1800" cap="all" dirty="0">
              <a:solidFill>
                <a:srgbClr val="14518D"/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5085516" y="292552"/>
            <a:ext cx="4067944" cy="276999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cap="all" dirty="0">
                <a:solidFill>
                  <a:srgbClr val="7F7F7F"/>
                </a:solidFill>
              </a:rPr>
              <a:t> </a:t>
            </a:r>
            <a:r>
              <a:rPr lang="pt-BR" sz="1200" cap="all" dirty="0" smtClean="0">
                <a:solidFill>
                  <a:srgbClr val="7F7F7F"/>
                </a:solidFill>
              </a:rPr>
              <a:t>        A </a:t>
            </a:r>
            <a:r>
              <a:rPr lang="pt-BR" sz="1200" cap="all" dirty="0">
                <a:solidFill>
                  <a:srgbClr val="7F7F7F"/>
                </a:solidFill>
              </a:rPr>
              <a:t>importância social dos tributos</a:t>
            </a:r>
          </a:p>
        </p:txBody>
      </p:sp>
      <p:pic>
        <p:nvPicPr>
          <p:cNvPr id="2071" name="ShockwaveFlash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-793750"/>
            <a:ext cx="11112" cy="1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16530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baseline="30000" dirty="0" smtClean="0"/>
              <a:t>Fonte:</a:t>
            </a:r>
            <a:r>
              <a:rPr lang="pt-BR" b="0" dirty="0" smtClean="0"/>
              <a:t> </a:t>
            </a:r>
            <a:r>
              <a:rPr lang="pt-BR" b="0" baseline="30000" dirty="0" smtClean="0"/>
              <a:t>Portal </a:t>
            </a:r>
            <a:r>
              <a:rPr lang="pt-BR" b="0" baseline="30000" dirty="0"/>
              <a:t>da Transparência: </a:t>
            </a:r>
            <a:r>
              <a:rPr lang="pt-BR" b="0" baseline="30000" dirty="0" err="1"/>
              <a:t>http</a:t>
            </a:r>
            <a:r>
              <a:rPr lang="pt-BR" b="0" baseline="30000" dirty="0"/>
              <a:t>://</a:t>
            </a:r>
            <a:r>
              <a:rPr lang="pt-BR" b="0" baseline="30000" dirty="0" err="1"/>
              <a:t>www.portaltransparencia.gov.br</a:t>
            </a:r>
            <a:r>
              <a:rPr lang="pt-BR" b="0" baseline="30000" dirty="0"/>
              <a:t>/</a:t>
            </a:r>
            <a:r>
              <a:rPr lang="pt-BR" b="0" baseline="30000" dirty="0" err="1"/>
              <a:t>graficos</a:t>
            </a:r>
            <a:r>
              <a:rPr lang="pt-BR" b="0" baseline="30000" dirty="0"/>
              <a:t>/</a:t>
            </a:r>
            <a:r>
              <a:rPr lang="pt-BR" b="0" baseline="30000" dirty="0" err="1"/>
              <a:t>transferenciasporlocalidade</a:t>
            </a:r>
            <a:r>
              <a:rPr lang="pt-BR" b="0" baseline="30000" dirty="0"/>
              <a:t>/</a:t>
            </a:r>
            <a:r>
              <a:rPr lang="pt-BR" b="0" baseline="30000" dirty="0" smtClean="0"/>
              <a:t>.</a:t>
            </a:r>
            <a:endParaRPr lang="pt-BR" b="0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76864" cy="462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5058780" y="332656"/>
            <a:ext cx="4067944" cy="276999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cap="all" dirty="0">
                <a:solidFill>
                  <a:srgbClr val="7F7F7F"/>
                </a:solidFill>
              </a:rPr>
              <a:t> </a:t>
            </a:r>
            <a:r>
              <a:rPr lang="pt-BR" sz="1200" cap="all" dirty="0" smtClean="0">
                <a:solidFill>
                  <a:srgbClr val="7F7F7F"/>
                </a:solidFill>
              </a:rPr>
              <a:t>        A </a:t>
            </a:r>
            <a:r>
              <a:rPr lang="pt-BR" sz="1200" cap="all" dirty="0">
                <a:solidFill>
                  <a:srgbClr val="7F7F7F"/>
                </a:solidFill>
              </a:rPr>
              <a:t>importância social dos tributos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7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434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all" dirty="0" err="1" smtClean="0">
                <a:solidFill>
                  <a:srgbClr val="14518D"/>
                </a:solidFill>
              </a:rPr>
              <a:t>Transferências</a:t>
            </a:r>
            <a:r>
              <a:rPr lang="en-US" sz="1800" cap="all" dirty="0" smtClean="0">
                <a:solidFill>
                  <a:srgbClr val="14518D"/>
                </a:solidFill>
              </a:rPr>
              <a:t> do </a:t>
            </a:r>
            <a:r>
              <a:rPr lang="en-US" sz="1800" cap="all" dirty="0" err="1" smtClean="0">
                <a:solidFill>
                  <a:srgbClr val="14518D"/>
                </a:solidFill>
              </a:rPr>
              <a:t>Governo</a:t>
            </a:r>
            <a:r>
              <a:rPr lang="en-US" sz="1800" cap="all" dirty="0" smtClean="0">
                <a:solidFill>
                  <a:srgbClr val="14518D"/>
                </a:solidFill>
              </a:rPr>
              <a:t> Federal </a:t>
            </a:r>
            <a:r>
              <a:rPr lang="en-US" sz="1800" cap="all" dirty="0" err="1" smtClean="0">
                <a:solidFill>
                  <a:srgbClr val="14518D"/>
                </a:solidFill>
              </a:rPr>
              <a:t>para</a:t>
            </a:r>
            <a:r>
              <a:rPr lang="en-US" sz="1800" cap="all" dirty="0" smtClean="0">
                <a:solidFill>
                  <a:srgbClr val="14518D"/>
                </a:solidFill>
              </a:rPr>
              <a:t> </a:t>
            </a:r>
            <a:r>
              <a:rPr lang="en-US" sz="1800" cap="all" dirty="0" err="1" smtClean="0">
                <a:solidFill>
                  <a:srgbClr val="14518D"/>
                </a:solidFill>
              </a:rPr>
              <a:t>Estados</a:t>
            </a:r>
            <a:r>
              <a:rPr lang="en-US" sz="1800" cap="all" dirty="0" smtClean="0">
                <a:solidFill>
                  <a:srgbClr val="14518D"/>
                </a:solidFill>
              </a:rPr>
              <a:t> e </a:t>
            </a:r>
            <a:r>
              <a:rPr lang="en-US" sz="1800" cap="all" dirty="0" err="1" smtClean="0">
                <a:solidFill>
                  <a:srgbClr val="14518D"/>
                </a:solidFill>
              </a:rPr>
              <a:t>Municípios</a:t>
            </a:r>
            <a:endParaRPr lang="en-US" sz="1800" cap="all" dirty="0">
              <a:solidFill>
                <a:srgbClr val="14518D"/>
              </a:solidFill>
            </a:endParaRPr>
          </a:p>
        </p:txBody>
      </p:sp>
      <p:pic>
        <p:nvPicPr>
          <p:cNvPr id="3095" name="ShockwaveFlash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-793750"/>
            <a:ext cx="11112" cy="1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788024" y="5415027"/>
            <a:ext cx="3433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2">
                    <a:lumMod val="50000"/>
                  </a:schemeClr>
                </a:solidFill>
              </a:rPr>
              <a:t>Fonte: http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://brasilfatosedados.wordpress.com/ 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359022" y="5661248"/>
            <a:ext cx="8533458" cy="7386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0" dirty="0">
                <a:solidFill>
                  <a:srgbClr val="000000"/>
                </a:solidFill>
                <a:latin typeface="Arial"/>
                <a:cs typeface="Arial"/>
              </a:rPr>
              <a:t>Em duas décadas, a carga tributária subiu quase 60% no país. Aumentar impostos foi regra em todas as esferas do </a:t>
            </a:r>
            <a:r>
              <a:rPr lang="pt-BR" sz="1400" b="0" dirty="0" smtClean="0">
                <a:solidFill>
                  <a:srgbClr val="000000"/>
                </a:solidFill>
                <a:latin typeface="Arial"/>
                <a:cs typeface="Arial"/>
              </a:rPr>
              <a:t>Estado</a:t>
            </a:r>
            <a:r>
              <a:rPr lang="pt-BR" sz="1400" b="0" dirty="0">
                <a:solidFill>
                  <a:srgbClr val="000000"/>
                </a:solidFill>
                <a:latin typeface="Arial"/>
                <a:cs typeface="Arial"/>
              </a:rPr>
              <a:t>: o governo federal elevou suas taxas em </a:t>
            </a:r>
            <a:r>
              <a:rPr lang="pt-BR" sz="1400" b="0" dirty="0" smtClean="0">
                <a:solidFill>
                  <a:srgbClr val="000000"/>
                </a:solidFill>
                <a:latin typeface="Arial"/>
                <a:cs typeface="Arial"/>
              </a:rPr>
              <a:t>47%, </a:t>
            </a:r>
            <a:r>
              <a:rPr lang="pt-BR" sz="1400" b="0" dirty="0">
                <a:solidFill>
                  <a:srgbClr val="000000"/>
                </a:solidFill>
                <a:latin typeface="Arial"/>
                <a:cs typeface="Arial"/>
              </a:rPr>
              <a:t>e os </a:t>
            </a:r>
            <a:r>
              <a:rPr lang="pt-BR" sz="1400" b="0" dirty="0" smtClean="0">
                <a:solidFill>
                  <a:srgbClr val="000000"/>
                </a:solidFill>
                <a:latin typeface="Arial"/>
                <a:cs typeface="Arial"/>
              </a:rPr>
              <a:t>Estados</a:t>
            </a:r>
            <a:r>
              <a:rPr lang="pt-BR" sz="1400" b="0" dirty="0">
                <a:solidFill>
                  <a:srgbClr val="000000"/>
                </a:solidFill>
                <a:latin typeface="Arial"/>
                <a:cs typeface="Arial"/>
              </a:rPr>
              <a:t>, em 79%, mas os municípios foram os campeões, com alta de 145% - sempre em relação ao Produto Interno Bruto (PIB).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401"/>
            <a:ext cx="7121479" cy="37448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63844" y="1124744"/>
            <a:ext cx="5177419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cap="all" dirty="0">
                <a:solidFill>
                  <a:srgbClr val="14518D"/>
                </a:solidFill>
                <a:latin typeface="Arial"/>
                <a:cs typeface="Arial"/>
              </a:rPr>
              <a:t>A evolução da carga tributária no Brasil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8</a:t>
            </a:fld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112568" y="316953"/>
            <a:ext cx="40679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cap="all" dirty="0">
                <a:solidFill>
                  <a:srgbClr val="7F7F7F"/>
                </a:solidFill>
              </a:rPr>
              <a:t> </a:t>
            </a:r>
            <a:r>
              <a:rPr lang="pt-BR" sz="1200" cap="all" dirty="0" smtClean="0">
                <a:solidFill>
                  <a:srgbClr val="7F7F7F"/>
                </a:solidFill>
              </a:rPr>
              <a:t>        A </a:t>
            </a:r>
            <a:r>
              <a:rPr lang="pt-BR" sz="1200" cap="all" dirty="0">
                <a:solidFill>
                  <a:srgbClr val="7F7F7F"/>
                </a:solidFill>
              </a:rPr>
              <a:t>importância social dos tributos</a:t>
            </a:r>
          </a:p>
        </p:txBody>
      </p:sp>
    </p:spTree>
    <p:extLst>
      <p:ext uri="{BB962C8B-B14F-4D97-AF65-F5344CB8AC3E}">
        <p14:creationId xmlns:p14="http://schemas.microsoft.com/office/powerpoint/2010/main" val="328920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126612" cy="4470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4" name="Retângulo 25"/>
          <p:cNvSpPr>
            <a:spLocks noChangeArrowheads="1"/>
          </p:cNvSpPr>
          <p:nvPr/>
        </p:nvSpPr>
        <p:spPr bwMode="auto">
          <a:xfrm>
            <a:off x="4572000" y="3212976"/>
            <a:ext cx="405437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l"/>
            <a:r>
              <a:rPr lang="pt-BR" sz="2400" b="0" dirty="0">
                <a:solidFill>
                  <a:srgbClr val="000000"/>
                </a:solidFill>
              </a:rPr>
              <a:t>Quais as opções tributárias e a melhor opção para a </a:t>
            </a:r>
            <a:r>
              <a:rPr lang="pt-BR" sz="2400" b="0" dirty="0" smtClean="0">
                <a:solidFill>
                  <a:srgbClr val="000000"/>
                </a:solidFill>
              </a:rPr>
              <a:t>microempresa</a:t>
            </a:r>
            <a:r>
              <a:rPr lang="pt-BR" sz="2400" b="0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2699792" y="2132856"/>
            <a:ext cx="6048672" cy="52322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cap="all" dirty="0">
                <a:solidFill>
                  <a:srgbClr val="14518D"/>
                </a:solidFill>
                <a:latin typeface="Arial"/>
                <a:cs typeface="Arial"/>
              </a:rPr>
              <a:t>Reflexões</a:t>
            </a:r>
            <a:endParaRPr lang="en-US" sz="2800" cap="all" dirty="0">
              <a:solidFill>
                <a:srgbClr val="14518D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453336"/>
            <a:ext cx="514400" cy="340149"/>
          </a:xfrm>
        </p:spPr>
        <p:txBody>
          <a:bodyPr/>
          <a:lstStyle/>
          <a:p>
            <a:pPr algn="l">
              <a:defRPr/>
            </a:pPr>
            <a:fld id="{47747F1A-C7A1-4F9D-AE5A-E34641F57219}" type="slidenum">
              <a:rPr lang="pt-BR" sz="1800" smtClean="0">
                <a:solidFill>
                  <a:srgbClr val="FFFFFF"/>
                </a:solidFill>
              </a:rPr>
              <a:pPr algn="l">
                <a:defRPr/>
              </a:pPr>
              <a:t>9</a:t>
            </a:fld>
            <a:endParaRPr lang="pt-B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ECFF"/>
        </a:solidFill>
        <a:ln w="9525" algn="ctr">
          <a:noFill/>
          <a:miter lim="800000"/>
          <a:headEnd/>
          <a:tailEnd/>
        </a:ln>
      </a:spPr>
      <a:bodyPr wrap="square">
        <a:spAutoFit/>
      </a:bodyPr>
      <a:lstStyle>
        <a:defPPr>
          <a:defRPr sz="1800" b="0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5275</TotalTime>
  <Words>4991</Words>
  <Application>Microsoft Macintosh PowerPoint</Application>
  <PresentationFormat>On-screen Show (4:3)</PresentationFormat>
  <Paragraphs>518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Tributos da microempresa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</dc:creator>
  <cp:lastModifiedBy>Chica Magalhães</cp:lastModifiedBy>
  <cp:revision>882</cp:revision>
  <cp:lastPrinted>2012-06-11T14:59:25Z</cp:lastPrinted>
  <dcterms:created xsi:type="dcterms:W3CDTF">2008-12-01T15:53:34Z</dcterms:created>
  <dcterms:modified xsi:type="dcterms:W3CDTF">2012-08-03T15:10:14Z</dcterms:modified>
</cp:coreProperties>
</file>