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307" r:id="rId3"/>
    <p:sldId id="336" r:id="rId4"/>
    <p:sldId id="308" r:id="rId5"/>
    <p:sldId id="304" r:id="rId6"/>
    <p:sldId id="289" r:id="rId7"/>
    <p:sldId id="266" r:id="rId8"/>
    <p:sldId id="324" r:id="rId9"/>
    <p:sldId id="325" r:id="rId10"/>
    <p:sldId id="335" r:id="rId11"/>
    <p:sldId id="312" r:id="rId12"/>
    <p:sldId id="257" r:id="rId13"/>
    <p:sldId id="326" r:id="rId14"/>
    <p:sldId id="305" r:id="rId15"/>
    <p:sldId id="283" r:id="rId16"/>
    <p:sldId id="313" r:id="rId17"/>
    <p:sldId id="284" r:id="rId18"/>
    <p:sldId id="285" r:id="rId19"/>
    <p:sldId id="339" r:id="rId20"/>
    <p:sldId id="314" r:id="rId21"/>
    <p:sldId id="315" r:id="rId22"/>
    <p:sldId id="292" r:id="rId23"/>
    <p:sldId id="293" r:id="rId24"/>
    <p:sldId id="294" r:id="rId25"/>
    <p:sldId id="295" r:id="rId26"/>
    <p:sldId id="288" r:id="rId27"/>
    <p:sldId id="303" r:id="rId28"/>
    <p:sldId id="318" r:id="rId29"/>
    <p:sldId id="320" r:id="rId30"/>
    <p:sldId id="322" r:id="rId31"/>
    <p:sldId id="321" r:id="rId32"/>
    <p:sldId id="319" r:id="rId33"/>
    <p:sldId id="327" r:id="rId34"/>
    <p:sldId id="302" r:id="rId35"/>
    <p:sldId id="341" r:id="rId36"/>
    <p:sldId id="334" r:id="rId37"/>
    <p:sldId id="337" r:id="rId38"/>
    <p:sldId id="338" r:id="rId39"/>
    <p:sldId id="340" r:id="rId40"/>
  </p:sldIdLst>
  <p:sldSz cx="9144000" cy="6858000" type="screen4x3"/>
  <p:notesSz cx="7099300" cy="10234613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5" d="100"/>
          <a:sy n="105" d="100"/>
        </p:scale>
        <p:origin x="-163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2508" y="-7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pt-BR"/>
              <a:t>GUIA DO EDUCADOR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cs typeface="Arial" charset="0"/>
              </a:defRPr>
            </a:lvl1pPr>
          </a:lstStyle>
          <a:p>
            <a:pPr>
              <a:defRPr/>
            </a:pPr>
            <a:fld id="{0C0AAC66-231B-A341-99D1-DE1539E5BF20}" type="datetimeFigureOut">
              <a:rPr lang="pt-BR"/>
              <a:pPr>
                <a:defRPr/>
              </a:pPr>
              <a:t>15/06/12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cs typeface="Arial" charset="0"/>
              </a:defRPr>
            </a:lvl1pPr>
          </a:lstStyle>
          <a:p>
            <a:pPr>
              <a:defRPr/>
            </a:pPr>
            <a:fld id="{DE23C111-0ACF-414E-8396-4752939C6AF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396898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pt-BR"/>
              <a:t>GUIA DO EDUCADOR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cs typeface="Arial" charset="0"/>
              </a:defRPr>
            </a:lvl1pPr>
          </a:lstStyle>
          <a:p>
            <a:pPr>
              <a:defRPr/>
            </a:pPr>
            <a:fld id="{885AB30C-1924-024F-96F5-9F4305ED660B}" type="datetimeFigureOut">
              <a:rPr lang="pt-BR"/>
              <a:pPr>
                <a:defRPr/>
              </a:pPr>
              <a:t>15/06/12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cs typeface="Arial" charset="0"/>
              </a:defRPr>
            </a:lvl1pPr>
          </a:lstStyle>
          <a:p>
            <a:pPr>
              <a:defRPr/>
            </a:pPr>
            <a:fld id="{9D064E1A-115E-1749-AF32-AD2C28D8624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921103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512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CB6242-153B-BB40-B342-6C8C01BC86CD}" type="slidenum">
              <a:rPr lang="pt-BR" sz="1300"/>
              <a:pPr eaLnBrk="1" hangingPunct="1"/>
              <a:t>1</a:t>
            </a:fld>
            <a:endParaRPr lang="pt-BR" sz="1300"/>
          </a:p>
        </p:txBody>
      </p:sp>
      <p:sp>
        <p:nvSpPr>
          <p:cNvPr id="5124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>
              <a:defRPr/>
            </a:pPr>
            <a:endParaRPr lang="pt-BR" dirty="0" smtClean="0">
              <a:solidFill>
                <a:schemeClr val="accent5">
                  <a:lumMod val="7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2355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A5FBC90-0E3E-2544-BE42-56CE794B6922}" type="slidenum">
              <a:rPr lang="pt-BR" sz="1300"/>
              <a:pPr eaLnBrk="1" hangingPunct="1"/>
              <a:t>10</a:t>
            </a:fld>
            <a:endParaRPr lang="pt-BR" sz="1300"/>
          </a:p>
        </p:txBody>
      </p:sp>
      <p:sp>
        <p:nvSpPr>
          <p:cNvPr id="23556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2560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BE5642-5EF1-B14F-A589-57D10E0B844E}" type="slidenum">
              <a:rPr lang="pt-BR" sz="1300"/>
              <a:pPr eaLnBrk="1" hangingPunct="1"/>
              <a:t>11</a:t>
            </a:fld>
            <a:endParaRPr lang="pt-BR" sz="1300"/>
          </a:p>
        </p:txBody>
      </p:sp>
      <p:sp>
        <p:nvSpPr>
          <p:cNvPr id="25604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eaLnBrk="1" hangingPunct="1">
              <a:defRPr/>
            </a:pPr>
            <a:endParaRPr lang="pt-BR" dirty="0">
              <a:ea typeface="+mn-ea"/>
              <a:cs typeface="+mn-cs"/>
            </a:endParaRPr>
          </a:p>
        </p:txBody>
      </p:sp>
      <p:sp>
        <p:nvSpPr>
          <p:cNvPr id="2765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5D07AB-BA34-5849-8C51-4DCD17E03081}" type="slidenum">
              <a:rPr lang="pt-BR" sz="1300"/>
              <a:pPr eaLnBrk="1" hangingPunct="1"/>
              <a:t>12</a:t>
            </a:fld>
            <a:endParaRPr lang="pt-BR" sz="1300"/>
          </a:p>
        </p:txBody>
      </p:sp>
      <p:sp>
        <p:nvSpPr>
          <p:cNvPr id="27652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2969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249E96-73DA-8E40-BFAD-BC0A10BED61D}" type="slidenum">
              <a:rPr lang="pt-BR" sz="1300"/>
              <a:pPr eaLnBrk="1" hangingPunct="1"/>
              <a:t>13</a:t>
            </a:fld>
            <a:endParaRPr lang="pt-BR" sz="1300"/>
          </a:p>
        </p:txBody>
      </p:sp>
      <p:sp>
        <p:nvSpPr>
          <p:cNvPr id="29700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277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297607-300E-4C4B-ABA4-0E16AFFAF8E1}" type="slidenum">
              <a:rPr lang="pt-BR" sz="1300">
                <a:solidFill>
                  <a:srgbClr val="000000"/>
                </a:solidFill>
              </a:rPr>
              <a:pPr eaLnBrk="1" hangingPunct="1"/>
              <a:t>15</a:t>
            </a:fld>
            <a:endParaRPr lang="pt-BR" sz="1300">
              <a:solidFill>
                <a:srgbClr val="000000"/>
              </a:solidFill>
            </a:endParaRPr>
          </a:p>
        </p:txBody>
      </p:sp>
      <p:sp>
        <p:nvSpPr>
          <p:cNvPr id="32772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 bwMode="auto"/>
        <p:txBody>
          <a:bodyPr rtlCol="0">
            <a:normAutofit fontScale="92500" lnSpcReduction="10000"/>
          </a:bodyPr>
          <a:lstStyle/>
          <a:p>
            <a:pPr eaLnBrk="1" hangingPunct="1">
              <a:defRPr/>
            </a:pPr>
            <a:endParaRPr lang="pt-BR" sz="800" dirty="0">
              <a:ea typeface="+mn-ea"/>
              <a:cs typeface="+mn-cs"/>
            </a:endParaRPr>
          </a:p>
        </p:txBody>
      </p:sp>
      <p:sp>
        <p:nvSpPr>
          <p:cNvPr id="3584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3A1CC0-3572-C649-BD2A-FDB39BA83FE7}" type="slidenum">
              <a:rPr lang="pt-BR" sz="1300">
                <a:solidFill>
                  <a:srgbClr val="000000"/>
                </a:solidFill>
              </a:rPr>
              <a:pPr eaLnBrk="1" hangingPunct="1"/>
              <a:t>17</a:t>
            </a:fld>
            <a:endParaRPr lang="pt-BR" sz="1300">
              <a:solidFill>
                <a:srgbClr val="000000"/>
              </a:solidFill>
            </a:endParaRPr>
          </a:p>
        </p:txBody>
      </p:sp>
      <p:sp>
        <p:nvSpPr>
          <p:cNvPr id="35844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789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D09129-2200-C34C-833A-60DAEC3F91BB}" type="slidenum">
              <a:rPr lang="pt-BR" sz="1300">
                <a:solidFill>
                  <a:srgbClr val="000000"/>
                </a:solidFill>
              </a:rPr>
              <a:pPr eaLnBrk="1" hangingPunct="1"/>
              <a:t>18</a:t>
            </a:fld>
            <a:endParaRPr lang="pt-BR" sz="1300">
              <a:solidFill>
                <a:srgbClr val="000000"/>
              </a:solidFill>
            </a:endParaRPr>
          </a:p>
        </p:txBody>
      </p:sp>
      <p:sp>
        <p:nvSpPr>
          <p:cNvPr id="37892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993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0C4299-FEED-1244-88FD-9ED89A9D2C15}" type="slidenum">
              <a:rPr lang="pt-BR" sz="1300"/>
              <a:pPr eaLnBrk="1" hangingPunct="1"/>
              <a:t>19</a:t>
            </a:fld>
            <a:endParaRPr lang="pt-BR" sz="1300"/>
          </a:p>
        </p:txBody>
      </p:sp>
      <p:sp>
        <p:nvSpPr>
          <p:cNvPr id="39940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4403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D020FE-EFDF-2B41-A226-CB954348EFE8}" type="slidenum">
              <a:rPr lang="pt-BR" sz="1300">
                <a:solidFill>
                  <a:srgbClr val="000000"/>
                </a:solidFill>
              </a:rPr>
              <a:pPr eaLnBrk="1" hangingPunct="1"/>
              <a:t>22</a:t>
            </a:fld>
            <a:endParaRPr lang="pt-BR" sz="1300">
              <a:solidFill>
                <a:srgbClr val="000000"/>
              </a:solidFill>
            </a:endParaRPr>
          </a:p>
        </p:txBody>
      </p:sp>
      <p:sp>
        <p:nvSpPr>
          <p:cNvPr id="44036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4608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4D1DD7-F218-E64A-9DBB-02CABC8BE526}" type="slidenum">
              <a:rPr lang="pt-BR" sz="1300">
                <a:solidFill>
                  <a:srgbClr val="000000"/>
                </a:solidFill>
              </a:rPr>
              <a:pPr eaLnBrk="1" hangingPunct="1"/>
              <a:t>23</a:t>
            </a:fld>
            <a:endParaRPr lang="pt-BR" sz="1300">
              <a:solidFill>
                <a:srgbClr val="000000"/>
              </a:solidFill>
            </a:endParaRPr>
          </a:p>
        </p:txBody>
      </p:sp>
      <p:sp>
        <p:nvSpPr>
          <p:cNvPr id="46084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17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AC2314-9D10-714A-966C-D8084290E790}" type="slidenum">
              <a:rPr lang="pt-BR" sz="1300"/>
              <a:pPr eaLnBrk="1" hangingPunct="1"/>
              <a:t>2</a:t>
            </a:fld>
            <a:endParaRPr lang="pt-BR" sz="1300"/>
          </a:p>
        </p:txBody>
      </p:sp>
      <p:sp>
        <p:nvSpPr>
          <p:cNvPr id="7172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hangingPunct="1">
              <a:defRPr/>
            </a:pPr>
            <a:endParaRPr lang="pt-BR" dirty="0">
              <a:ea typeface="+mn-ea"/>
              <a:cs typeface="+mn-cs"/>
            </a:endParaRPr>
          </a:p>
        </p:txBody>
      </p:sp>
      <p:sp>
        <p:nvSpPr>
          <p:cNvPr id="4813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A1DADD5-120B-9F42-9334-BA7A0E47B0D3}" type="slidenum">
              <a:rPr lang="pt-BR" sz="1300">
                <a:solidFill>
                  <a:srgbClr val="000000"/>
                </a:solidFill>
              </a:rPr>
              <a:pPr eaLnBrk="1" hangingPunct="1"/>
              <a:t>24</a:t>
            </a:fld>
            <a:endParaRPr lang="pt-BR" sz="1300">
              <a:solidFill>
                <a:srgbClr val="000000"/>
              </a:solidFill>
            </a:endParaRPr>
          </a:p>
        </p:txBody>
      </p:sp>
      <p:sp>
        <p:nvSpPr>
          <p:cNvPr id="48132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eaLnBrk="1" hangingPunct="1">
              <a:defRPr/>
            </a:pPr>
            <a:endParaRPr lang="pt-BR" dirty="0" smtClean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5017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4C94F1-89F4-B545-8FBD-809230BFFD7F}" type="slidenum">
              <a:rPr lang="pt-BR" sz="1300">
                <a:solidFill>
                  <a:srgbClr val="000000"/>
                </a:solidFill>
              </a:rPr>
              <a:pPr eaLnBrk="1" hangingPunct="1"/>
              <a:t>25</a:t>
            </a:fld>
            <a:endParaRPr lang="pt-BR" sz="1300">
              <a:solidFill>
                <a:srgbClr val="000000"/>
              </a:solidFill>
            </a:endParaRPr>
          </a:p>
        </p:txBody>
      </p:sp>
      <p:sp>
        <p:nvSpPr>
          <p:cNvPr id="50180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5222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EBE840-7739-284F-B78A-8C814B559F86}" type="slidenum">
              <a:rPr lang="pt-BR" sz="1300">
                <a:solidFill>
                  <a:srgbClr val="000000"/>
                </a:solidFill>
              </a:rPr>
              <a:pPr eaLnBrk="1" hangingPunct="1"/>
              <a:t>26</a:t>
            </a:fld>
            <a:endParaRPr lang="pt-BR" sz="1300">
              <a:solidFill>
                <a:srgbClr val="000000"/>
              </a:solidFill>
            </a:endParaRPr>
          </a:p>
        </p:txBody>
      </p:sp>
      <p:sp>
        <p:nvSpPr>
          <p:cNvPr id="52228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4" name="Espaço Reservado para Anotações 2"/>
          <p:cNvSpPr>
            <a:spLocks noGrp="1"/>
          </p:cNvSpPr>
          <p:nvPr>
            <p:ph type="body" idx="1"/>
          </p:nvPr>
        </p:nvSpPr>
        <p:spPr bwMode="auto">
          <a:xfrm>
            <a:off x="709613" y="4713288"/>
            <a:ext cx="5680075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sz="1100">
              <a:latin typeface="Calibri" charset="0"/>
            </a:endParaRPr>
          </a:p>
        </p:txBody>
      </p:sp>
      <p:sp>
        <p:nvSpPr>
          <p:cNvPr id="5427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AB6655-CC30-B14B-883A-B5A876AA398C}" type="slidenum">
              <a:rPr lang="pt-BR" sz="1300">
                <a:solidFill>
                  <a:srgbClr val="000000"/>
                </a:solidFill>
              </a:rPr>
              <a:pPr eaLnBrk="1" hangingPunct="1"/>
              <a:t>27</a:t>
            </a:fld>
            <a:endParaRPr lang="pt-BR" sz="1300">
              <a:solidFill>
                <a:srgbClr val="000000"/>
              </a:solidFill>
            </a:endParaRPr>
          </a:p>
        </p:txBody>
      </p:sp>
      <p:sp>
        <p:nvSpPr>
          <p:cNvPr id="54276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5632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EA46F2E-E582-9546-B72E-C5AB65A93D6C}" type="slidenum">
              <a:rPr lang="pt-BR" sz="1300"/>
              <a:pPr eaLnBrk="1" hangingPunct="1"/>
              <a:t>28</a:t>
            </a:fld>
            <a:endParaRPr lang="pt-BR" sz="1300"/>
          </a:p>
        </p:txBody>
      </p:sp>
      <p:sp>
        <p:nvSpPr>
          <p:cNvPr id="56324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>
              <a:latin typeface="Calibri" charset="0"/>
            </a:endParaRPr>
          </a:p>
          <a:p>
            <a:pPr eaLnBrk="1" hangingPunct="1"/>
            <a:endParaRPr lang="pt-BR">
              <a:latin typeface="Calibri" charset="0"/>
            </a:endParaRPr>
          </a:p>
          <a:p>
            <a:pPr eaLnBrk="1" hangingPunct="1"/>
            <a:endParaRPr lang="pt-BR">
              <a:latin typeface="Calibri" charset="0"/>
            </a:endParaRPr>
          </a:p>
          <a:p>
            <a:pPr eaLnBrk="1" hangingPunct="1"/>
            <a:endParaRPr lang="pt-BR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5837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41FCBF-1273-7143-9DE8-DA3FB4B08869}" type="slidenum">
              <a:rPr lang="pt-BR" sz="1300">
                <a:solidFill>
                  <a:srgbClr val="000000"/>
                </a:solidFill>
              </a:rPr>
              <a:pPr eaLnBrk="1" hangingPunct="1"/>
              <a:t>29</a:t>
            </a:fld>
            <a:endParaRPr lang="pt-BR" sz="1300">
              <a:solidFill>
                <a:srgbClr val="000000"/>
              </a:solidFill>
            </a:endParaRPr>
          </a:p>
        </p:txBody>
      </p:sp>
      <p:sp>
        <p:nvSpPr>
          <p:cNvPr id="58372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eaLnBrk="1" hangingPunct="1">
              <a:defRPr/>
            </a:pPr>
            <a:endParaRPr lang="pt-BR" dirty="0" smtClean="0">
              <a:solidFill>
                <a:schemeClr val="accent5">
                  <a:lumMod val="7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6041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5D241C-FD56-7141-84D5-EDD7C9925366}" type="slidenum">
              <a:rPr lang="pt-BR" sz="1300"/>
              <a:pPr eaLnBrk="1" hangingPunct="1"/>
              <a:t>30</a:t>
            </a:fld>
            <a:endParaRPr lang="pt-BR" sz="1300"/>
          </a:p>
        </p:txBody>
      </p:sp>
      <p:sp>
        <p:nvSpPr>
          <p:cNvPr id="60420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6246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753710-C51B-374E-8CED-6BFC14E7D6CC}" type="slidenum">
              <a:rPr lang="pt-BR" sz="1300">
                <a:solidFill>
                  <a:srgbClr val="000000"/>
                </a:solidFill>
              </a:rPr>
              <a:pPr eaLnBrk="1" hangingPunct="1"/>
              <a:t>31</a:t>
            </a:fld>
            <a:endParaRPr lang="pt-BR" sz="1300">
              <a:solidFill>
                <a:srgbClr val="000000"/>
              </a:solidFill>
            </a:endParaRPr>
          </a:p>
        </p:txBody>
      </p:sp>
      <p:sp>
        <p:nvSpPr>
          <p:cNvPr id="62468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6451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AC38D2-56CE-014C-9E89-3FE4147C3C52}" type="slidenum">
              <a:rPr lang="pt-BR" sz="1300"/>
              <a:pPr eaLnBrk="1" hangingPunct="1"/>
              <a:t>32</a:t>
            </a:fld>
            <a:endParaRPr lang="pt-BR" sz="1300"/>
          </a:p>
        </p:txBody>
      </p:sp>
      <p:sp>
        <p:nvSpPr>
          <p:cNvPr id="64516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6656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18A4F2-4DA3-9048-BFE0-854847EFA6D3}" type="slidenum">
              <a:rPr lang="pt-BR" sz="1300">
                <a:solidFill>
                  <a:srgbClr val="000000"/>
                </a:solidFill>
              </a:rPr>
              <a:pPr eaLnBrk="1" hangingPunct="1"/>
              <a:t>33</a:t>
            </a:fld>
            <a:endParaRPr lang="pt-BR" sz="1300">
              <a:solidFill>
                <a:srgbClr val="000000"/>
              </a:solidFill>
            </a:endParaRPr>
          </a:p>
        </p:txBody>
      </p:sp>
      <p:sp>
        <p:nvSpPr>
          <p:cNvPr id="66564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921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FAD18B-0D8B-C246-9E23-250F6C9ABD97}" type="slidenum">
              <a:rPr lang="pt-BR" sz="1300"/>
              <a:pPr eaLnBrk="1" hangingPunct="1"/>
              <a:t>3</a:t>
            </a:fld>
            <a:endParaRPr lang="pt-BR" sz="1300"/>
          </a:p>
        </p:txBody>
      </p:sp>
      <p:sp>
        <p:nvSpPr>
          <p:cNvPr id="9220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6861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9F6B7-8029-764A-9EE1-14CA4618859B}" type="slidenum">
              <a:rPr lang="pt-BR" sz="1300"/>
              <a:pPr eaLnBrk="1" hangingPunct="1"/>
              <a:t>34</a:t>
            </a:fld>
            <a:endParaRPr lang="pt-BR" sz="1300"/>
          </a:p>
        </p:txBody>
      </p:sp>
      <p:sp>
        <p:nvSpPr>
          <p:cNvPr id="68612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b="1">
                <a:solidFill>
                  <a:schemeClr val="tx2"/>
                </a:solidFill>
                <a:latin typeface="Calibri" charset="0"/>
              </a:rPr>
              <a:t>Complementos para o Palestrante</a:t>
            </a:r>
          </a:p>
          <a:p>
            <a:endParaRPr lang="pt-BR">
              <a:solidFill>
                <a:schemeClr val="tx2"/>
              </a:solidFill>
              <a:latin typeface="Calibri" charset="0"/>
            </a:endParaRPr>
          </a:p>
          <a:p>
            <a:r>
              <a:rPr lang="pt-BR">
                <a:latin typeface="Calibri" charset="0"/>
              </a:rPr>
              <a:t>Apresente como o Sebrae pode ajudá-lo frente a sustentabilidade:</a:t>
            </a:r>
          </a:p>
          <a:p>
            <a:r>
              <a:rPr lang="pt-BR">
                <a:latin typeface="Calibri" charset="0"/>
              </a:rPr>
              <a:t>Rode o Vídeo Manifesto da RIO+ 20  http://www.agenciasebrae.com.br/noticia/13308454/desenvolvimento-sustentavel/empresas-sustentaveis-tem-um-mundo-de-oportunidades/?indice=0</a:t>
            </a:r>
          </a:p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Na área Gestão de Resíduos Sólidos, o Sebrae promove:</a:t>
            </a:r>
          </a:p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· A reutilização e redução de resíduos trazendo economia no uso de matérias-primas e insumos e redução do custo no manejo de resíduos;</a:t>
            </a:r>
          </a:p>
          <a:p>
            <a:r>
              <a:rPr lang="pt-BR">
                <a:latin typeface="Calibri" charset="0"/>
              </a:rPr>
              <a:t>· Crescente reciclagem dos resíduos;</a:t>
            </a:r>
          </a:p>
          <a:p>
            <a:r>
              <a:rPr lang="pt-BR">
                <a:latin typeface="Calibri" charset="0"/>
              </a:rPr>
              <a:t>· Inserção na cadeia de limpeza e de manejo de resíduos recicláveis, com foco, em especial, nos catadores;</a:t>
            </a:r>
          </a:p>
          <a:p>
            <a:r>
              <a:rPr lang="pt-BR">
                <a:latin typeface="Calibri" charset="0"/>
              </a:rPr>
              <a:t>· Inovação em produtos, serviços e processos com melhores resultados para a sustentabilidade da empresa.</a:t>
            </a:r>
          </a:p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Lembre que o Sebrae tem oficinas e cursos no SEBRAETEC estruturados que ampliam e aprofundam os temas desta palestra. Cite os exemplos das ferramentas disponíveis ligadas ao tema, tais como:Produção Limpa e 5 MENOS QUE SÃO MAIS.</a:t>
            </a:r>
          </a:p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Destaque as ações do SEBRAE no mapeamento das demandas de sustentabilidade das MPEs:</a:t>
            </a:r>
          </a:p>
          <a:p>
            <a:endParaRPr lang="pt-BR">
              <a:latin typeface="Calibri" charset="0"/>
            </a:endParaRPr>
          </a:p>
          <a:p>
            <a:r>
              <a:rPr lang="ja-JP" altLang="pt-BR" b="1">
                <a:latin typeface="Calibri" charset="0"/>
              </a:rPr>
              <a:t>“</a:t>
            </a:r>
            <a:r>
              <a:rPr lang="pt-BR" altLang="ja-JP" b="1">
                <a:latin typeface="Calibri" charset="0"/>
              </a:rPr>
              <a:t>Na primeira delas, a demanda identificada diz respeito à necessidade de adequar o ciclo de vida dentro das diversas cadeias produtivas e alguns caminhos foram apontados: conhecimento da origem da matéria-prima; integração da produção de matéria-prima com a unidade produtiva do empreendimento; escolha de fornecedores que tenham prática ou produtos sustentáveis; planejamento das compras (inclusive coletivas); otimização de equipamentos (para evitar desperdícios); transporte e acondicionamento corretos de produtos e resíduos; incentivo aos pequenos negócios para pesquisar sua clientela e melhorar a comunicação com os consumidores.</a:t>
            </a:r>
            <a:r>
              <a:rPr lang="ja-JP" altLang="pt-BR" b="1">
                <a:latin typeface="Calibri" charset="0"/>
              </a:rPr>
              <a:t>”</a:t>
            </a:r>
            <a:endParaRPr lang="pt-BR" altLang="ja-JP" b="1">
              <a:latin typeface="Calibri" charset="0"/>
            </a:endParaRPr>
          </a:p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Fonte: </a:t>
            </a:r>
          </a:p>
          <a:p>
            <a:r>
              <a:rPr lang="pt-BR">
                <a:latin typeface="Calibri" charset="0"/>
              </a:rPr>
              <a:t>http://www.mt.agenciasebrae.com.br/noticia/13349643/sustentabilidade/centro-sebrae-de-sustentabilidade-identifica-as-demandas-dos-pequenos-negocios/?indice=0</a:t>
            </a:r>
          </a:p>
          <a:p>
            <a:r>
              <a:rPr lang="pt-BR">
                <a:latin typeface="Calibri" charset="0"/>
              </a:rPr>
              <a:t>http://portal.pr.sebrae.com.br/sebraetec/Conteudo.do?codConteudo=0</a:t>
            </a:r>
          </a:p>
          <a:p>
            <a:endParaRPr lang="pt-BR">
              <a:latin typeface="Calibri" charset="0"/>
            </a:endParaRPr>
          </a:p>
          <a:p>
            <a:endParaRPr lang="pt-BR">
              <a:latin typeface="Calibri" charset="0"/>
            </a:endParaRPr>
          </a:p>
          <a:p>
            <a:endParaRPr lang="pt-BR">
              <a:latin typeface="Calibri" charset="0"/>
            </a:endParaRPr>
          </a:p>
        </p:txBody>
      </p:sp>
      <p:sp>
        <p:nvSpPr>
          <p:cNvPr id="7168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1C88D36-8445-2E4D-A988-3A173059E7B1}" type="slidenum">
              <a:rPr lang="pt-BR" sz="1300">
                <a:solidFill>
                  <a:srgbClr val="000000"/>
                </a:solidFill>
              </a:rPr>
              <a:pPr eaLnBrk="1" hangingPunct="1"/>
              <a:t>36</a:t>
            </a:fld>
            <a:endParaRPr lang="pt-BR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373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A9974A2-B388-2047-A206-60D00304B03A}" type="slidenum">
              <a:rPr lang="pt-BR" sz="1300"/>
              <a:pPr eaLnBrk="1" hangingPunct="1"/>
              <a:t>37</a:t>
            </a:fld>
            <a:endParaRPr lang="pt-BR" sz="1300"/>
          </a:p>
        </p:txBody>
      </p:sp>
      <p:sp>
        <p:nvSpPr>
          <p:cNvPr id="73732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577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BCEDFB-4F62-7B4D-8B74-645A68DCB54A}" type="slidenum">
              <a:rPr lang="pt-BR" sz="1300"/>
              <a:pPr eaLnBrk="1" hangingPunct="1"/>
              <a:t>38</a:t>
            </a:fld>
            <a:endParaRPr lang="pt-BR" sz="1300"/>
          </a:p>
        </p:txBody>
      </p:sp>
      <p:sp>
        <p:nvSpPr>
          <p:cNvPr id="75780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1126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349CBF-4A5B-504A-9E1D-A48A3CAFAE3F}" type="slidenum">
              <a:rPr lang="pt-BR" sz="1300"/>
              <a:pPr eaLnBrk="1" hangingPunct="1"/>
              <a:t>4</a:t>
            </a:fld>
            <a:endParaRPr lang="pt-BR" sz="1300"/>
          </a:p>
        </p:txBody>
      </p:sp>
      <p:sp>
        <p:nvSpPr>
          <p:cNvPr id="11268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1331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A99113-F5C3-4846-9188-A342D08E93AB}" type="slidenum">
              <a:rPr lang="pt-BR" sz="1300"/>
              <a:pPr eaLnBrk="1" hangingPunct="1"/>
              <a:t>5</a:t>
            </a:fld>
            <a:endParaRPr lang="pt-BR" sz="1300"/>
          </a:p>
        </p:txBody>
      </p:sp>
      <p:sp>
        <p:nvSpPr>
          <p:cNvPr id="13316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100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536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362B4C-FA15-3547-BA22-64F549FA4822}" type="slidenum">
              <a:rPr lang="pt-BR" sz="1300"/>
              <a:pPr eaLnBrk="1" hangingPunct="1"/>
              <a:t>6</a:t>
            </a:fld>
            <a:endParaRPr lang="pt-BR" sz="1300"/>
          </a:p>
        </p:txBody>
      </p:sp>
      <p:sp>
        <p:nvSpPr>
          <p:cNvPr id="5" name="Retângulo 4"/>
          <p:cNvSpPr/>
          <p:nvPr/>
        </p:nvSpPr>
        <p:spPr>
          <a:xfrm>
            <a:off x="5486400" y="1087438"/>
            <a:ext cx="447675" cy="4032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048" tIns="49524" rIns="99048" bIns="49524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5365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1741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3773E01-31FD-3043-A7DB-573AF64939EE}" type="slidenum">
              <a:rPr lang="pt-BR" sz="1300"/>
              <a:pPr eaLnBrk="1" hangingPunct="1"/>
              <a:t>7</a:t>
            </a:fld>
            <a:endParaRPr lang="pt-BR" sz="1300"/>
          </a:p>
        </p:txBody>
      </p:sp>
      <p:sp>
        <p:nvSpPr>
          <p:cNvPr id="17412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1945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F0A976-DD8C-0F47-91D1-CB5F839026E3}" type="slidenum">
              <a:rPr lang="pt-BR" sz="1300"/>
              <a:pPr eaLnBrk="1" hangingPunct="1"/>
              <a:t>8</a:t>
            </a:fld>
            <a:endParaRPr lang="pt-BR" sz="1300"/>
          </a:p>
        </p:txBody>
      </p:sp>
      <p:sp>
        <p:nvSpPr>
          <p:cNvPr id="19460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>
                <a:latin typeface="Calibri" charset="0"/>
              </a:rPr>
              <a:t>26121235</a:t>
            </a:r>
          </a:p>
        </p:txBody>
      </p:sp>
      <p:sp>
        <p:nvSpPr>
          <p:cNvPr id="2150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54721E-9FF2-7F42-831C-E2D7F42E7DDF}" type="slidenum">
              <a:rPr lang="pt-BR" sz="1300"/>
              <a:pPr eaLnBrk="1" hangingPunct="1"/>
              <a:t>9</a:t>
            </a:fld>
            <a:endParaRPr lang="pt-BR" sz="1300"/>
          </a:p>
        </p:txBody>
      </p:sp>
      <p:sp>
        <p:nvSpPr>
          <p:cNvPr id="21508" name="Espaço Reservado para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300"/>
              <a:t>GUIA DO EDUCADOR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920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98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56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945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441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139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806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134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552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433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291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904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77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400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711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5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896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308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631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4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749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123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459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25" Type="http://schemas.openxmlformats.org/officeDocument/2006/relationships/image" Target="../media/image1.jpeg"/><Relationship Id="rId2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bg_slides_residuos.jpg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 descr="icone_sustentabilidade.png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28575"/>
            <a:ext cx="922338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5" descr="icone_sustentabilidade.png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00800"/>
            <a:ext cx="47148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hyperlink" Target="http://www.agenciasebrae.com.br/noticia/12991110/desenvolvimento-sustentavel/serie-mostra-casos-de-acoes-sustentaveis-nas-empresas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2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jpe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40.png"/><Relationship Id="rId5" Type="http://schemas.openxmlformats.org/officeDocument/2006/relationships/oleObject" Target="file:///\\localhost\Users\chicamagalhaes\Documents\Sebrae%20publicacoes\residuos%20solidos\Oficina\Document3!OLE_LINK4" TargetMode="External"/><Relationship Id="rId6" Type="http://schemas.openxmlformats.org/officeDocument/2006/relationships/image" Target="../media/image3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2.jpeg"/><Relationship Id="rId5" Type="http://schemas.openxmlformats.org/officeDocument/2006/relationships/image" Target="../media/image43.png"/><Relationship Id="rId6" Type="http://schemas.openxmlformats.org/officeDocument/2006/relationships/image" Target="../media/image44.jpeg"/><Relationship Id="rId7" Type="http://schemas.openxmlformats.org/officeDocument/2006/relationships/image" Target="../media/image2.png"/><Relationship Id="rId8" Type="http://schemas.openxmlformats.org/officeDocument/2006/relationships/image" Target="../media/image45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hyperlink" Target="http://www.youtube.com/watch?feature=player_embedded&amp;v=W8KcZZhGCpM%23!%20%00" TargetMode="External"/><Relationship Id="rId5" Type="http://schemas.openxmlformats.org/officeDocument/2006/relationships/hyperlink" Target="http://www.agenciasebrae.com.br/noticia/13308454/desenvolvimento-sustentavel/empresas-sustentaveis-tem-um-mundo-de-oportunidades/?indice=0%20%00" TargetMode="External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zhFhgXb4h0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hyperlink" Target="http://cempre.org.br/videos.php" TargetMode="External"/><Relationship Id="rId7" Type="http://schemas.openxmlformats.org/officeDocument/2006/relationships/image" Target="../media/image9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ítulo 1"/>
          <p:cNvSpPr>
            <a:spLocks noGrp="1"/>
          </p:cNvSpPr>
          <p:nvPr>
            <p:ph type="ctrTitle" idx="4294967295"/>
          </p:nvPr>
        </p:nvSpPr>
        <p:spPr bwMode="auto">
          <a:xfrm>
            <a:off x="468313" y="2060575"/>
            <a:ext cx="82613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sz="40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OFICINA </a:t>
            </a:r>
            <a:br>
              <a:rPr lang="pt-BR" sz="4000" b="1">
                <a:solidFill>
                  <a:srgbClr val="008000"/>
                </a:solidFill>
                <a:latin typeface="Arial Narrow" charset="0"/>
                <a:cs typeface="Arial Narrow" charset="0"/>
              </a:rPr>
            </a:br>
            <a:r>
              <a:rPr lang="pt-BR" sz="40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/>
            </a:r>
            <a:br>
              <a:rPr lang="pt-BR" sz="4000" b="1">
                <a:solidFill>
                  <a:srgbClr val="008000"/>
                </a:solidFill>
                <a:latin typeface="Arial Narrow" charset="0"/>
                <a:cs typeface="Arial Narrow" charset="0"/>
              </a:rPr>
            </a:br>
            <a:r>
              <a:rPr lang="pt-BR" sz="40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Gestão de Resíduos Sólidos</a:t>
            </a:r>
            <a:br>
              <a:rPr lang="pt-BR" sz="4000" b="1">
                <a:solidFill>
                  <a:srgbClr val="008000"/>
                </a:solidFill>
                <a:latin typeface="Arial Narrow" charset="0"/>
                <a:cs typeface="Arial Narrow" charset="0"/>
              </a:rPr>
            </a:br>
            <a:r>
              <a:rPr lang="pt-BR" sz="40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como Vantagem Competitiva</a:t>
            </a:r>
          </a:p>
        </p:txBody>
      </p:sp>
      <p:sp>
        <p:nvSpPr>
          <p:cNvPr id="5" name="Retângulo 4"/>
          <p:cNvSpPr/>
          <p:nvPr/>
        </p:nvSpPr>
        <p:spPr>
          <a:xfrm>
            <a:off x="8215313" y="6448425"/>
            <a:ext cx="587375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S1E1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8172450" y="6450013"/>
            <a:ext cx="58737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S9E1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40088" y="2205038"/>
            <a:ext cx="2736850" cy="647700"/>
          </a:xfrm>
          <a:prstGeom prst="roundRect">
            <a:avLst/>
          </a:prstGeom>
          <a:solidFill>
            <a:srgbClr val="008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31" name="Título 1"/>
          <p:cNvSpPr txBox="1">
            <a:spLocks/>
          </p:cNvSpPr>
          <p:nvPr/>
        </p:nvSpPr>
        <p:spPr bwMode="auto">
          <a:xfrm>
            <a:off x="3402013" y="2205038"/>
            <a:ext cx="24130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pt-BR" sz="3200">
                <a:solidFill>
                  <a:srgbClr val="FFFFFF"/>
                </a:solidFill>
                <a:latin typeface="Arial Narrow" charset="0"/>
                <a:cs typeface="Arial Narrow" charset="0"/>
              </a:rPr>
              <a:t>Atividade 2</a:t>
            </a:r>
          </a:p>
        </p:txBody>
      </p:sp>
      <p:sp>
        <p:nvSpPr>
          <p:cNvPr id="22532" name="Rectangle 1"/>
          <p:cNvSpPr>
            <a:spLocks noChangeArrowheads="1"/>
          </p:cNvSpPr>
          <p:nvPr/>
        </p:nvSpPr>
        <p:spPr bwMode="auto">
          <a:xfrm>
            <a:off x="1663700" y="3244850"/>
            <a:ext cx="58166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buFont typeface="Arial" charset="0"/>
              <a:buNone/>
            </a:pPr>
            <a:r>
              <a:rPr lang="pt-BR" sz="44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Compreendendo a cadeia </a:t>
            </a:r>
          </a:p>
          <a:p>
            <a:pPr algn="ctr">
              <a:buFont typeface="Arial" charset="0"/>
              <a:buNone/>
            </a:pPr>
            <a:r>
              <a:rPr lang="pt-BR" sz="44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de valor do negócio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531" grpId="0"/>
      <p:bldP spid="225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8243888" y="6435725"/>
            <a:ext cx="690562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S10E1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1042988" y="2828925"/>
            <a:ext cx="72009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48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Como agregar valor às atividades da sua empresa?</a:t>
            </a:r>
            <a:br>
              <a:rPr lang="pt-BR" sz="4800" b="1">
                <a:solidFill>
                  <a:srgbClr val="008000"/>
                </a:solidFill>
                <a:latin typeface="Arial Narrow" charset="0"/>
                <a:cs typeface="Arial Narrow" charset="0"/>
              </a:rPr>
            </a:br>
            <a:endParaRPr lang="en-US" sz="4800">
              <a:solidFill>
                <a:srgbClr val="008000"/>
              </a:solidFill>
              <a:latin typeface="Arial Narrow" charset="0"/>
              <a:cs typeface="Arial Narrow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fundo_slides_oficina_residuos_solidos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946150"/>
            <a:ext cx="9144000" cy="5418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27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325438" y="233363"/>
            <a:ext cx="7632700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sz="2800" b="1">
                <a:solidFill>
                  <a:srgbClr val="FFFFFF"/>
                </a:solidFill>
                <a:latin typeface="Arial Narrow" charset="0"/>
                <a:cs typeface="Arial Narrow" charset="0"/>
              </a:rPr>
              <a:t>Cadeia de Valor de um Negócio – Conceito Porter</a:t>
            </a:r>
          </a:p>
        </p:txBody>
      </p:sp>
      <p:sp>
        <p:nvSpPr>
          <p:cNvPr id="10" name="Retângulo 9"/>
          <p:cNvSpPr/>
          <p:nvPr/>
        </p:nvSpPr>
        <p:spPr>
          <a:xfrm>
            <a:off x="8243888" y="6491288"/>
            <a:ext cx="690562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S11E1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pic>
        <p:nvPicPr>
          <p:cNvPr id="26629" name="Picture 6" descr="icone_sustentabilidad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6400800"/>
            <a:ext cx="47148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lide12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055688"/>
            <a:ext cx="8891588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468313" y="1773238"/>
            <a:ext cx="85693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>
                <a:solidFill>
                  <a:srgbClr val="008000"/>
                </a:solidFill>
                <a:latin typeface="Arial Narrow"/>
                <a:ea typeface="+mj-ea"/>
                <a:cs typeface="Arial Narrow"/>
              </a:rPr>
              <a:t>Cadeia de Valor do Minimercado</a:t>
            </a:r>
          </a:p>
        </p:txBody>
      </p:sp>
      <p:sp>
        <p:nvSpPr>
          <p:cNvPr id="5" name="Retângulo 8"/>
          <p:cNvSpPr>
            <a:spLocks noChangeArrowheads="1"/>
          </p:cNvSpPr>
          <p:nvPr/>
        </p:nvSpPr>
        <p:spPr bwMode="auto">
          <a:xfrm>
            <a:off x="468313" y="2349500"/>
            <a:ext cx="8302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000" b="1" dirty="0">
                <a:latin typeface="Arial Narrow"/>
                <a:ea typeface="+mj-ea"/>
                <a:cs typeface="Arial Narrow"/>
              </a:rPr>
              <a:t>Quais são as atividades </a:t>
            </a:r>
            <a:r>
              <a:rPr lang="pt-BR" sz="2000" b="1" dirty="0" smtClean="0">
                <a:latin typeface="Arial Narrow"/>
                <a:ea typeface="+mj-ea"/>
                <a:cs typeface="Arial Narrow"/>
              </a:rPr>
              <a:t>prim</a:t>
            </a:r>
            <a:r>
              <a:rPr lang="pt-BR" sz="2000" b="1" dirty="0" smtClean="0">
                <a:latin typeface="Arial Narrow"/>
                <a:ea typeface="+mj-ea"/>
                <a:cs typeface="Arial Narrow"/>
              </a:rPr>
              <a:t>á</a:t>
            </a:r>
            <a:r>
              <a:rPr lang="pt-BR" sz="2000" b="1" dirty="0" smtClean="0">
                <a:latin typeface="Arial Narrow"/>
                <a:ea typeface="+mj-ea"/>
                <a:cs typeface="Arial Narrow"/>
              </a:rPr>
              <a:t>rias </a:t>
            </a:r>
            <a:r>
              <a:rPr lang="pt-BR" sz="2000" b="1" dirty="0">
                <a:latin typeface="Arial Narrow"/>
                <a:ea typeface="+mj-ea"/>
                <a:cs typeface="Arial Narrow"/>
              </a:rPr>
              <a:t>da cadeia de valor de um varejo minimercado?</a:t>
            </a:r>
          </a:p>
        </p:txBody>
      </p:sp>
      <p:pic>
        <p:nvPicPr>
          <p:cNvPr id="28675" name="Picture 7" descr="https://encrypted-tbn1.google.com/images?q=tbn:ANd9GcSlZWmHGbUsSoM7dMEqJ8MdeWnYWz5_N1lqNwMx-eB4hD1DuIU4c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852738"/>
            <a:ext cx="24034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9" descr="https://encrypted-tbn1.google.com/images?q=tbn:ANd9GcRWvUTMNWSjOY3Nd_0ru4S2rZdvvRQ39NqdeW4Y0h_Zs1gBKaMa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09" b="16765"/>
          <a:stretch>
            <a:fillRect/>
          </a:stretch>
        </p:blipFill>
        <p:spPr bwMode="auto">
          <a:xfrm>
            <a:off x="539750" y="2852738"/>
            <a:ext cx="2879725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7" descr="http://dandoexemplo.files.wordpress.com/2011/04/coleta-seletiva-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9"/>
          <a:stretch>
            <a:fillRect/>
          </a:stretch>
        </p:blipFill>
        <p:spPr bwMode="auto">
          <a:xfrm>
            <a:off x="6294438" y="2852738"/>
            <a:ext cx="22225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tângulo 8"/>
          <p:cNvSpPr>
            <a:spLocks noChangeArrowheads="1"/>
          </p:cNvSpPr>
          <p:nvPr/>
        </p:nvSpPr>
        <p:spPr bwMode="auto">
          <a:xfrm>
            <a:off x="468313" y="4797425"/>
            <a:ext cx="820896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latin typeface="Arial Narrow" charset="0"/>
                <a:cs typeface="Arial Narrow" charset="0"/>
              </a:rPr>
              <a:t>Empresa de pequeno porte  que oferece produtos variados com atendimento exclusivo a consumidores que têm residência próxima.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latin typeface="Arial Narrow" charset="0"/>
                <a:cs typeface="Arial Narrow" charset="0"/>
              </a:rPr>
              <a:t>Possui 2 </a:t>
            </a:r>
            <a:r>
              <a:rPr lang="pt-BR" sz="1600" b="1" i="1">
                <a:latin typeface="Arial Narrow" charset="0"/>
                <a:cs typeface="Arial Narrow" charset="0"/>
              </a:rPr>
              <a:t>checkouts</a:t>
            </a:r>
            <a:r>
              <a:rPr lang="pt-BR" sz="1600" b="1">
                <a:latin typeface="Arial Narrow" charset="0"/>
                <a:cs typeface="Arial Narrow" charset="0"/>
              </a:rPr>
              <a:t> e 3 funcionários : atendimento ao público, repositor/limpeza e entregador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latin typeface="Arial Narrow" charset="0"/>
                <a:cs typeface="Arial Narrow" charset="0"/>
              </a:rPr>
              <a:t>Faturamento de  R$40.000,00 por mês</a:t>
            </a:r>
          </a:p>
        </p:txBody>
      </p:sp>
      <p:sp>
        <p:nvSpPr>
          <p:cNvPr id="9" name="Retângulo 8"/>
          <p:cNvSpPr/>
          <p:nvPr/>
        </p:nvSpPr>
        <p:spPr>
          <a:xfrm>
            <a:off x="8172450" y="6434138"/>
            <a:ext cx="690563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S12E1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8678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8172450" y="6435725"/>
            <a:ext cx="690563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S13E1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03575" y="2205038"/>
            <a:ext cx="2736850" cy="647700"/>
          </a:xfrm>
          <a:prstGeom prst="roundRect">
            <a:avLst/>
          </a:prstGeom>
          <a:solidFill>
            <a:srgbClr val="008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23" name="Título 1"/>
          <p:cNvSpPr txBox="1">
            <a:spLocks/>
          </p:cNvSpPr>
          <p:nvPr/>
        </p:nvSpPr>
        <p:spPr bwMode="auto">
          <a:xfrm>
            <a:off x="3365500" y="2205038"/>
            <a:ext cx="24130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pt-BR" sz="3200">
                <a:solidFill>
                  <a:srgbClr val="FFFFFF"/>
                </a:solidFill>
                <a:latin typeface="Arial Narrow" charset="0"/>
                <a:cs typeface="Arial Narrow" charset="0"/>
              </a:rPr>
              <a:t>Atividade 3</a:t>
            </a:r>
          </a:p>
        </p:txBody>
      </p:sp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0" y="3213100"/>
            <a:ext cx="9144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42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Quais são as oportunidades para as empresas no tema resíduos sólidos?</a:t>
            </a:r>
            <a:endParaRPr lang="en-US" sz="4200">
              <a:solidFill>
                <a:srgbClr val="008000"/>
              </a:solidFill>
              <a:latin typeface="Arial Narrow" charset="0"/>
              <a:cs typeface="Arial Narrow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723" grpId="0"/>
      <p:bldP spid="307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395288" y="1916113"/>
            <a:ext cx="85693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sz="28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Oportunidades para as MPE no tema resíduos sólidos</a:t>
            </a:r>
          </a:p>
        </p:txBody>
      </p:sp>
      <p:sp>
        <p:nvSpPr>
          <p:cNvPr id="31746" name="Espaço Reservado para Conteúdo 2"/>
          <p:cNvSpPr>
            <a:spLocks noGrp="1"/>
          </p:cNvSpPr>
          <p:nvPr>
            <p:ph idx="4294967295"/>
          </p:nvPr>
        </p:nvSpPr>
        <p:spPr bwMode="auto">
          <a:xfrm>
            <a:off x="395288" y="2781300"/>
            <a:ext cx="8353425" cy="316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t-BR" sz="2400" b="1">
                <a:latin typeface="Arial Narrow" charset="0"/>
                <a:cs typeface="Arial Narrow" charset="0"/>
              </a:rPr>
              <a:t>Vantagem Competitiva </a:t>
            </a:r>
            <a:r>
              <a:rPr lang="pt-BR" sz="2400" b="1" i="1">
                <a:latin typeface="Arial Narrow" charset="0"/>
                <a:cs typeface="Arial Narrow" charset="0"/>
              </a:rPr>
              <a:t>&amp;</a:t>
            </a:r>
            <a:r>
              <a:rPr lang="pt-BR" sz="2400" b="1">
                <a:latin typeface="Arial Narrow" charset="0"/>
                <a:cs typeface="Arial Narrow" charset="0"/>
              </a:rPr>
              <a:t> Acesso a Novos Mercados</a:t>
            </a:r>
          </a:p>
          <a:p>
            <a:pPr marL="287338" lvl="1" indent="-287338" eaLnBrk="1" hangingPunct="1">
              <a:spcBef>
                <a:spcPts val="600"/>
              </a:spcBef>
              <a:buFont typeface="Wingdings" charset="0"/>
              <a:buChar char="§"/>
            </a:pPr>
            <a:r>
              <a:rPr lang="pt-BR" sz="2000">
                <a:latin typeface="Arial Narrow" charset="0"/>
                <a:cs typeface="Arial Narrow" charset="0"/>
              </a:rPr>
              <a:t>Estar apto a participar da cadeia de valor sustentável das grandes empresas – competência sustentável</a:t>
            </a:r>
          </a:p>
          <a:p>
            <a:pPr marL="287338" lvl="1" indent="-287338" eaLnBrk="1" hangingPunct="1">
              <a:spcBef>
                <a:spcPts val="600"/>
              </a:spcBef>
              <a:buFont typeface="Wingdings" charset="0"/>
              <a:buChar char="§"/>
            </a:pPr>
            <a:r>
              <a:rPr lang="pt-BR" sz="2000">
                <a:latin typeface="Arial Narrow" charset="0"/>
                <a:cs typeface="Arial Narrow" charset="0"/>
              </a:rPr>
              <a:t>Inserção na Economia Verde</a:t>
            </a:r>
          </a:p>
          <a:p>
            <a:pPr marL="287338" lvl="1" indent="-287338" eaLnBrk="1" hangingPunct="1">
              <a:spcBef>
                <a:spcPts val="600"/>
              </a:spcBef>
              <a:buFont typeface="Wingdings" charset="0"/>
              <a:buChar char="§"/>
            </a:pPr>
            <a:endParaRPr lang="pt-BR" sz="2000">
              <a:latin typeface="Arial Narrow" charset="0"/>
              <a:cs typeface="Arial Narrow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t-BR" sz="2400" b="1">
                <a:solidFill>
                  <a:srgbClr val="000000"/>
                </a:solidFill>
                <a:latin typeface="Arial Narrow" charset="0"/>
                <a:cs typeface="Arial Narrow" charset="0"/>
              </a:rPr>
              <a:t>Redução de Custos</a:t>
            </a:r>
          </a:p>
          <a:p>
            <a:pPr marL="287338" lvl="1" indent="-287338" eaLnBrk="1" hangingPunct="1">
              <a:spcBef>
                <a:spcPts val="600"/>
              </a:spcBef>
              <a:buFont typeface="Wingdings" charset="0"/>
              <a:buChar char="§"/>
            </a:pPr>
            <a:r>
              <a:rPr lang="pt-BR" sz="2000">
                <a:solidFill>
                  <a:srgbClr val="000000"/>
                </a:solidFill>
                <a:latin typeface="Arial Narrow" charset="0"/>
                <a:cs typeface="Arial Narrow" charset="0"/>
              </a:rPr>
              <a:t>Cumprimento da Lei  - adequação à Política Nacional de Resíduos Sólidos – PNRS </a:t>
            </a:r>
          </a:p>
          <a:p>
            <a:pPr marL="287338" lvl="1" indent="-287338" eaLnBrk="1" hangingPunct="1">
              <a:spcBef>
                <a:spcPts val="600"/>
              </a:spcBef>
              <a:buFont typeface="Wingdings" charset="0"/>
              <a:buChar char="§"/>
            </a:pPr>
            <a:r>
              <a:rPr lang="pt-BR" sz="2000">
                <a:solidFill>
                  <a:srgbClr val="000000"/>
                </a:solidFill>
                <a:latin typeface="Arial Narrow" charset="0"/>
                <a:cs typeface="Arial Narrow" charset="0"/>
              </a:rPr>
              <a:t>Ecoeficiência – redução na fonte</a:t>
            </a:r>
            <a:endParaRPr lang="pt-BR" sz="2000">
              <a:solidFill>
                <a:srgbClr val="000000"/>
              </a:solidFill>
              <a:latin typeface="Arial Narrow" charset="0"/>
              <a:cs typeface="Arial Narrow" charset="0"/>
              <a:sym typeface="Wingdings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t-BR" sz="2800">
              <a:latin typeface="Arial Narrow" charset="0"/>
              <a:cs typeface="Arial Narrow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t-BR" sz="2800">
              <a:latin typeface="Arial Narrow" charset="0"/>
              <a:cs typeface="Arial Narrow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t-BR" sz="2800">
              <a:latin typeface="Arial Narrow" charset="0"/>
              <a:cs typeface="Arial Narrow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t-BR" sz="2800">
              <a:latin typeface="Arial Narrow" charset="0"/>
              <a:cs typeface="Arial Narrow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t-BR" sz="2800">
              <a:latin typeface="Arial Narrow" charset="0"/>
              <a:cs typeface="Arial Narrow" charset="0"/>
            </a:endParaRPr>
          </a:p>
        </p:txBody>
      </p:sp>
      <p:sp>
        <p:nvSpPr>
          <p:cNvPr id="31747" name="Retângulo 7"/>
          <p:cNvSpPr>
            <a:spLocks noChangeArrowheads="1"/>
          </p:cNvSpPr>
          <p:nvPr/>
        </p:nvSpPr>
        <p:spPr bwMode="auto">
          <a:xfrm>
            <a:off x="395288" y="6024563"/>
            <a:ext cx="3457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100">
                <a:solidFill>
                  <a:srgbClr val="000000"/>
                </a:solidFill>
                <a:latin typeface="Calibri" charset="0"/>
              </a:rPr>
              <a:t>http://www.youtube.com/watch?v=SXgGd71Nw6w </a:t>
            </a:r>
          </a:p>
        </p:txBody>
      </p:sp>
      <p:sp>
        <p:nvSpPr>
          <p:cNvPr id="8" name="Retângulo 7"/>
          <p:cNvSpPr/>
          <p:nvPr/>
        </p:nvSpPr>
        <p:spPr>
          <a:xfrm>
            <a:off x="8172450" y="6448425"/>
            <a:ext cx="690563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S14E1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7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1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" grpId="0"/>
      <p:bldP spid="31746" grpId="0" build="p"/>
      <p:bldP spid="317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8229600" y="6434138"/>
            <a:ext cx="690563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S15E1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539750" y="2565400"/>
            <a:ext cx="77771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54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Como gerar receita com </a:t>
            </a:r>
            <a:br>
              <a:rPr lang="pt-BR" sz="5400" b="1">
                <a:solidFill>
                  <a:srgbClr val="008000"/>
                </a:solidFill>
                <a:latin typeface="Arial Narrow" charset="0"/>
                <a:cs typeface="Arial Narrow" charset="0"/>
              </a:rPr>
            </a:br>
            <a:r>
              <a:rPr lang="pt-BR" sz="54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resíduos sólidos?</a:t>
            </a:r>
            <a:endParaRPr lang="en-US" sz="5400">
              <a:solidFill>
                <a:srgbClr val="008000"/>
              </a:solidFill>
              <a:latin typeface="Arial Narrow" charset="0"/>
              <a:cs typeface="Arial Narrow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6" descr="fundo_slides_oficina_residuos_solidos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46150"/>
            <a:ext cx="9144000" cy="5418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19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479425" y="250825"/>
            <a:ext cx="8229600" cy="5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sz="3200" b="1">
                <a:solidFill>
                  <a:srgbClr val="FFFFFF"/>
                </a:solidFill>
                <a:latin typeface="Arial Narrow" charset="0"/>
                <a:cs typeface="Arial Narrow" charset="0"/>
              </a:rPr>
              <a:t>Vantagem</a:t>
            </a:r>
            <a:r>
              <a:rPr lang="pt-BR" sz="2800" b="1">
                <a:solidFill>
                  <a:srgbClr val="FFFFFF"/>
                </a:solidFill>
                <a:latin typeface="Arial Narrow" charset="0"/>
                <a:cs typeface="Arial Narrow" charset="0"/>
              </a:rPr>
              <a:t> </a:t>
            </a:r>
            <a:r>
              <a:rPr lang="pt-BR" sz="3200" b="1">
                <a:solidFill>
                  <a:srgbClr val="FFFFFF"/>
                </a:solidFill>
                <a:latin typeface="Arial Narrow" charset="0"/>
                <a:cs typeface="Arial Narrow" charset="0"/>
              </a:rPr>
              <a:t>Competitiva</a:t>
            </a:r>
            <a:endParaRPr lang="pt-BR" sz="2800" b="1">
              <a:solidFill>
                <a:srgbClr val="FFFFFF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34820" name="Espaço Reservado para Conteúdo 2"/>
          <p:cNvSpPr>
            <a:spLocks noGrp="1"/>
          </p:cNvSpPr>
          <p:nvPr>
            <p:ph idx="4294967295"/>
          </p:nvPr>
        </p:nvSpPr>
        <p:spPr bwMode="auto">
          <a:xfrm>
            <a:off x="423863" y="1165225"/>
            <a:ext cx="8518525" cy="404813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pt-BR" sz="2000" b="1">
                <a:latin typeface="Arial Narrow" charset="0"/>
                <a:cs typeface="Arial Narrow" charset="0"/>
              </a:rPr>
              <a:t>Estar apto a participar da </a:t>
            </a:r>
            <a:r>
              <a:rPr lang="pt-BR" sz="2400" b="1">
                <a:latin typeface="Arial Narrow" charset="0"/>
                <a:cs typeface="Arial Narrow" charset="0"/>
              </a:rPr>
              <a:t>cadeia</a:t>
            </a:r>
            <a:r>
              <a:rPr lang="pt-BR" sz="2000" b="1">
                <a:latin typeface="Arial Narrow" charset="0"/>
                <a:cs typeface="Arial Narrow" charset="0"/>
              </a:rPr>
              <a:t> de valor sustentável das grandes empresas</a:t>
            </a:r>
            <a:endParaRPr lang="pt-BR" sz="1800" b="1">
              <a:latin typeface="Arial Narrow" charset="0"/>
              <a:cs typeface="Arial Narrow" charset="0"/>
            </a:endParaRPr>
          </a:p>
          <a:p>
            <a:pPr marL="457200" lvl="1" indent="0" eaLnBrk="1" hangingPunct="1">
              <a:buFont typeface="Arial" charset="0"/>
              <a:buNone/>
            </a:pPr>
            <a:endParaRPr lang="pt-BR" sz="1800">
              <a:latin typeface="Calibri" charset="0"/>
            </a:endParaRPr>
          </a:p>
          <a:p>
            <a:pPr marL="457200" lvl="1" indent="0" eaLnBrk="1" hangingPunct="1">
              <a:buFont typeface="Arial" charset="0"/>
              <a:buNone/>
            </a:pPr>
            <a:endParaRPr lang="pt-BR" sz="1800">
              <a:latin typeface="Calibri" charset="0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 cstate="print"/>
          <a:srcRect l="21553" t="20430" r="22338" b="12476"/>
          <a:stretch>
            <a:fillRect/>
          </a:stretch>
        </p:blipFill>
        <p:spPr bwMode="auto">
          <a:xfrm>
            <a:off x="449262" y="1820333"/>
            <a:ext cx="5985525" cy="447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482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3175000"/>
            <a:ext cx="2497138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8172450" y="6462713"/>
            <a:ext cx="690563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S16E1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pic>
        <p:nvPicPr>
          <p:cNvPr id="34824" name="Picture 8" descr="icone_sustentabilidad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6400800"/>
            <a:ext cx="47148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323850" y="1844675"/>
            <a:ext cx="4535488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sz="28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Acesso a Novos Mercados</a:t>
            </a:r>
          </a:p>
        </p:txBody>
      </p:sp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62225"/>
            <a:ext cx="31718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1924050"/>
            <a:ext cx="4024312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4186238"/>
            <a:ext cx="40608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CaixaDeTexto 1">
            <a:hlinkClick r:id="rId6"/>
          </p:cNvPr>
          <p:cNvSpPr txBox="1">
            <a:spLocks noChangeArrowheads="1"/>
          </p:cNvSpPr>
          <p:nvPr/>
        </p:nvSpPr>
        <p:spPr bwMode="auto">
          <a:xfrm>
            <a:off x="323850" y="6042025"/>
            <a:ext cx="3473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800">
                <a:solidFill>
                  <a:srgbClr val="000000"/>
                </a:solidFill>
              </a:rPr>
              <a:t>http://www.agenciasebrae.com.br/noticia/12991110/desenvolvimento-sustentavel/serie-mostra-casos-de-acoes-sustentaveis-nas-empresas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8172450" y="6453188"/>
            <a:ext cx="690563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S17E1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7933531" y="1507332"/>
            <a:ext cx="327025" cy="280988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/>
      <p:bldP spid="36869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5" descr="fundo_slides_oficina_residuos_solidos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946150"/>
            <a:ext cx="9144000" cy="5418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5" t="34752" r="21156" b="13744"/>
          <a:stretch>
            <a:fillRect/>
          </a:stretch>
        </p:blipFill>
        <p:spPr bwMode="auto">
          <a:xfrm>
            <a:off x="250825" y="1257300"/>
            <a:ext cx="85693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tângulo 8"/>
          <p:cNvSpPr>
            <a:spLocks noChangeArrowheads="1"/>
          </p:cNvSpPr>
          <p:nvPr/>
        </p:nvSpPr>
        <p:spPr bwMode="auto">
          <a:xfrm>
            <a:off x="323850" y="5732463"/>
            <a:ext cx="2160588" cy="4159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pt-BR" sz="105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Arial" charset="0"/>
              </a:rPr>
              <a:t>Fonte: Centro de Excelência </a:t>
            </a:r>
          </a:p>
          <a:p>
            <a:pPr>
              <a:defRPr/>
            </a:pPr>
            <a:r>
              <a:rPr lang="pt-BR" sz="105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Arial" charset="0"/>
              </a:rPr>
              <a:t>em Varejo da FGV-EAESP</a:t>
            </a:r>
            <a:endParaRPr lang="pt-BR" sz="1050" dirty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Arial" charset="0"/>
            </a:endParaRPr>
          </a:p>
        </p:txBody>
      </p:sp>
      <p:sp>
        <p:nvSpPr>
          <p:cNvPr id="38917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381000" y="254000"/>
            <a:ext cx="6408738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sz="2800" b="1">
                <a:solidFill>
                  <a:srgbClr val="FFFFFF"/>
                </a:solidFill>
                <a:latin typeface="Arial Narrow" charset="0"/>
                <a:cs typeface="Arial Narrow" charset="0"/>
              </a:rPr>
              <a:t>Benefícios da sustentabilidade para o varejo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243888" y="6440488"/>
            <a:ext cx="690562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S18E1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pic>
        <p:nvPicPr>
          <p:cNvPr id="38919" name="Picture 8" descr="icone_sustentabilidad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6400800"/>
            <a:ext cx="47148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  <p:bldP spid="389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ítulo 1"/>
          <p:cNvSpPr>
            <a:spLocks noGrp="1"/>
          </p:cNvSpPr>
          <p:nvPr>
            <p:ph type="ctrTitle" idx="4294967295"/>
          </p:nvPr>
        </p:nvSpPr>
        <p:spPr bwMode="auto">
          <a:xfrm>
            <a:off x="539750" y="2924175"/>
            <a:ext cx="82804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sz="66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Atividade de Abertura</a:t>
            </a:r>
          </a:p>
        </p:txBody>
      </p:sp>
      <p:sp>
        <p:nvSpPr>
          <p:cNvPr id="6" name="Retângulo 5"/>
          <p:cNvSpPr/>
          <p:nvPr/>
        </p:nvSpPr>
        <p:spPr>
          <a:xfrm>
            <a:off x="8243888" y="6434138"/>
            <a:ext cx="58737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FFFFFF"/>
                </a:solidFill>
                <a:latin typeface="+mn-lt"/>
                <a:ea typeface="+mn-ea"/>
                <a:cs typeface="Arial" charset="0"/>
              </a:rPr>
              <a:t>S0E1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8243888" y="6432550"/>
            <a:ext cx="690562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FFFFFF"/>
                </a:solidFill>
                <a:latin typeface="+mn-lt"/>
                <a:ea typeface="+mn-ea"/>
                <a:cs typeface="Arial" charset="0"/>
              </a:rPr>
              <a:t>S19E1</a:t>
            </a:r>
            <a:endParaRPr lang="pt-BR" sz="1400" dirty="0">
              <a:solidFill>
                <a:srgbClr val="FFFFFF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331913" y="2708275"/>
            <a:ext cx="6408737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54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Como reduzir custos com resíduos sólidos?</a:t>
            </a:r>
            <a:br>
              <a:rPr lang="pt-BR" sz="5400" b="1">
                <a:solidFill>
                  <a:srgbClr val="008000"/>
                </a:solidFill>
                <a:latin typeface="Arial Narrow" charset="0"/>
                <a:cs typeface="Arial Narrow" charset="0"/>
              </a:rPr>
            </a:br>
            <a:endParaRPr lang="en-US" sz="5400">
              <a:solidFill>
                <a:srgbClr val="008000"/>
              </a:solidFill>
              <a:latin typeface="Arial Narrow" charset="0"/>
              <a:cs typeface="Arial Narrow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8191500" y="6453188"/>
            <a:ext cx="690563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S20E1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187450" y="2690813"/>
            <a:ext cx="6769100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44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Como atender as exigências da legislação brasileira para os resíduos sólidos?</a:t>
            </a:r>
            <a:endParaRPr lang="en-US" sz="4400">
              <a:solidFill>
                <a:srgbClr val="008000"/>
              </a:solidFill>
              <a:latin typeface="Arial Narrow" charset="0"/>
              <a:cs typeface="Arial Narrow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611188" y="1773238"/>
            <a:ext cx="7993062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sz="22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Cumprimento da Lei – adequação à </a:t>
            </a:r>
            <a:br>
              <a:rPr lang="pt-BR" sz="2200" b="1">
                <a:solidFill>
                  <a:srgbClr val="008000"/>
                </a:solidFill>
                <a:latin typeface="Arial Narrow" charset="0"/>
                <a:cs typeface="Arial Narrow" charset="0"/>
              </a:rPr>
            </a:br>
            <a:r>
              <a:rPr lang="pt-BR" sz="22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Política Nacional de Resíduos Sólidos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712788" y="2636838"/>
          <a:ext cx="7704137" cy="3383029"/>
        </p:xfrm>
        <a:graphic>
          <a:graphicData uri="http://schemas.openxmlformats.org/drawingml/2006/table">
            <a:tbl>
              <a:tblPr/>
              <a:tblGrid>
                <a:gridCol w="3479464"/>
                <a:gridCol w="4224673"/>
              </a:tblGrid>
              <a:tr h="5485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Instrumento  Obrigatório </a:t>
                      </a:r>
                    </a:p>
                  </a:txBody>
                  <a:tcPr marL="91415" marR="91415"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MPE 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– </a:t>
                      </a: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Critérios para Eleição</a:t>
                      </a:r>
                    </a:p>
                  </a:txBody>
                  <a:tcPr marL="91415" marR="91415"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57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COLETA SELETIVA </a:t>
                      </a:r>
                    </a:p>
                  </a:txBody>
                  <a:tcPr marL="91415" marR="91415"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POR MUNICÍPIO</a:t>
                      </a:r>
                    </a:p>
                  </a:txBody>
                  <a:tcPr marL="91415" marR="91415"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400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LOGÍSTICA REVERSA</a:t>
                      </a:r>
                    </a:p>
                  </a:txBody>
                  <a:tcPr marL="91415" marR="91415"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POR SEGMENTOS PRODUTIVOS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Produtos tóxicos / perigosos </a:t>
                      </a:r>
                    </a:p>
                  </a:txBody>
                  <a:tcPr marL="91415" marR="91415"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91433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PGRS  –  Plano de Gerenciamento de Resíduos Sólidos</a:t>
                      </a:r>
                    </a:p>
                  </a:txBody>
                  <a:tcPr marL="91415" marR="91415"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POR CRITÉRIO DE RISCO DOS RESÍDUOS 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ＭＳ Ｐゴシック" charset="0"/>
                        <a:cs typeface="Arial Narrow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Industriais, saúde, construção civil etc., independentemente do porte e setor</a:t>
                      </a:r>
                    </a:p>
                  </a:txBody>
                  <a:tcPr marL="91415" marR="91415"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9143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POR VOLUME DE RESÍDUO </a:t>
                      </a:r>
                      <a:r>
                        <a:rPr kumimoji="0" lang="pt-B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S</a:t>
                      </a: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Acima  de 120 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litros – </a:t>
                      </a: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lixo extraordinário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(Exemplo: Rio de Janeiro) </a:t>
                      </a:r>
                    </a:p>
                  </a:txBody>
                  <a:tcPr marL="91415" marR="91415" marT="45695" marB="456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8204200" y="6448425"/>
            <a:ext cx="690563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FFFFFF"/>
                </a:solidFill>
                <a:latin typeface="+mn-lt"/>
                <a:ea typeface="+mn-ea"/>
                <a:cs typeface="Arial" charset="0"/>
              </a:rPr>
              <a:t>S21E1</a:t>
            </a:r>
            <a:endParaRPr lang="pt-BR" sz="1400" dirty="0">
              <a:solidFill>
                <a:srgbClr val="FFFFFF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732588" y="6092825"/>
            <a:ext cx="1843087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ea typeface="+mn-ea"/>
                <a:cs typeface="Arial" charset="0"/>
              </a:rPr>
              <a:t>Fonte: </a:t>
            </a:r>
            <a:r>
              <a:rPr lang="pt-BR" sz="1050" dirty="0" err="1">
                <a:ea typeface="+mn-ea"/>
                <a:cs typeface="Arial" charset="0"/>
              </a:rPr>
              <a:t>Felsberg</a:t>
            </a:r>
            <a:r>
              <a:rPr lang="pt-BR" sz="1050" dirty="0">
                <a:ea typeface="+mn-ea"/>
                <a:cs typeface="Arial" charset="0"/>
              </a:rPr>
              <a:t> associados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9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/>
          <p:cNvSpPr>
            <a:spLocks noGrp="1"/>
          </p:cNvSpPr>
          <p:nvPr>
            <p:ph type="title" idx="4294967295"/>
          </p:nvPr>
        </p:nvSpPr>
        <p:spPr>
          <a:xfrm>
            <a:off x="539750" y="1844675"/>
            <a:ext cx="6194425" cy="528638"/>
          </a:xfrm>
          <a:prstGeom prst="rect">
            <a:avLst/>
          </a:prstGeom>
        </p:spPr>
        <p:txBody>
          <a:bodyPr/>
          <a:lstStyle/>
          <a:p>
            <a:pPr marL="342900" indent="-342900" algn="l" eaLnBrk="1" hangingPunct="1">
              <a:defRPr/>
            </a:pPr>
            <a:r>
              <a:rPr lang="pt-BR" sz="3200" b="1" dirty="0" smtClean="0">
                <a:solidFill>
                  <a:srgbClr val="008000"/>
                </a:solidFill>
                <a:latin typeface="Arial Narrow"/>
                <a:ea typeface="+mj-ea"/>
                <a:cs typeface="Arial Narrow"/>
              </a:rPr>
              <a:t>Coleta Seletiva </a:t>
            </a:r>
          </a:p>
        </p:txBody>
      </p:sp>
      <p:sp>
        <p:nvSpPr>
          <p:cNvPr id="33795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539750" y="3429000"/>
            <a:ext cx="3600450" cy="27352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pt-BR" sz="2200" b="1" dirty="0">
                <a:solidFill>
                  <a:srgbClr val="008000"/>
                </a:solidFill>
                <a:latin typeface="Arial Narrow"/>
                <a:cs typeface="Arial Narrow"/>
              </a:rPr>
              <a:t>RIO Sustentável / 2012</a:t>
            </a:r>
          </a:p>
          <a:p>
            <a:pPr eaLnBrk="1" hangingPunct="1">
              <a:defRPr/>
            </a:pPr>
            <a:r>
              <a:rPr lang="pt-BR" sz="2000" b="1" dirty="0">
                <a:latin typeface="Arial Narrow"/>
                <a:cs typeface="Arial Narrow"/>
              </a:rPr>
              <a:t>18</a:t>
            </a:r>
            <a:r>
              <a:rPr lang="pt-BR" sz="2000" dirty="0">
                <a:latin typeface="Arial Narrow"/>
                <a:cs typeface="Arial Narrow"/>
              </a:rPr>
              <a:t> empresas do ramo alimentício coletando juntas</a:t>
            </a:r>
          </a:p>
          <a:p>
            <a:pPr eaLnBrk="1" hangingPunct="1">
              <a:defRPr/>
            </a:pPr>
            <a:r>
              <a:rPr lang="pt-BR" sz="2000" b="1" dirty="0">
                <a:latin typeface="Arial Narrow"/>
                <a:cs typeface="Arial Narrow"/>
              </a:rPr>
              <a:t>4,790 toneladas </a:t>
            </a:r>
            <a:r>
              <a:rPr lang="pt-BR" sz="2000" dirty="0">
                <a:latin typeface="Arial Narrow"/>
                <a:cs typeface="Arial Narrow"/>
              </a:rPr>
              <a:t> de materiais enviados para reciclagem </a:t>
            </a:r>
          </a:p>
          <a:p>
            <a:pPr eaLnBrk="1" hangingPunct="1">
              <a:defRPr/>
            </a:pPr>
            <a:r>
              <a:rPr lang="pt-BR" sz="2000" b="1" dirty="0">
                <a:latin typeface="Arial Narrow"/>
                <a:cs typeface="Arial Narrow"/>
              </a:rPr>
              <a:t>44% </a:t>
            </a:r>
            <a:r>
              <a:rPr lang="pt-BR" sz="2000" dirty="0">
                <a:latin typeface="Arial Narrow"/>
                <a:cs typeface="Arial Narrow"/>
              </a:rPr>
              <a:t> de economia mensal (média) na despesa de coleta de lixo </a:t>
            </a:r>
            <a:r>
              <a:rPr lang="pt-BR" sz="2000" dirty="0" smtClean="0">
                <a:latin typeface="Arial Narrow"/>
                <a:cs typeface="Arial Narrow"/>
              </a:rPr>
              <a:t>extraordinário</a:t>
            </a:r>
            <a:endParaRPr lang="pt-BR" sz="2000" dirty="0">
              <a:latin typeface="Arial Narrow"/>
              <a:cs typeface="Arial Narrow"/>
            </a:endParaRPr>
          </a:p>
        </p:txBody>
      </p:sp>
      <p:pic>
        <p:nvPicPr>
          <p:cNvPr id="4505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4" t="9808" r="27654" b="8336"/>
          <a:stretch>
            <a:fillRect/>
          </a:stretch>
        </p:blipFill>
        <p:spPr bwMode="auto">
          <a:xfrm>
            <a:off x="4789488" y="1828800"/>
            <a:ext cx="4216400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Espaço Reservado para Conteúdo 2"/>
          <p:cNvSpPr txBox="1">
            <a:spLocks/>
          </p:cNvSpPr>
          <p:nvPr/>
        </p:nvSpPr>
        <p:spPr bwMode="auto">
          <a:xfrm>
            <a:off x="539750" y="2565400"/>
            <a:ext cx="4248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pt-BR" sz="1800" b="1">
                <a:solidFill>
                  <a:srgbClr val="000000"/>
                </a:solidFill>
                <a:latin typeface="Arial Narrow" charset="0"/>
                <a:cs typeface="Arial Narrow" charset="0"/>
              </a:rPr>
              <a:t>A coleta seletiva, além de evitar gastos com multas, pode ser lucrativa. Veja como:</a:t>
            </a:r>
          </a:p>
        </p:txBody>
      </p:sp>
      <p:sp>
        <p:nvSpPr>
          <p:cNvPr id="8" name="Retângulo 7"/>
          <p:cNvSpPr/>
          <p:nvPr/>
        </p:nvSpPr>
        <p:spPr>
          <a:xfrm>
            <a:off x="8172450" y="6448425"/>
            <a:ext cx="690563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S22E1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7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33795" grpId="0" build="p" animBg="1"/>
      <p:bldP spid="450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7" descr="fundo_slides_oficina_residuos_solidos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946150"/>
            <a:ext cx="9144000" cy="5418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07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349250" y="233363"/>
            <a:ext cx="417830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/>
            <a:r>
              <a:rPr lang="pt-BR" sz="3200" b="1">
                <a:solidFill>
                  <a:srgbClr val="FFFFFF"/>
                </a:solidFill>
                <a:latin typeface="Arial Narrow" charset="0"/>
                <a:cs typeface="Arial Narrow" charset="0"/>
              </a:rPr>
              <a:t>Logística Reversa</a:t>
            </a:r>
          </a:p>
        </p:txBody>
      </p:sp>
      <p:sp>
        <p:nvSpPr>
          <p:cNvPr id="47108" name="Espaço Reservado para Conteúdo 2"/>
          <p:cNvSpPr>
            <a:spLocks noGrp="1"/>
          </p:cNvSpPr>
          <p:nvPr>
            <p:ph idx="4294967295"/>
          </p:nvPr>
        </p:nvSpPr>
        <p:spPr bwMode="auto">
          <a:xfrm>
            <a:off x="334963" y="1050925"/>
            <a:ext cx="8326437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pt-BR" sz="2000">
                <a:latin typeface="Arial Narrow" charset="0"/>
                <a:cs typeface="Arial Narrow" charset="0"/>
              </a:rPr>
              <a:t>Já aplicada nas empresas pelas resoluções Conama e incentivadas pelas Normas  Ambientais da série ISO 14000. Alvo: Pós-Consumo e Pós-Venda 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423863" y="2046288"/>
          <a:ext cx="2624137" cy="4060825"/>
        </p:xfrm>
        <a:graphic>
          <a:graphicData uri="http://schemas.openxmlformats.org/drawingml/2006/table">
            <a:tbl>
              <a:tblPr/>
              <a:tblGrid>
                <a:gridCol w="2624137"/>
              </a:tblGrid>
              <a:tr h="4078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PRODUTOS REGULADOS</a:t>
                      </a:r>
                    </a:p>
                  </a:txBody>
                  <a:tcPr marL="91434" marR="9143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7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(1)  Pilhas e baterias</a:t>
                      </a:r>
                    </a:p>
                  </a:txBody>
                  <a:tcPr marL="91434" marR="9143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37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(2)  Pneus</a:t>
                      </a:r>
                    </a:p>
                  </a:txBody>
                  <a:tcPr marL="91434" marR="9143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07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(3)  Lâmpadas fluorescentes </a:t>
                      </a:r>
                    </a:p>
                  </a:txBody>
                  <a:tcPr marL="91434" marR="9143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811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(4)  Óleos lubrificantes, seus resíduos e embalagens 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ＭＳ Ｐゴシック" charset="0"/>
                        <a:cs typeface="Arial Narrow"/>
                      </a:endParaRPr>
                    </a:p>
                  </a:txBody>
                  <a:tcPr marL="91434" marR="9143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811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(5)  Produtos eletroeletrônicos e seus componentes</a:t>
                      </a:r>
                    </a:p>
                  </a:txBody>
                  <a:tcPr marL="91434" marR="9143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811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(6)  Resíduos de embalagens de agrotóxicos 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ＭＳ Ｐゴシック" charset="0"/>
                        <a:cs typeface="Arial Narrow"/>
                      </a:endParaRPr>
                    </a:p>
                  </a:txBody>
                  <a:tcPr marL="91434" marR="9143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8258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(7)  Outros resíduos, por exemplo, medicamentos e embalagens em geral</a:t>
                      </a:r>
                    </a:p>
                  </a:txBody>
                  <a:tcPr marL="91434" marR="9143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47129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017713"/>
            <a:ext cx="577215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8172450" y="6462713"/>
            <a:ext cx="690563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FFFFFF"/>
                </a:solidFill>
                <a:latin typeface="+mn-lt"/>
                <a:ea typeface="+mn-ea"/>
                <a:cs typeface="Arial" charset="0"/>
              </a:rPr>
              <a:t>S23E1</a:t>
            </a:r>
            <a:endParaRPr lang="pt-BR" sz="1400" dirty="0">
              <a:solidFill>
                <a:srgbClr val="FFFFFF"/>
              </a:solidFill>
              <a:latin typeface="+mn-lt"/>
              <a:ea typeface="+mn-ea"/>
              <a:cs typeface="Arial" charset="0"/>
            </a:endParaRPr>
          </a:p>
        </p:txBody>
      </p:sp>
      <p:pic>
        <p:nvPicPr>
          <p:cNvPr id="47131" name="Picture 10" descr="icone_sustentabilidad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6400800"/>
            <a:ext cx="47148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/>
      <p:bldP spid="4710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6" descr="fundo_slides_oficina_residuos_solidos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946150"/>
            <a:ext cx="9144000" cy="5418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t="12231" r="40646" b="25706"/>
          <a:stretch>
            <a:fillRect/>
          </a:stretch>
        </p:blipFill>
        <p:spPr bwMode="auto">
          <a:xfrm>
            <a:off x="2794000" y="1066800"/>
            <a:ext cx="63500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CaixaDeTexto 2"/>
          <p:cNvSpPr txBox="1">
            <a:spLocks noChangeArrowheads="1"/>
          </p:cNvSpPr>
          <p:nvPr/>
        </p:nvSpPr>
        <p:spPr bwMode="auto">
          <a:xfrm>
            <a:off x="442913" y="1989138"/>
            <a:ext cx="19843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ja-JP" altLang="pt-BR" sz="2000" dirty="0" smtClean="0">
                <a:solidFill>
                  <a:schemeClr val="accent3">
                    <a:lumMod val="50000"/>
                  </a:schemeClr>
                </a:solidFill>
                <a:latin typeface="Arial Narrow"/>
                <a:cs typeface="Arial Narrow"/>
              </a:rPr>
              <a:t>“</a:t>
            </a:r>
            <a:r>
              <a:rPr lang="pt-BR" sz="2000" dirty="0" smtClean="0">
                <a:solidFill>
                  <a:schemeClr val="accent3">
                    <a:lumMod val="50000"/>
                  </a:schemeClr>
                </a:solidFill>
                <a:latin typeface="Arial Narrow"/>
                <a:cs typeface="Arial Narrow"/>
              </a:rPr>
              <a:t>As empresas com um bom sistema de logística obtêm significativa vantagem competitiva, que se traduzem em custos menores e serviços melhores ao cliente</a:t>
            </a:r>
            <a:r>
              <a:rPr lang="ja-JP" altLang="pt-BR" sz="2000" dirty="0" smtClean="0">
                <a:solidFill>
                  <a:schemeClr val="accent3">
                    <a:lumMod val="50000"/>
                  </a:schemeClr>
                </a:solidFill>
                <a:latin typeface="Arial Narrow"/>
                <a:cs typeface="Arial Narrow"/>
              </a:rPr>
              <a:t>”</a:t>
            </a:r>
            <a:r>
              <a:rPr lang="pt-BR" sz="2000" dirty="0" smtClean="0">
                <a:solidFill>
                  <a:schemeClr val="accent3">
                    <a:lumMod val="50000"/>
                  </a:schemeClr>
                </a:solidFill>
                <a:latin typeface="Arial Narrow"/>
                <a:cs typeface="Arial Narrow"/>
              </a:rPr>
              <a:t>.</a:t>
            </a:r>
          </a:p>
          <a:p>
            <a:pPr eaLnBrk="1" hangingPunct="1">
              <a:defRPr/>
            </a:pPr>
            <a:r>
              <a:rPr lang="pt-BR" i="1" dirty="0" smtClean="0">
                <a:solidFill>
                  <a:schemeClr val="accent3">
                    <a:lumMod val="50000"/>
                  </a:schemeClr>
                </a:solidFill>
                <a:latin typeface="Arial Narrow"/>
                <a:cs typeface="Arial Narrow"/>
              </a:rPr>
              <a:t>D. Lambert</a:t>
            </a:r>
          </a:p>
        </p:txBody>
      </p:sp>
      <p:sp>
        <p:nvSpPr>
          <p:cNvPr id="49157" name="CaixaDeTexto 1"/>
          <p:cNvSpPr txBox="1">
            <a:spLocks noChangeArrowheads="1"/>
          </p:cNvSpPr>
          <p:nvPr/>
        </p:nvSpPr>
        <p:spPr bwMode="auto">
          <a:xfrm>
            <a:off x="5287963" y="5549900"/>
            <a:ext cx="2143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800">
                <a:solidFill>
                  <a:srgbClr val="000000"/>
                </a:solidFill>
              </a:rPr>
              <a:t>/</a:t>
            </a:r>
          </a:p>
        </p:txBody>
      </p:sp>
      <p:sp>
        <p:nvSpPr>
          <p:cNvPr id="49158" name="Título 1"/>
          <p:cNvSpPr txBox="1">
            <a:spLocks/>
          </p:cNvSpPr>
          <p:nvPr/>
        </p:nvSpPr>
        <p:spPr bwMode="auto">
          <a:xfrm>
            <a:off x="366713" y="214313"/>
            <a:ext cx="753586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b="1">
                <a:solidFill>
                  <a:srgbClr val="FFFFFF"/>
                </a:solidFill>
                <a:latin typeface="Arial Narrow" charset="0"/>
                <a:cs typeface="Arial Narrow" charset="0"/>
              </a:rPr>
              <a:t>Logística Reversa – Caso Sistema Campo Limpo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243888" y="6448425"/>
            <a:ext cx="690562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FFFFFF"/>
                </a:solidFill>
                <a:latin typeface="+mn-lt"/>
                <a:ea typeface="+mn-ea"/>
                <a:cs typeface="Arial" charset="0"/>
              </a:rPr>
              <a:t>S24E1</a:t>
            </a:r>
            <a:endParaRPr lang="pt-BR" sz="1400" dirty="0">
              <a:solidFill>
                <a:srgbClr val="FFFFFF"/>
              </a:solidFill>
              <a:latin typeface="+mn-lt"/>
              <a:ea typeface="+mn-ea"/>
              <a:cs typeface="Arial" charset="0"/>
            </a:endParaRPr>
          </a:p>
        </p:txBody>
      </p:sp>
      <p:pic>
        <p:nvPicPr>
          <p:cNvPr id="49160" name="Picture 9" descr="icone_sustentabilidad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6400800"/>
            <a:ext cx="47148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491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1" descr="fundo_slides_oficina_residuos_solidos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0" y="946150"/>
            <a:ext cx="9144000" cy="5418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03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557213" y="233363"/>
            <a:ext cx="7704137" cy="4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sz="2600" b="1">
                <a:solidFill>
                  <a:srgbClr val="FFFFFF"/>
                </a:solidFill>
                <a:latin typeface="Arial Narrow" charset="0"/>
                <a:cs typeface="Arial Narrow" charset="0"/>
              </a:rPr>
              <a:t>Plano Gerenciamento de Resíduos Sólidos</a:t>
            </a:r>
          </a:p>
        </p:txBody>
      </p:sp>
      <p:pic>
        <p:nvPicPr>
          <p:cNvPr id="51206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2878138"/>
            <a:ext cx="1558925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1027113"/>
            <a:ext cx="1263650" cy="124301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1026"/>
          <p:cNvSpPr>
            <a:spLocks noChangeArrowheads="1"/>
          </p:cNvSpPr>
          <p:nvPr/>
        </p:nvSpPr>
        <p:spPr bwMode="auto">
          <a:xfrm>
            <a:off x="1209675" y="1195388"/>
            <a:ext cx="1390650" cy="58578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51209" name="Rectangle 1027"/>
          <p:cNvSpPr>
            <a:spLocks noChangeArrowheads="1"/>
          </p:cNvSpPr>
          <p:nvPr/>
        </p:nvSpPr>
        <p:spPr bwMode="auto">
          <a:xfrm>
            <a:off x="1211263" y="1282700"/>
            <a:ext cx="1389062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</a:pPr>
            <a:r>
              <a:rPr lang="pt-BR" sz="900" b="1">
                <a:solidFill>
                  <a:srgbClr val="FFFF00"/>
                </a:solidFill>
                <a:latin typeface="Tahoma" charset="0"/>
              </a:rPr>
              <a:t>SEGREGAÇÃO / CLASSIFICAÇÃO </a:t>
            </a:r>
          </a:p>
        </p:txBody>
      </p:sp>
      <p:sp>
        <p:nvSpPr>
          <p:cNvPr id="9225" name="Rectangle 1032"/>
          <p:cNvSpPr>
            <a:spLocks noChangeArrowheads="1"/>
          </p:cNvSpPr>
          <p:nvPr/>
        </p:nvSpPr>
        <p:spPr bwMode="auto">
          <a:xfrm>
            <a:off x="5213350" y="1290638"/>
            <a:ext cx="1041400" cy="4476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51211" name="Rectangle 1033"/>
          <p:cNvSpPr>
            <a:spLocks noChangeArrowheads="1"/>
          </p:cNvSpPr>
          <p:nvPr/>
        </p:nvSpPr>
        <p:spPr bwMode="auto">
          <a:xfrm>
            <a:off x="5275263" y="1414463"/>
            <a:ext cx="830262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pt-BR" sz="900" b="1">
                <a:solidFill>
                  <a:srgbClr val="FFFF00"/>
                </a:solidFill>
                <a:latin typeface="Tahoma" charset="0"/>
              </a:rPr>
              <a:t>MANUSEIO</a:t>
            </a:r>
          </a:p>
        </p:txBody>
      </p:sp>
      <p:sp>
        <p:nvSpPr>
          <p:cNvPr id="51212" name="AutoShape 1042"/>
          <p:cNvSpPr>
            <a:spLocks noChangeArrowheads="1"/>
          </p:cNvSpPr>
          <p:nvPr/>
        </p:nvSpPr>
        <p:spPr bwMode="auto">
          <a:xfrm>
            <a:off x="6334125" y="1379538"/>
            <a:ext cx="185738" cy="312737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213" name="AutoShape 1043"/>
          <p:cNvSpPr>
            <a:spLocks noChangeArrowheads="1"/>
          </p:cNvSpPr>
          <p:nvPr/>
        </p:nvSpPr>
        <p:spPr bwMode="auto">
          <a:xfrm>
            <a:off x="2676525" y="1376363"/>
            <a:ext cx="185738" cy="312737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AutoShape 1066"/>
          <p:cNvSpPr>
            <a:spLocks noChangeArrowheads="1"/>
          </p:cNvSpPr>
          <p:nvPr/>
        </p:nvSpPr>
        <p:spPr bwMode="auto">
          <a:xfrm>
            <a:off x="6314738" y="2628153"/>
            <a:ext cx="186527" cy="312648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  <a:scene3d>
            <a:camera prst="orthographicFront">
              <a:rot lat="0" lon="0" rev="10799999"/>
            </a:camera>
            <a:lightRig rig="threePt" dir="t"/>
          </a:scene3d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ea typeface="+mn-ea"/>
              <a:cs typeface="Arial" charset="0"/>
            </a:endParaRPr>
          </a:p>
        </p:txBody>
      </p:sp>
      <p:sp>
        <p:nvSpPr>
          <p:cNvPr id="9232" name="Rectangle 1077"/>
          <p:cNvSpPr>
            <a:spLocks noChangeArrowheads="1"/>
          </p:cNvSpPr>
          <p:nvPr/>
        </p:nvSpPr>
        <p:spPr bwMode="auto">
          <a:xfrm>
            <a:off x="6607175" y="2484438"/>
            <a:ext cx="1716088" cy="455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51216" name="Rectangle 1078"/>
          <p:cNvSpPr>
            <a:spLocks noChangeArrowheads="1"/>
          </p:cNvSpPr>
          <p:nvPr/>
        </p:nvSpPr>
        <p:spPr bwMode="auto">
          <a:xfrm>
            <a:off x="6608763" y="2527300"/>
            <a:ext cx="1833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</a:pPr>
            <a:r>
              <a:rPr lang="pt-BR" sz="900" b="1">
                <a:solidFill>
                  <a:srgbClr val="FFFF00"/>
                </a:solidFill>
                <a:latin typeface="Tahoma" charset="0"/>
              </a:rPr>
              <a:t>ACONDICIONAMENTO ARMAZENAMENTO</a:t>
            </a:r>
          </a:p>
        </p:txBody>
      </p:sp>
      <p:sp>
        <p:nvSpPr>
          <p:cNvPr id="9234" name="Rectangle 1079"/>
          <p:cNvSpPr>
            <a:spLocks noChangeArrowheads="1"/>
          </p:cNvSpPr>
          <p:nvPr/>
        </p:nvSpPr>
        <p:spPr bwMode="auto">
          <a:xfrm>
            <a:off x="2757488" y="4195763"/>
            <a:ext cx="1339850" cy="38893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51218" name="Rectangle 1080"/>
          <p:cNvSpPr>
            <a:spLocks noChangeArrowheads="1"/>
          </p:cNvSpPr>
          <p:nvPr/>
        </p:nvSpPr>
        <p:spPr bwMode="auto">
          <a:xfrm>
            <a:off x="2870200" y="4256088"/>
            <a:ext cx="11461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pt-BR" sz="900" b="1">
                <a:solidFill>
                  <a:srgbClr val="FFFF00"/>
                </a:solidFill>
                <a:latin typeface="Tahoma" charset="0"/>
              </a:rPr>
              <a:t>REUSO / RECICLAGEM</a:t>
            </a:r>
          </a:p>
        </p:txBody>
      </p:sp>
      <p:sp>
        <p:nvSpPr>
          <p:cNvPr id="9237" name="Rectangle 1083"/>
          <p:cNvSpPr>
            <a:spLocks noChangeArrowheads="1"/>
          </p:cNvSpPr>
          <p:nvPr/>
        </p:nvSpPr>
        <p:spPr bwMode="auto">
          <a:xfrm>
            <a:off x="3060700" y="2552700"/>
            <a:ext cx="1338263" cy="3873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51220" name="Rectangle 1084"/>
          <p:cNvSpPr>
            <a:spLocks noChangeArrowheads="1"/>
          </p:cNvSpPr>
          <p:nvPr/>
        </p:nvSpPr>
        <p:spPr bwMode="auto">
          <a:xfrm>
            <a:off x="3176588" y="2627313"/>
            <a:ext cx="97155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pt-BR" sz="900" b="1">
                <a:solidFill>
                  <a:srgbClr val="FFFF00"/>
                </a:solidFill>
                <a:latin typeface="Tahoma" charset="0"/>
              </a:rPr>
              <a:t>TRANSPORTE</a:t>
            </a:r>
          </a:p>
        </p:txBody>
      </p:sp>
      <p:sp>
        <p:nvSpPr>
          <p:cNvPr id="9239" name="Rectangle 1085"/>
          <p:cNvSpPr>
            <a:spLocks noChangeArrowheads="1"/>
          </p:cNvSpPr>
          <p:nvPr/>
        </p:nvSpPr>
        <p:spPr bwMode="auto">
          <a:xfrm>
            <a:off x="2724150" y="4814888"/>
            <a:ext cx="1339850" cy="3873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51222" name="Rectangle 1086"/>
          <p:cNvSpPr>
            <a:spLocks noChangeArrowheads="1"/>
          </p:cNvSpPr>
          <p:nvPr/>
        </p:nvSpPr>
        <p:spPr bwMode="auto">
          <a:xfrm>
            <a:off x="2908300" y="4945063"/>
            <a:ext cx="993775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pt-BR" sz="900" b="1">
                <a:solidFill>
                  <a:srgbClr val="FFFF00"/>
                </a:solidFill>
                <a:latin typeface="Tahoma" charset="0"/>
              </a:rPr>
              <a:t>TRATAMENTO</a:t>
            </a:r>
          </a:p>
        </p:txBody>
      </p:sp>
      <p:sp>
        <p:nvSpPr>
          <p:cNvPr id="9241" name="Rectangle 1087"/>
          <p:cNvSpPr>
            <a:spLocks noChangeArrowheads="1"/>
          </p:cNvSpPr>
          <p:nvPr/>
        </p:nvSpPr>
        <p:spPr bwMode="auto">
          <a:xfrm>
            <a:off x="6732588" y="5116513"/>
            <a:ext cx="1336675" cy="3873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51224" name="Rectangle 1088"/>
          <p:cNvSpPr>
            <a:spLocks noChangeArrowheads="1"/>
          </p:cNvSpPr>
          <p:nvPr/>
        </p:nvSpPr>
        <p:spPr bwMode="auto">
          <a:xfrm>
            <a:off x="6937375" y="5173663"/>
            <a:ext cx="94138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pt-BR" sz="900" b="1">
                <a:solidFill>
                  <a:srgbClr val="FFFF00"/>
                </a:solidFill>
                <a:latin typeface="Tahoma" charset="0"/>
              </a:rPr>
              <a:t>DISPOSIÇÃO</a:t>
            </a:r>
          </a:p>
          <a:p>
            <a:pPr algn="ctr" eaLnBrk="0" hangingPunct="0">
              <a:lnSpc>
                <a:spcPct val="80000"/>
              </a:lnSpc>
            </a:pPr>
            <a:r>
              <a:rPr lang="pt-BR" sz="900" b="1">
                <a:solidFill>
                  <a:srgbClr val="FFFF00"/>
                </a:solidFill>
                <a:latin typeface="Tahoma" charset="0"/>
              </a:rPr>
              <a:t>FINAL</a:t>
            </a:r>
          </a:p>
        </p:txBody>
      </p:sp>
      <p:sp>
        <p:nvSpPr>
          <p:cNvPr id="37" name="AutoShape 1066"/>
          <p:cNvSpPr>
            <a:spLocks noChangeArrowheads="1"/>
          </p:cNvSpPr>
          <p:nvPr/>
        </p:nvSpPr>
        <p:spPr bwMode="auto">
          <a:xfrm>
            <a:off x="2786836" y="2603622"/>
            <a:ext cx="186527" cy="312648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  <a:scene3d>
            <a:camera prst="orthographicFront">
              <a:rot lat="0" lon="0" rev="10799999"/>
            </a:camera>
            <a:lightRig rig="threePt" dir="t"/>
          </a:scene3d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ea typeface="+mn-ea"/>
              <a:cs typeface="Arial" charset="0"/>
            </a:endParaRPr>
          </a:p>
        </p:txBody>
      </p:sp>
      <p:sp>
        <p:nvSpPr>
          <p:cNvPr id="51226" name="AutoShape 1067"/>
          <p:cNvSpPr>
            <a:spLocks noChangeArrowheads="1"/>
          </p:cNvSpPr>
          <p:nvPr/>
        </p:nvSpPr>
        <p:spPr bwMode="auto">
          <a:xfrm>
            <a:off x="6467475" y="5141913"/>
            <a:ext cx="187325" cy="312737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122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147763"/>
            <a:ext cx="142081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2074863"/>
            <a:ext cx="1503363" cy="111125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6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978025"/>
            <a:ext cx="1943100" cy="110013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 bwMode="auto">
          <a:xfrm>
            <a:off x="636588" y="5646738"/>
            <a:ext cx="6691312" cy="63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924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3494088"/>
            <a:ext cx="1531937" cy="95885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9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4672013"/>
            <a:ext cx="1792288" cy="114458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0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5281613"/>
            <a:ext cx="1455737" cy="89852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1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3476625"/>
            <a:ext cx="2182812" cy="151447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1087"/>
          <p:cNvSpPr>
            <a:spLocks noChangeArrowheads="1"/>
          </p:cNvSpPr>
          <p:nvPr/>
        </p:nvSpPr>
        <p:spPr bwMode="auto">
          <a:xfrm>
            <a:off x="723900" y="4510088"/>
            <a:ext cx="1336675" cy="3873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51236" name="Rectangle 1088"/>
          <p:cNvSpPr>
            <a:spLocks noChangeArrowheads="1"/>
          </p:cNvSpPr>
          <p:nvPr/>
        </p:nvSpPr>
        <p:spPr bwMode="auto">
          <a:xfrm>
            <a:off x="914400" y="4567238"/>
            <a:ext cx="957263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pt-BR" sz="900" b="1">
                <a:solidFill>
                  <a:srgbClr val="FFFF00"/>
                </a:solidFill>
                <a:latin typeface="Tahoma" charset="0"/>
              </a:rPr>
              <a:t>DESTINAÇÃO</a:t>
            </a:r>
          </a:p>
          <a:p>
            <a:pPr algn="ctr" eaLnBrk="0" hangingPunct="0">
              <a:lnSpc>
                <a:spcPct val="80000"/>
              </a:lnSpc>
            </a:pPr>
            <a:r>
              <a:rPr lang="pt-BR" sz="900" b="1">
                <a:solidFill>
                  <a:srgbClr val="FFFF00"/>
                </a:solidFill>
                <a:latin typeface="Tahoma" charset="0"/>
              </a:rPr>
              <a:t>FINAL</a:t>
            </a:r>
          </a:p>
        </p:txBody>
      </p:sp>
      <p:sp>
        <p:nvSpPr>
          <p:cNvPr id="8" name="Seta para a direita 7"/>
          <p:cNvSpPr/>
          <p:nvPr/>
        </p:nvSpPr>
        <p:spPr bwMode="auto">
          <a:xfrm rot="20625543">
            <a:off x="2201863" y="4421188"/>
            <a:ext cx="433387" cy="244475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0" name="Seta para a direita 39"/>
          <p:cNvSpPr/>
          <p:nvPr/>
        </p:nvSpPr>
        <p:spPr bwMode="auto">
          <a:xfrm rot="938352">
            <a:off x="2189163" y="4776788"/>
            <a:ext cx="433387" cy="252412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1" name="Seta para a direita 40"/>
          <p:cNvSpPr/>
          <p:nvPr/>
        </p:nvSpPr>
        <p:spPr bwMode="auto">
          <a:xfrm rot="5400000">
            <a:off x="1227137" y="4216401"/>
            <a:ext cx="252413" cy="252412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28711" name="Picture 3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2841625"/>
            <a:ext cx="1447800" cy="10683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tângulo 42"/>
          <p:cNvSpPr/>
          <p:nvPr/>
        </p:nvSpPr>
        <p:spPr>
          <a:xfrm>
            <a:off x="8243888" y="6475413"/>
            <a:ext cx="690562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FFFFFF"/>
                </a:solidFill>
                <a:latin typeface="+mn-lt"/>
                <a:ea typeface="+mn-ea"/>
                <a:cs typeface="Arial" charset="0"/>
              </a:rPr>
              <a:t>S25E1</a:t>
            </a:r>
            <a:endParaRPr lang="pt-BR" sz="1400" dirty="0">
              <a:solidFill>
                <a:srgbClr val="FFFFFF"/>
              </a:solidFill>
              <a:latin typeface="+mn-lt"/>
              <a:ea typeface="+mn-ea"/>
              <a:cs typeface="Arial" charset="0"/>
            </a:endParaRPr>
          </a:p>
        </p:txBody>
      </p:sp>
      <p:pic>
        <p:nvPicPr>
          <p:cNvPr id="51240" name="Picture 41" descr="icone_sustentabilidad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6400800"/>
            <a:ext cx="47148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5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5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  <p:bldP spid="51209" grpId="0" animBg="1"/>
      <p:bldP spid="9225" grpId="0" animBg="1"/>
      <p:bldP spid="51211" grpId="0"/>
      <p:bldP spid="51212" grpId="0" animBg="1"/>
      <p:bldP spid="51213" grpId="0" animBg="1"/>
      <p:bldP spid="9232" grpId="0" animBg="1"/>
      <p:bldP spid="51216" grpId="0"/>
      <p:bldP spid="9234" grpId="0" animBg="1"/>
      <p:bldP spid="51218" grpId="0"/>
      <p:bldP spid="9237" grpId="0" animBg="1"/>
      <p:bldP spid="51220" grpId="0"/>
      <p:bldP spid="9239" grpId="0" animBg="1"/>
      <p:bldP spid="51222" grpId="0"/>
      <p:bldP spid="9241" grpId="0" animBg="1"/>
      <p:bldP spid="51224" grpId="0"/>
      <p:bldP spid="51226" grpId="0" animBg="1"/>
      <p:bldP spid="36" grpId="0" animBg="1"/>
      <p:bldP spid="51236" grpId="0"/>
      <p:bldP spid="8" grpId="0" animBg="1"/>
      <p:bldP spid="40" grpId="0" animBg="1"/>
      <p:bldP spid="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0" descr="fundo_slides_oficina_residuos_solidos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946150"/>
            <a:ext cx="9144000" cy="5418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9698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1"/>
          <a:stretch/>
        </p:blipFill>
        <p:spPr bwMode="auto">
          <a:xfrm>
            <a:off x="4079875" y="4994275"/>
            <a:ext cx="1701800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231775" y="206375"/>
            <a:ext cx="4968875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sz="3200" b="1">
                <a:solidFill>
                  <a:srgbClr val="FFFFFF"/>
                </a:solidFill>
                <a:latin typeface="Arial Narrow" charset="0"/>
                <a:cs typeface="Arial Narrow" charset="0"/>
              </a:rPr>
              <a:t>Conheça seus Resíduos</a:t>
            </a:r>
          </a:p>
        </p:txBody>
      </p:sp>
      <p:sp>
        <p:nvSpPr>
          <p:cNvPr id="53253" name="Espaço Reservado para Conteúdo 2"/>
          <p:cNvSpPr>
            <a:spLocks noGrp="1"/>
          </p:cNvSpPr>
          <p:nvPr>
            <p:ph idx="4294967295"/>
          </p:nvPr>
        </p:nvSpPr>
        <p:spPr bwMode="auto">
          <a:xfrm>
            <a:off x="273050" y="1390650"/>
            <a:ext cx="6859588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pt-BR" sz="1700" b="1">
                <a:latin typeface="Arial Narrow" charset="0"/>
                <a:cs typeface="Arial Narrow" charset="0"/>
              </a:rPr>
              <a:t>GERAÇÃO</a:t>
            </a:r>
            <a:r>
              <a:rPr lang="pt-BR" sz="1700">
                <a:latin typeface="Arial Narrow" charset="0"/>
                <a:cs typeface="Arial Narrow" charset="0"/>
              </a:rPr>
              <a:t>: quais são os processos que geram resíduos?     </a:t>
            </a:r>
            <a:endParaRPr lang="pt-BR" sz="1700">
              <a:solidFill>
                <a:srgbClr val="FF0000"/>
              </a:solidFill>
              <a:latin typeface="Arial Narrow" charset="0"/>
              <a:cs typeface="Arial Narrow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pt-BR" sz="1700" b="1">
                <a:latin typeface="Arial Narrow" charset="0"/>
                <a:cs typeface="Arial Narrow" charset="0"/>
              </a:rPr>
              <a:t>CLASSIFICAÇÃO</a:t>
            </a:r>
            <a:r>
              <a:rPr lang="pt-BR" sz="1700">
                <a:latin typeface="Arial Narrow" charset="0"/>
                <a:cs typeface="Arial Narrow" charset="0"/>
              </a:rPr>
              <a:t>: quais são as classes de risco de cada resíduo gerado?</a:t>
            </a:r>
          </a:p>
          <a:p>
            <a:pPr marL="0" indent="0" eaLnBrk="1" hangingPunct="1">
              <a:buFont typeface="Arial" charset="0"/>
              <a:buNone/>
            </a:pPr>
            <a:r>
              <a:rPr lang="pt-BR" sz="1700" b="1">
                <a:latin typeface="Arial Narrow" charset="0"/>
                <a:cs typeface="Arial Narrow" charset="0"/>
              </a:rPr>
              <a:t>QUANTIFICAÇÃO</a:t>
            </a:r>
            <a:r>
              <a:rPr lang="pt-BR" sz="1700">
                <a:latin typeface="Arial Narrow" charset="0"/>
                <a:cs typeface="Arial Narrow" charset="0"/>
              </a:rPr>
              <a:t>: quais são as quantidades de cada resíduo?</a:t>
            </a:r>
          </a:p>
        </p:txBody>
      </p:sp>
      <p:pic>
        <p:nvPicPr>
          <p:cNvPr id="5325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3" t="30824" r="4620" b="55000"/>
          <a:stretch>
            <a:fillRect/>
          </a:stretch>
        </p:blipFill>
        <p:spPr bwMode="auto">
          <a:xfrm>
            <a:off x="179388" y="2741613"/>
            <a:ext cx="871061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13325"/>
            <a:ext cx="1884363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4994275"/>
            <a:ext cx="171608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Image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4994275"/>
            <a:ext cx="122396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Imagem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4994275"/>
            <a:ext cx="163036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8243888" y="6461125"/>
            <a:ext cx="690562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FFFFFF"/>
                </a:solidFill>
                <a:latin typeface="+mn-lt"/>
                <a:ea typeface="+mn-ea"/>
                <a:cs typeface="Arial" charset="0"/>
              </a:rPr>
              <a:t>S26E1</a:t>
            </a:r>
            <a:endParaRPr lang="pt-BR" sz="1400" dirty="0">
              <a:solidFill>
                <a:srgbClr val="FFFFFF"/>
              </a:solidFill>
              <a:latin typeface="+mn-lt"/>
              <a:ea typeface="+mn-ea"/>
              <a:cs typeface="Arial" charset="0"/>
            </a:endParaRPr>
          </a:p>
        </p:txBody>
      </p:sp>
      <p:pic>
        <p:nvPicPr>
          <p:cNvPr id="53260" name="Picture 13" descr="icone_sustentabilidad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6400800"/>
            <a:ext cx="47148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3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3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3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8243888" y="6426200"/>
            <a:ext cx="690562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S27E1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55298" name="Rectangle 1"/>
          <p:cNvSpPr>
            <a:spLocks noChangeArrowheads="1"/>
          </p:cNvSpPr>
          <p:nvPr/>
        </p:nvSpPr>
        <p:spPr bwMode="auto">
          <a:xfrm>
            <a:off x="1331913" y="3251200"/>
            <a:ext cx="640873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pt-BR" sz="4000" b="1" dirty="0">
                <a:solidFill>
                  <a:srgbClr val="008000"/>
                </a:solidFill>
                <a:latin typeface="Arial Narrow" charset="0"/>
                <a:cs typeface="Arial Narrow" charset="0"/>
              </a:rPr>
              <a:t>Compreendendo um Plano de Gerenciamento de </a:t>
            </a:r>
            <a:r>
              <a:rPr lang="pt-BR" sz="4000" b="1" dirty="0" smtClean="0">
                <a:solidFill>
                  <a:srgbClr val="008000"/>
                </a:solidFill>
                <a:latin typeface="Arial Narrow" charset="0"/>
                <a:cs typeface="Arial Narrow" charset="0"/>
              </a:rPr>
              <a:t>Resíduos Sólidos</a:t>
            </a:r>
            <a:r>
              <a:rPr lang="pt-BR" sz="4000" b="1" dirty="0">
                <a:solidFill>
                  <a:srgbClr val="008000"/>
                </a:solidFill>
                <a:latin typeface="Arial Narrow" charset="0"/>
                <a:cs typeface="Arial Narrow" charset="0"/>
              </a:rPr>
              <a:t>: a embalagem </a:t>
            </a:r>
            <a:r>
              <a:rPr lang="ja-JP" altLang="pt-BR" sz="4000" b="1" dirty="0">
                <a:solidFill>
                  <a:srgbClr val="008000"/>
                </a:solidFill>
                <a:latin typeface="Arial Narrow" charset="0"/>
                <a:cs typeface="Arial Narrow" charset="0"/>
              </a:rPr>
              <a:t>“</a:t>
            </a:r>
            <a:r>
              <a:rPr lang="pt-BR" altLang="ja-JP" sz="4000" b="1" dirty="0">
                <a:solidFill>
                  <a:srgbClr val="008000"/>
                </a:solidFill>
                <a:latin typeface="Arial Narrow" charset="0"/>
                <a:cs typeface="Arial Narrow" charset="0"/>
              </a:rPr>
              <a:t>Longa Vida</a:t>
            </a:r>
            <a:r>
              <a:rPr lang="ja-JP" altLang="pt-BR" sz="4000" b="1" dirty="0">
                <a:solidFill>
                  <a:srgbClr val="008000"/>
                </a:solidFill>
                <a:latin typeface="Arial Narrow" charset="0"/>
                <a:cs typeface="Arial Narrow" charset="0"/>
              </a:rPr>
              <a:t>”</a:t>
            </a:r>
            <a:r>
              <a:rPr lang="pt-BR" altLang="ja-JP" sz="4000" b="1" dirty="0">
                <a:solidFill>
                  <a:srgbClr val="008000"/>
                </a:solidFill>
                <a:latin typeface="Arial Narrow" charset="0"/>
                <a:cs typeface="Arial Narrow" charset="0"/>
              </a:rPr>
              <a:t> no minimercado</a:t>
            </a:r>
            <a:endParaRPr lang="pt-BR" sz="4000" b="1" dirty="0">
              <a:solidFill>
                <a:srgbClr val="008000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167063" y="2205038"/>
            <a:ext cx="2736850" cy="647700"/>
          </a:xfrm>
          <a:prstGeom prst="roundRect">
            <a:avLst/>
          </a:prstGeom>
          <a:solidFill>
            <a:srgbClr val="008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300" name="Título 1"/>
          <p:cNvSpPr txBox="1">
            <a:spLocks/>
          </p:cNvSpPr>
          <p:nvPr/>
        </p:nvSpPr>
        <p:spPr bwMode="auto">
          <a:xfrm>
            <a:off x="3330575" y="2205038"/>
            <a:ext cx="241141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pt-BR" sz="3200">
                <a:solidFill>
                  <a:srgbClr val="FFFFFF"/>
                </a:solidFill>
                <a:latin typeface="Arial Narrow" charset="0"/>
                <a:cs typeface="Arial Narrow" charset="0"/>
              </a:rPr>
              <a:t>Atividade 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7" grpId="0" animBg="1"/>
      <p:bldP spid="5530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ítulo 1"/>
          <p:cNvSpPr txBox="1">
            <a:spLocks/>
          </p:cNvSpPr>
          <p:nvPr/>
        </p:nvSpPr>
        <p:spPr bwMode="auto">
          <a:xfrm>
            <a:off x="395288" y="1844675"/>
            <a:ext cx="5402262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Caracterização do Minimercado</a:t>
            </a:r>
          </a:p>
        </p:txBody>
      </p:sp>
      <p:graphicFrame>
        <p:nvGraphicFramePr>
          <p:cNvPr id="14" name="Tabela 13"/>
          <p:cNvGraphicFramePr>
            <a:graphicFrameLocks noGrp="1"/>
          </p:cNvGraphicFramePr>
          <p:nvPr/>
        </p:nvGraphicFramePr>
        <p:xfrm>
          <a:off x="395288" y="3838575"/>
          <a:ext cx="1833562" cy="2432050"/>
        </p:xfrm>
        <a:graphic>
          <a:graphicData uri="http://schemas.openxmlformats.org/drawingml/2006/table">
            <a:tbl>
              <a:tblPr/>
              <a:tblGrid>
                <a:gridCol w="1833562"/>
              </a:tblGrid>
              <a:tr h="4231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  A- Plataforma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4694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  </a:t>
                      </a:r>
                      <a:r>
                        <a:rPr kumimoji="0" lang="pt-B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B</a:t>
                      </a: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-Paiol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4694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  C-Loja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54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  </a:t>
                      </a:r>
                      <a:r>
                        <a:rPr kumimoji="0" lang="pt-B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D-</a:t>
                      </a:r>
                      <a:r>
                        <a:rPr kumimoji="0" lang="pt-BR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Check</a:t>
                      </a:r>
                      <a:r>
                        <a:rPr kumimoji="0" lang="pt-BR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 out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ＭＳ Ｐゴシック" charset="0"/>
                        <a:cs typeface="Arial Narrow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1111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  </a:t>
                      </a:r>
                      <a:r>
                        <a:rPr kumimoji="0" lang="pt-B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E-Casa</a:t>
                      </a: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 do cliente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4893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  </a:t>
                      </a:r>
                      <a:r>
                        <a:rPr kumimoji="0" lang="pt-B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F</a:t>
                      </a: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-Áreas de fluxo/ coleta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F253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Retângulo 22"/>
          <p:cNvSpPr/>
          <p:nvPr/>
        </p:nvSpPr>
        <p:spPr>
          <a:xfrm>
            <a:off x="8243888" y="6453188"/>
            <a:ext cx="690562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S28E1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grpSp>
        <p:nvGrpSpPr>
          <p:cNvPr id="57363" name="Grupo 24"/>
          <p:cNvGrpSpPr>
            <a:grpSpLocks/>
          </p:cNvGrpSpPr>
          <p:nvPr/>
        </p:nvGrpSpPr>
        <p:grpSpPr bwMode="auto">
          <a:xfrm>
            <a:off x="6292850" y="1341438"/>
            <a:ext cx="2671763" cy="4997450"/>
            <a:chOff x="5435600" y="819498"/>
            <a:chExt cx="3159890" cy="5913090"/>
          </a:xfrm>
        </p:grpSpPr>
        <p:pic>
          <p:nvPicPr>
            <p:cNvPr id="5736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600" y="1044575"/>
              <a:ext cx="3159890" cy="5167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7367" name="Grupo 23"/>
            <p:cNvGrpSpPr>
              <a:grpSpLocks/>
            </p:cNvGrpSpPr>
            <p:nvPr/>
          </p:nvGrpSpPr>
          <p:grpSpPr bwMode="auto">
            <a:xfrm>
              <a:off x="6804248" y="1646238"/>
              <a:ext cx="898525" cy="5086350"/>
              <a:chOff x="9697938" y="1646238"/>
              <a:chExt cx="898525" cy="5086350"/>
            </a:xfrm>
          </p:grpSpPr>
          <p:sp>
            <p:nvSpPr>
              <p:cNvPr id="16" name="CaixaDeTexto 15"/>
              <p:cNvSpPr txBox="1"/>
              <p:nvPr/>
            </p:nvSpPr>
            <p:spPr bwMode="auto">
              <a:xfrm>
                <a:off x="9698013" y="1645978"/>
                <a:ext cx="486281" cy="4489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t-BR" sz="2400" b="1" dirty="0">
                    <a:solidFill>
                      <a:schemeClr val="accent5">
                        <a:lumMod val="75000"/>
                      </a:schemeClr>
                    </a:solidFill>
                    <a:ea typeface="+mn-ea"/>
                    <a:cs typeface="Arial" charset="0"/>
                  </a:rPr>
                  <a:t>B</a:t>
                </a:r>
              </a:p>
            </p:txBody>
          </p:sp>
          <p:sp>
            <p:nvSpPr>
              <p:cNvPr id="17" name="CaixaDeTexto 16"/>
              <p:cNvSpPr txBox="1"/>
              <p:nvPr/>
            </p:nvSpPr>
            <p:spPr bwMode="auto">
              <a:xfrm>
                <a:off x="9698013" y="4033378"/>
                <a:ext cx="486281" cy="45080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t-BR" sz="2400" b="1" dirty="0">
                    <a:solidFill>
                      <a:schemeClr val="accent5">
                        <a:lumMod val="75000"/>
                      </a:schemeClr>
                    </a:solidFill>
                    <a:ea typeface="+mn-ea"/>
                    <a:cs typeface="Arial" charset="0"/>
                  </a:rPr>
                  <a:t>C</a:t>
                </a:r>
              </a:p>
            </p:txBody>
          </p:sp>
          <p:sp>
            <p:nvSpPr>
              <p:cNvPr id="18" name="CaixaDeTexto 17"/>
              <p:cNvSpPr txBox="1"/>
              <p:nvPr/>
            </p:nvSpPr>
            <p:spPr bwMode="auto">
              <a:xfrm>
                <a:off x="10112947" y="5720149"/>
                <a:ext cx="484404" cy="45080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t-BR" sz="2400" b="1" dirty="0">
                    <a:solidFill>
                      <a:schemeClr val="accent5">
                        <a:lumMod val="75000"/>
                      </a:schemeClr>
                    </a:solidFill>
                    <a:ea typeface="+mn-ea"/>
                    <a:cs typeface="Arial" charset="0"/>
                  </a:rPr>
                  <a:t>D</a:t>
                </a:r>
              </a:p>
            </p:txBody>
          </p:sp>
          <p:sp>
            <p:nvSpPr>
              <p:cNvPr id="19" name="CaixaDeTexto 18"/>
              <p:cNvSpPr txBox="1"/>
              <p:nvPr/>
            </p:nvSpPr>
            <p:spPr bwMode="auto">
              <a:xfrm>
                <a:off x="10112947" y="6281781"/>
                <a:ext cx="484404" cy="45080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t-BR" sz="2400" b="1" dirty="0">
                    <a:solidFill>
                      <a:schemeClr val="accent5">
                        <a:lumMod val="75000"/>
                      </a:schemeClr>
                    </a:solidFill>
                    <a:ea typeface="+mn-ea"/>
                    <a:cs typeface="Arial" charset="0"/>
                  </a:rPr>
                  <a:t>F</a:t>
                </a:r>
              </a:p>
            </p:txBody>
          </p:sp>
        </p:grpSp>
        <p:sp>
          <p:nvSpPr>
            <p:cNvPr id="22" name="CaixaDeTexto 21"/>
            <p:cNvSpPr txBox="1"/>
            <p:nvPr/>
          </p:nvSpPr>
          <p:spPr bwMode="auto">
            <a:xfrm>
              <a:off x="7812558" y="819498"/>
              <a:ext cx="484404" cy="448928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2400" b="1" dirty="0">
                  <a:solidFill>
                    <a:schemeClr val="accent5">
                      <a:lumMod val="75000"/>
                    </a:schemeClr>
                  </a:solidFill>
                  <a:ea typeface="+mn-ea"/>
                  <a:cs typeface="Arial" charset="0"/>
                </a:rPr>
                <a:t>A</a:t>
              </a:r>
            </a:p>
          </p:txBody>
        </p:sp>
      </p:grpSp>
      <p:sp>
        <p:nvSpPr>
          <p:cNvPr id="57364" name="Rectangle 2"/>
          <p:cNvSpPr>
            <a:spLocks noChangeArrowheads="1"/>
          </p:cNvSpPr>
          <p:nvPr/>
        </p:nvSpPr>
        <p:spPr bwMode="auto">
          <a:xfrm>
            <a:off x="395288" y="2565400"/>
            <a:ext cx="52562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2000" b="1">
                <a:latin typeface="Arial Narrow" charset="0"/>
                <a:cs typeface="Arial Narrow" charset="0"/>
              </a:rPr>
              <a:t>Identifique a localização das atividades primárias do minimercado segundo o </a:t>
            </a:r>
            <a:r>
              <a:rPr lang="pt-BR" sz="2000" b="1" i="1">
                <a:latin typeface="Arial Narrow" charset="0"/>
                <a:cs typeface="Arial Narrow" charset="0"/>
              </a:rPr>
              <a:t>layout</a:t>
            </a:r>
            <a:r>
              <a:rPr lang="pt-BR" sz="2000" b="1">
                <a:latin typeface="Arial Narrow" charset="0"/>
                <a:cs typeface="Arial Narrow" charset="0"/>
              </a:rPr>
              <a:t> ao lado:</a:t>
            </a:r>
          </a:p>
        </p:txBody>
      </p:sp>
      <p:graphicFrame>
        <p:nvGraphicFramePr>
          <p:cNvPr id="57365" name="Object 5"/>
          <p:cNvGraphicFramePr>
            <a:graphicFrameLocks noChangeAspect="1"/>
          </p:cNvGraphicFramePr>
          <p:nvPr/>
        </p:nvGraphicFramePr>
        <p:xfrm>
          <a:off x="2184400" y="3508375"/>
          <a:ext cx="5651500" cy="294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9" name="Document" r:id="rId5" imgW="5651500" imgH="2946400" progId="Word.Document.12">
                  <p:link updateAutomatic="1"/>
                </p:oleObj>
              </mc:Choice>
              <mc:Fallback>
                <p:oleObj name="Document" r:id="rId5" imgW="5651500" imgH="2946400" progId="Word.Document.12">
                  <p:link updateAutomatic="1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4400" y="3508375"/>
                        <a:ext cx="5651500" cy="294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7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7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" grpId="0"/>
      <p:bldP spid="573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ítulo 1"/>
          <p:cNvSpPr>
            <a:spLocks noGrp="1"/>
          </p:cNvSpPr>
          <p:nvPr>
            <p:ph type="ctrTitle" idx="4294967295"/>
          </p:nvPr>
        </p:nvSpPr>
        <p:spPr bwMode="auto">
          <a:xfrm>
            <a:off x="442913" y="1916113"/>
            <a:ext cx="7848600" cy="10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sz="32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Competências da Oficina</a:t>
            </a:r>
          </a:p>
        </p:txBody>
      </p:sp>
      <p:sp>
        <p:nvSpPr>
          <p:cNvPr id="6" name="Retângulo 5"/>
          <p:cNvSpPr/>
          <p:nvPr/>
        </p:nvSpPr>
        <p:spPr>
          <a:xfrm>
            <a:off x="8215313" y="6434138"/>
            <a:ext cx="58737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S2E1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109569" name="Rectangle 1"/>
          <p:cNvSpPr>
            <a:spLocks noChangeArrowheads="1"/>
          </p:cNvSpPr>
          <p:nvPr/>
        </p:nvSpPr>
        <p:spPr bwMode="auto">
          <a:xfrm>
            <a:off x="442913" y="3108325"/>
            <a:ext cx="7488237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eaLnBrk="0" hangingPunct="0">
              <a:buFont typeface="Arial"/>
              <a:buChar char="•"/>
              <a:defRPr/>
            </a:pPr>
            <a:r>
              <a:rPr lang="pt-BR" sz="2200" dirty="0">
                <a:latin typeface="Arial Narrow"/>
                <a:cs typeface="Arial Narrow"/>
              </a:rPr>
              <a:t>Conhecer o que são resíduos sólidos e a PNRS para identificar perdas e reduzir custos na produção do seu negócio.</a:t>
            </a:r>
            <a:r>
              <a:rPr lang="pt-BR" sz="2200" b="1" dirty="0">
                <a:latin typeface="Arial Narrow"/>
                <a:cs typeface="Arial Narrow"/>
              </a:rPr>
              <a:t> 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endParaRPr lang="pt-BR" sz="2200" b="1" dirty="0">
              <a:latin typeface="Arial Narrow"/>
              <a:cs typeface="Arial Narrow"/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pt-BR" sz="2200" dirty="0">
                <a:latin typeface="Arial Narrow"/>
                <a:cs typeface="Arial Narrow"/>
              </a:rPr>
              <a:t>Refletir sobre a importância da adoção de práticas voltadas ao gerenciamento de resíduos sólidos.</a:t>
            </a:r>
          </a:p>
          <a:p>
            <a:pPr eaLnBrk="0" hangingPunct="0">
              <a:defRPr/>
            </a:pPr>
            <a:endParaRPr lang="pt-BR" sz="2200" dirty="0">
              <a:latin typeface="Arial Narrow"/>
              <a:cs typeface="Arial Narrow"/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pt-BR" sz="2200" dirty="0">
                <a:latin typeface="Arial Narrow"/>
                <a:cs typeface="Arial Narrow"/>
              </a:rPr>
              <a:t>Propor e selecionar estratégias para ações de gerenciamento de resíduos sólidos na sua empresa.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9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95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95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" grpId="0"/>
      <p:bldP spid="109569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6" descr="fundo_slides_oficina_residuos_solidos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Picture 8" descr="fundo_slides_oficina_residuos_solidos.psd"/>
          <p:cNvSpPr>
            <a:spLocks noChangeAspect="1"/>
          </p:cNvSpPr>
          <p:nvPr/>
        </p:nvSpPr>
        <p:spPr bwMode="auto">
          <a:xfrm>
            <a:off x="0" y="0"/>
            <a:ext cx="91440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946150"/>
            <a:ext cx="9144000" cy="5418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395" name="Título 1"/>
          <p:cNvSpPr txBox="1">
            <a:spLocks/>
          </p:cNvSpPr>
          <p:nvPr/>
        </p:nvSpPr>
        <p:spPr bwMode="auto">
          <a:xfrm>
            <a:off x="236538" y="246063"/>
            <a:ext cx="467995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b="1" dirty="0">
                <a:solidFill>
                  <a:srgbClr val="FFFFFF"/>
                </a:solidFill>
                <a:latin typeface="Arial Narrow" charset="0"/>
                <a:cs typeface="Arial Narrow" charset="0"/>
              </a:rPr>
              <a:t>Diagnóstico da Situação Atual</a:t>
            </a:r>
          </a:p>
        </p:txBody>
      </p:sp>
      <p:sp>
        <p:nvSpPr>
          <p:cNvPr id="59396" name="Rectangle 1027"/>
          <p:cNvSpPr>
            <a:spLocks noChangeArrowheads="1"/>
          </p:cNvSpPr>
          <p:nvPr/>
        </p:nvSpPr>
        <p:spPr bwMode="auto">
          <a:xfrm>
            <a:off x="7110413" y="2636838"/>
            <a:ext cx="1655762" cy="6477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ts val="600"/>
              </a:spcBef>
              <a:spcAft>
                <a:spcPts val="600"/>
              </a:spcAft>
            </a:pPr>
            <a:r>
              <a:rPr lang="pt-BR" sz="1200" b="1">
                <a:solidFill>
                  <a:srgbClr val="FFFF00"/>
                </a:solidFill>
                <a:latin typeface="Arial Narrow" charset="0"/>
                <a:cs typeface="Arial Narrow" charset="0"/>
              </a:rPr>
              <a:t>SEGREGAÇÃO / CLASSIFICAÇÃ O / QUANTIFICAÇÃO </a:t>
            </a:r>
          </a:p>
        </p:txBody>
      </p:sp>
      <p:sp>
        <p:nvSpPr>
          <p:cNvPr id="59397" name="Retângulo 8"/>
          <p:cNvSpPr>
            <a:spLocks noChangeArrowheads="1"/>
          </p:cNvSpPr>
          <p:nvPr/>
        </p:nvSpPr>
        <p:spPr bwMode="auto">
          <a:xfrm>
            <a:off x="285750" y="1131888"/>
            <a:ext cx="8858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latin typeface="Arial Narrow" charset="0"/>
                <a:cs typeface="Arial Narrow" charset="0"/>
              </a:rPr>
              <a:t>Identifique e classifique os resíduos sólidos em cada atividade do minimercado:</a:t>
            </a:r>
          </a:p>
        </p:txBody>
      </p:sp>
      <p:pic>
        <p:nvPicPr>
          <p:cNvPr id="5939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38" y="3860800"/>
            <a:ext cx="19716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8243888" y="6467475"/>
            <a:ext cx="690562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S29E1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59401" name="AutoShape 1043"/>
          <p:cNvSpPr>
            <a:spLocks noChangeArrowheads="1"/>
          </p:cNvSpPr>
          <p:nvPr/>
        </p:nvSpPr>
        <p:spPr bwMode="auto">
          <a:xfrm rot="5400000">
            <a:off x="7765256" y="3494882"/>
            <a:ext cx="500063" cy="368300"/>
          </a:xfrm>
          <a:prstGeom prst="rightArrow">
            <a:avLst>
              <a:gd name="adj1" fmla="val 50000"/>
              <a:gd name="adj2" fmla="val 50023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Picture 1" descr="tabela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7" y="1656804"/>
            <a:ext cx="6053866" cy="4669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6" grpId="0" animBg="1"/>
      <p:bldP spid="59397" grpId="0"/>
      <p:bldP spid="5940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6" descr="fundo_slides_oficina_residuos_solidos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Picture 20" descr="fundo_slides_oficina_residuos_solidos.psd"/>
          <p:cNvSpPr>
            <a:spLocks noChangeAspect="1"/>
          </p:cNvSpPr>
          <p:nvPr/>
        </p:nvSpPr>
        <p:spPr bwMode="auto">
          <a:xfrm>
            <a:off x="0" y="0"/>
            <a:ext cx="91440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946150"/>
            <a:ext cx="9144000" cy="5418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443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381000" y="268288"/>
            <a:ext cx="6589713" cy="62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sz="2800" b="1">
                <a:solidFill>
                  <a:srgbClr val="FFFFFF"/>
                </a:solidFill>
                <a:latin typeface="Arial Narrow" charset="0"/>
                <a:cs typeface="Arial Narrow" charset="0"/>
              </a:rPr>
              <a:t>Gerenciamento dos Resíduos Sólidos</a:t>
            </a:r>
          </a:p>
        </p:txBody>
      </p:sp>
      <p:sp>
        <p:nvSpPr>
          <p:cNvPr id="15" name="Rectangle 1032"/>
          <p:cNvSpPr>
            <a:spLocks noChangeArrowheads="1"/>
          </p:cNvSpPr>
          <p:nvPr/>
        </p:nvSpPr>
        <p:spPr bwMode="auto">
          <a:xfrm>
            <a:off x="1231900" y="1306513"/>
            <a:ext cx="914400" cy="354012"/>
          </a:xfrm>
          <a:prstGeom prst="rect">
            <a:avLst/>
          </a:prstGeom>
          <a:solidFill>
            <a:srgbClr val="008000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61448" name="Rectangle 1033"/>
          <p:cNvSpPr>
            <a:spLocks noChangeArrowheads="1"/>
          </p:cNvSpPr>
          <p:nvPr/>
        </p:nvSpPr>
        <p:spPr bwMode="auto">
          <a:xfrm>
            <a:off x="1285875" y="1404938"/>
            <a:ext cx="809625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pt-BR" sz="1100" b="1">
                <a:solidFill>
                  <a:schemeClr val="bg1"/>
                </a:solidFill>
                <a:latin typeface="Arial Narrow" charset="0"/>
                <a:cs typeface="Arial Narrow" charset="0"/>
              </a:rPr>
              <a:t>MANUSEIO</a:t>
            </a:r>
          </a:p>
        </p:txBody>
      </p:sp>
      <p:sp>
        <p:nvSpPr>
          <p:cNvPr id="61449" name="AutoShape 1042"/>
          <p:cNvSpPr>
            <a:spLocks noChangeArrowheads="1"/>
          </p:cNvSpPr>
          <p:nvPr/>
        </p:nvSpPr>
        <p:spPr bwMode="auto">
          <a:xfrm>
            <a:off x="2214563" y="1376363"/>
            <a:ext cx="163512" cy="247650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1077"/>
          <p:cNvSpPr>
            <a:spLocks noChangeArrowheads="1"/>
          </p:cNvSpPr>
          <p:nvPr/>
        </p:nvSpPr>
        <p:spPr bwMode="auto">
          <a:xfrm>
            <a:off x="4202113" y="1331913"/>
            <a:ext cx="1506537" cy="361950"/>
          </a:xfrm>
          <a:prstGeom prst="rect">
            <a:avLst/>
          </a:prstGeom>
          <a:solidFill>
            <a:srgbClr val="008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61451" name="Rectangle 1078"/>
          <p:cNvSpPr>
            <a:spLocks noChangeArrowheads="1"/>
          </p:cNvSpPr>
          <p:nvPr/>
        </p:nvSpPr>
        <p:spPr bwMode="auto">
          <a:xfrm>
            <a:off x="4173538" y="1258888"/>
            <a:ext cx="15843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</a:pPr>
            <a:r>
              <a:rPr lang="pt-BR" sz="1200" b="1">
                <a:solidFill>
                  <a:srgbClr val="FFFFFF"/>
                </a:solidFill>
                <a:latin typeface="Arial Narrow" charset="0"/>
                <a:cs typeface="Arial Narrow" charset="0"/>
              </a:rPr>
              <a:t>ACONDICIONAMENTOARMAZENAMENTO</a:t>
            </a:r>
          </a:p>
        </p:txBody>
      </p:sp>
      <p:sp>
        <p:nvSpPr>
          <p:cNvPr id="24" name="Rectangle 1083"/>
          <p:cNvSpPr>
            <a:spLocks noChangeArrowheads="1"/>
          </p:cNvSpPr>
          <p:nvPr/>
        </p:nvSpPr>
        <p:spPr bwMode="auto">
          <a:xfrm>
            <a:off x="6137275" y="2195513"/>
            <a:ext cx="1173163" cy="306387"/>
          </a:xfrm>
          <a:prstGeom prst="rect">
            <a:avLst/>
          </a:prstGeom>
          <a:solidFill>
            <a:srgbClr val="008000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61453" name="Rectangle 1084"/>
          <p:cNvSpPr>
            <a:spLocks noChangeArrowheads="1"/>
          </p:cNvSpPr>
          <p:nvPr/>
        </p:nvSpPr>
        <p:spPr bwMode="auto">
          <a:xfrm>
            <a:off x="6262688" y="2249488"/>
            <a:ext cx="995362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pt-BR" sz="1100" b="1">
                <a:solidFill>
                  <a:srgbClr val="FFFFFF"/>
                </a:solidFill>
                <a:latin typeface="Arial Narrow" charset="0"/>
                <a:cs typeface="Arial Narrow" charset="0"/>
              </a:rPr>
              <a:t>TRANSPORTE</a:t>
            </a:r>
          </a:p>
        </p:txBody>
      </p:sp>
      <p:sp>
        <p:nvSpPr>
          <p:cNvPr id="30" name="AutoShape 1066"/>
          <p:cNvSpPr>
            <a:spLocks noChangeArrowheads="1"/>
          </p:cNvSpPr>
          <p:nvPr/>
        </p:nvSpPr>
        <p:spPr bwMode="auto">
          <a:xfrm>
            <a:off x="4353620" y="2278247"/>
            <a:ext cx="163658" cy="247551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008000"/>
          </a:solidFill>
          <a:ln w="12700">
            <a:noFill/>
            <a:miter lim="800000"/>
            <a:headEnd/>
            <a:tailEnd/>
          </a:ln>
          <a:scene3d>
            <a:camera prst="orthographicFront">
              <a:rot lat="0" lon="0" rev="10799999"/>
            </a:camera>
            <a:lightRig rig="threePt" dir="t"/>
          </a:scene3d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ea typeface="+mn-ea"/>
              <a:cs typeface="Arial" charset="0"/>
            </a:endParaRPr>
          </a:p>
        </p:txBody>
      </p:sp>
      <p:pic>
        <p:nvPicPr>
          <p:cNvPr id="6145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1192213"/>
            <a:ext cx="124777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996950"/>
            <a:ext cx="1319212" cy="87788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1087"/>
          <p:cNvSpPr>
            <a:spLocks noChangeArrowheads="1"/>
          </p:cNvSpPr>
          <p:nvPr/>
        </p:nvSpPr>
        <p:spPr bwMode="auto">
          <a:xfrm>
            <a:off x="2989263" y="2181225"/>
            <a:ext cx="1173162" cy="307975"/>
          </a:xfrm>
          <a:prstGeom prst="rect">
            <a:avLst/>
          </a:prstGeom>
          <a:solidFill>
            <a:srgbClr val="008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61458" name="Rectangle 1088"/>
          <p:cNvSpPr>
            <a:spLocks noChangeArrowheads="1"/>
          </p:cNvSpPr>
          <p:nvPr/>
        </p:nvSpPr>
        <p:spPr bwMode="auto">
          <a:xfrm>
            <a:off x="3165475" y="2195513"/>
            <a:ext cx="881063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pt-BR" sz="1000" b="1">
                <a:solidFill>
                  <a:srgbClr val="FFFFFF"/>
                </a:solidFill>
                <a:latin typeface="Arial Narrow" charset="0"/>
                <a:cs typeface="Arial Narrow" charset="0"/>
              </a:rPr>
              <a:t>DESTINAÇÃO</a:t>
            </a:r>
          </a:p>
          <a:p>
            <a:pPr algn="ctr" eaLnBrk="0" hangingPunct="0">
              <a:lnSpc>
                <a:spcPct val="80000"/>
              </a:lnSpc>
            </a:pPr>
            <a:r>
              <a:rPr lang="pt-BR" sz="1000" b="1">
                <a:solidFill>
                  <a:srgbClr val="FFFFFF"/>
                </a:solidFill>
                <a:latin typeface="Arial Narrow" charset="0"/>
                <a:cs typeface="Arial Narrow" charset="0"/>
              </a:rPr>
              <a:t>FINAL</a:t>
            </a:r>
          </a:p>
        </p:txBody>
      </p:sp>
      <p:sp>
        <p:nvSpPr>
          <p:cNvPr id="44" name="Seta para a direita 43"/>
          <p:cNvSpPr/>
          <p:nvPr/>
        </p:nvSpPr>
        <p:spPr bwMode="auto">
          <a:xfrm rot="5400000">
            <a:off x="6549231" y="1928019"/>
            <a:ext cx="198438" cy="222250"/>
          </a:xfrm>
          <a:prstGeom prst="rightArrow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33811" name="Picture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858" y="1892746"/>
            <a:ext cx="1023410" cy="68014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1" name="AutoShape 1042"/>
          <p:cNvSpPr>
            <a:spLocks noChangeArrowheads="1"/>
          </p:cNvSpPr>
          <p:nvPr/>
        </p:nvSpPr>
        <p:spPr bwMode="auto">
          <a:xfrm>
            <a:off x="3906838" y="1354138"/>
            <a:ext cx="163512" cy="247650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8243888" y="6461125"/>
            <a:ext cx="690562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FFFFFF"/>
                </a:solidFill>
                <a:latin typeface="+mn-lt"/>
                <a:ea typeface="+mn-ea"/>
                <a:cs typeface="Arial" charset="0"/>
              </a:rPr>
              <a:t>S30E1</a:t>
            </a:r>
            <a:endParaRPr lang="pt-BR" sz="1400" dirty="0">
              <a:solidFill>
                <a:srgbClr val="FFFFFF"/>
              </a:solidFill>
              <a:latin typeface="+mn-lt"/>
              <a:ea typeface="+mn-ea"/>
              <a:cs typeface="Arial" charset="0"/>
            </a:endParaRPr>
          </a:p>
        </p:txBody>
      </p:sp>
      <p:pic>
        <p:nvPicPr>
          <p:cNvPr id="61462" name="Picture 9" descr="icone_sustentabilidad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6400800"/>
            <a:ext cx="47148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abela1-02-02-0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1" y="2666395"/>
            <a:ext cx="8539238" cy="3654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1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/>
      <p:bldP spid="15" grpId="0" animBg="1"/>
      <p:bldP spid="61448" grpId="0"/>
      <p:bldP spid="61449" grpId="0" animBg="1"/>
      <p:bldP spid="20" grpId="0" animBg="1"/>
      <p:bldP spid="61451" grpId="0"/>
      <p:bldP spid="24" grpId="0" animBg="1"/>
      <p:bldP spid="61453" grpId="0"/>
      <p:bldP spid="39" grpId="0" animBg="1"/>
      <p:bldP spid="61458" grpId="0"/>
      <p:bldP spid="44" grpId="0" animBg="1"/>
      <p:bldP spid="6146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8229600" y="6440488"/>
            <a:ext cx="690563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S31E1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63490" name="Rectangle 7"/>
          <p:cNvSpPr>
            <a:spLocks noChangeArrowheads="1"/>
          </p:cNvSpPr>
          <p:nvPr/>
        </p:nvSpPr>
        <p:spPr bwMode="auto">
          <a:xfrm>
            <a:off x="1331913" y="3178175"/>
            <a:ext cx="640873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pt-BR" sz="40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Oportunidades de redução de custos e geração de receitas no PGRS da embalagem </a:t>
            </a:r>
            <a:r>
              <a:rPr lang="ja-JP" altLang="pt-BR" sz="40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“</a:t>
            </a:r>
            <a:r>
              <a:rPr lang="pt-BR" altLang="ja-JP" sz="40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Longa Vida</a:t>
            </a:r>
            <a:r>
              <a:rPr lang="ja-JP" altLang="pt-BR" sz="40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”</a:t>
            </a:r>
            <a:r>
              <a:rPr lang="pt-BR" altLang="ja-JP" sz="40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 do minimercado</a:t>
            </a:r>
            <a:endParaRPr lang="pt-BR" sz="4000" b="1">
              <a:solidFill>
                <a:srgbClr val="008000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67063" y="2133600"/>
            <a:ext cx="2736850" cy="647700"/>
          </a:xfrm>
          <a:prstGeom prst="roundRect">
            <a:avLst/>
          </a:prstGeom>
          <a:solidFill>
            <a:srgbClr val="008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492" name="Título 1"/>
          <p:cNvSpPr txBox="1">
            <a:spLocks/>
          </p:cNvSpPr>
          <p:nvPr/>
        </p:nvSpPr>
        <p:spPr bwMode="auto">
          <a:xfrm>
            <a:off x="3330575" y="2133600"/>
            <a:ext cx="241141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pt-BR" sz="3200">
                <a:solidFill>
                  <a:srgbClr val="FFFFFF"/>
                </a:solidFill>
                <a:latin typeface="Arial Narrow" charset="0"/>
                <a:cs typeface="Arial Narrow" charset="0"/>
              </a:rPr>
              <a:t>Atividade 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9" grpId="0" animBg="1"/>
      <p:bldP spid="6349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Picture 5" descr="fundo_slides_oficina_residuos_solidos.psd"/>
          <p:cNvSpPr>
            <a:spLocks noChangeAspect="1"/>
          </p:cNvSpPr>
          <p:nvPr/>
        </p:nvSpPr>
        <p:spPr bwMode="auto">
          <a:xfrm>
            <a:off x="0" y="0"/>
            <a:ext cx="91440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5538" name="Picture 6" descr="fundo_slides_oficina_residuos_solidos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946150"/>
            <a:ext cx="9144000" cy="5418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539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323850" y="198438"/>
            <a:ext cx="8482013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sz="2800" b="1">
                <a:solidFill>
                  <a:srgbClr val="FFFFFF"/>
                </a:solidFill>
                <a:latin typeface="Arial Narrow" charset="0"/>
                <a:cs typeface="Arial Narrow" charset="0"/>
              </a:rPr>
              <a:t>Redução de Custos – Conceito</a:t>
            </a:r>
          </a:p>
        </p:txBody>
      </p:sp>
      <p:pic>
        <p:nvPicPr>
          <p:cNvPr id="6554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038225"/>
            <a:ext cx="8108950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CaixaDeTexto 1"/>
          <p:cNvSpPr txBox="1">
            <a:spLocks noChangeArrowheads="1"/>
          </p:cNvSpPr>
          <p:nvPr/>
        </p:nvSpPr>
        <p:spPr bwMode="auto">
          <a:xfrm>
            <a:off x="7013575" y="5751513"/>
            <a:ext cx="2130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800">
                <a:solidFill>
                  <a:srgbClr val="A6A6A6"/>
                </a:solidFill>
              </a:rPr>
              <a:t>Lemos, H.M e Barros, RLP Gestão do Ciclo de Vida do Produto e Rotulagem Ambiental, Pnuma/Sebrae, 2008</a:t>
            </a:r>
          </a:p>
        </p:txBody>
      </p:sp>
      <p:sp>
        <p:nvSpPr>
          <p:cNvPr id="10" name="Retângulo 9"/>
          <p:cNvSpPr/>
          <p:nvPr/>
        </p:nvSpPr>
        <p:spPr>
          <a:xfrm>
            <a:off x="8243888" y="6453188"/>
            <a:ext cx="690562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S32E1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pic>
        <p:nvPicPr>
          <p:cNvPr id="65544" name="Picture 8" descr="icone_sustentabilidad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6400800"/>
            <a:ext cx="47148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/>
      <p:bldP spid="6554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250825" y="1700213"/>
            <a:ext cx="4811713" cy="5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sz="24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Oportunidades no Varejo</a:t>
            </a:r>
          </a:p>
        </p:txBody>
      </p:sp>
      <p:sp>
        <p:nvSpPr>
          <p:cNvPr id="36867" name="Espaço Reservado para Conteúdo 2"/>
          <p:cNvSpPr>
            <a:spLocks noGrp="1"/>
          </p:cNvSpPr>
          <p:nvPr>
            <p:ph idx="4294967295"/>
          </p:nvPr>
        </p:nvSpPr>
        <p:spPr bwMode="auto">
          <a:xfrm>
            <a:off x="250825" y="2205038"/>
            <a:ext cx="6589713" cy="4032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ts val="300"/>
              </a:spcBef>
              <a:buFont typeface="Arial" charset="0"/>
              <a:buNone/>
              <a:defRPr/>
            </a:pPr>
            <a:r>
              <a:rPr lang="pt-BR" sz="1400" b="1" dirty="0">
                <a:latin typeface="Arial Narrow"/>
                <a:cs typeface="Arial Narrow"/>
              </a:rPr>
              <a:t>Cadeia</a:t>
            </a:r>
          </a:p>
          <a:p>
            <a:pPr marL="285750" lvl="1" eaLnBrk="1" hangingPunct="1">
              <a:spcBef>
                <a:spcPts val="300"/>
              </a:spcBef>
              <a:defRPr/>
            </a:pPr>
            <a:r>
              <a:rPr lang="pt-BR" sz="1400" dirty="0" smtClean="0">
                <a:latin typeface="Arial Narrow"/>
                <a:cs typeface="Arial Narrow"/>
              </a:rPr>
              <a:t>Dimensionamento </a:t>
            </a:r>
            <a:r>
              <a:rPr lang="pt-BR" sz="1400" dirty="0">
                <a:latin typeface="Arial Narrow"/>
                <a:cs typeface="Arial Narrow"/>
              </a:rPr>
              <a:t>adequado de instalações e projetos;</a:t>
            </a:r>
          </a:p>
          <a:p>
            <a:pPr marL="285750" lvl="1" eaLnBrk="1" hangingPunct="1">
              <a:spcBef>
                <a:spcPts val="300"/>
              </a:spcBef>
              <a:defRPr/>
            </a:pPr>
            <a:r>
              <a:rPr lang="pt-BR" sz="1400" dirty="0" smtClean="0">
                <a:latin typeface="Arial Narrow"/>
                <a:cs typeface="Arial Narrow"/>
              </a:rPr>
              <a:t>Recolhimento </a:t>
            </a:r>
            <a:r>
              <a:rPr lang="pt-BR" sz="1400" dirty="0">
                <a:latin typeface="Arial Narrow"/>
                <a:cs typeface="Arial Narrow"/>
              </a:rPr>
              <a:t>de materiais recicláveis, embalagens, resíduos e partes de produtos já consumidos (óleo de cozinha; medicamentos; pilhas e baterias; pneus; lâmpadas; vidros etc.);</a:t>
            </a:r>
          </a:p>
          <a:p>
            <a:pPr marL="285750" lvl="1" eaLnBrk="1" hangingPunct="1">
              <a:spcBef>
                <a:spcPts val="300"/>
              </a:spcBef>
              <a:defRPr/>
            </a:pPr>
            <a:r>
              <a:rPr lang="pt-BR" sz="1400" dirty="0" smtClean="0">
                <a:latin typeface="Arial Narrow"/>
                <a:cs typeface="Arial Narrow"/>
              </a:rPr>
              <a:t>Postura </a:t>
            </a:r>
            <a:r>
              <a:rPr lang="pt-BR" sz="1400" dirty="0">
                <a:latin typeface="Arial Narrow"/>
                <a:cs typeface="Arial Narrow"/>
              </a:rPr>
              <a:t>das empresas fornecedoras em relação ao ciclo de vida de produtos;</a:t>
            </a:r>
          </a:p>
          <a:p>
            <a:pPr marL="285750" lvl="1" eaLnBrk="1" hangingPunct="1">
              <a:spcBef>
                <a:spcPts val="300"/>
              </a:spcBef>
              <a:defRPr/>
            </a:pPr>
            <a:r>
              <a:rPr lang="pt-BR" sz="1400" dirty="0">
                <a:latin typeface="Arial Narrow"/>
                <a:cs typeface="Arial Narrow"/>
              </a:rPr>
              <a:t> Aproveitamento de materiais recicláveis nos processos de produção; e</a:t>
            </a:r>
          </a:p>
          <a:p>
            <a:pPr marL="285750" lvl="1" eaLnBrk="1" hangingPunct="1">
              <a:spcBef>
                <a:spcPts val="300"/>
              </a:spcBef>
              <a:defRPr/>
            </a:pPr>
            <a:r>
              <a:rPr lang="pt-BR" sz="1400" dirty="0" smtClean="0">
                <a:latin typeface="Arial Narrow"/>
                <a:cs typeface="Arial Narrow"/>
              </a:rPr>
              <a:t>Apoio </a:t>
            </a:r>
            <a:r>
              <a:rPr lang="pt-BR" sz="1400" dirty="0">
                <a:latin typeface="Arial Narrow"/>
                <a:cs typeface="Arial Narrow"/>
              </a:rPr>
              <a:t>a projetos, iniciativas e produtos sustentáveis.</a:t>
            </a:r>
          </a:p>
          <a:p>
            <a:pPr marL="0" lvl="1" indent="0" eaLnBrk="1" hangingPunct="1">
              <a:spcBef>
                <a:spcPts val="300"/>
              </a:spcBef>
              <a:defRPr/>
            </a:pPr>
            <a:endParaRPr lang="pt-BR" sz="1400" dirty="0">
              <a:latin typeface="Arial Narrow"/>
              <a:cs typeface="Arial Narrow"/>
            </a:endParaRPr>
          </a:p>
          <a:p>
            <a:pPr marL="0" indent="0" eaLnBrk="1" hangingPunct="1">
              <a:spcBef>
                <a:spcPts val="300"/>
              </a:spcBef>
              <a:buFont typeface="Arial" charset="0"/>
              <a:buNone/>
              <a:defRPr/>
            </a:pPr>
            <a:r>
              <a:rPr lang="pt-BR" sz="1400" b="1" dirty="0">
                <a:latin typeface="Arial Narrow"/>
                <a:cs typeface="Arial Narrow"/>
              </a:rPr>
              <a:t>Consumidor </a:t>
            </a:r>
          </a:p>
          <a:p>
            <a:pPr marL="285750" lvl="1" eaLnBrk="1" hangingPunct="1">
              <a:spcBef>
                <a:spcPts val="300"/>
              </a:spcBef>
              <a:defRPr/>
            </a:pPr>
            <a:r>
              <a:rPr lang="pt-BR" sz="1400" dirty="0">
                <a:latin typeface="Arial Narrow"/>
                <a:cs typeface="Arial Narrow"/>
              </a:rPr>
              <a:t> </a:t>
            </a:r>
            <a:r>
              <a:rPr lang="pt-BR" sz="1400" dirty="0" smtClean="0">
                <a:latin typeface="Arial Narrow"/>
                <a:cs typeface="Arial Narrow"/>
              </a:rPr>
              <a:t>Conscientização </a:t>
            </a:r>
            <a:r>
              <a:rPr lang="pt-BR" sz="1400" dirty="0">
                <a:latin typeface="Arial Narrow"/>
                <a:cs typeface="Arial Narrow"/>
              </a:rPr>
              <a:t>da clientela;</a:t>
            </a:r>
          </a:p>
          <a:p>
            <a:pPr marL="285750" lvl="1" eaLnBrk="1" hangingPunct="1">
              <a:spcBef>
                <a:spcPts val="300"/>
              </a:spcBef>
              <a:defRPr/>
            </a:pPr>
            <a:r>
              <a:rPr lang="pt-BR" sz="1400" dirty="0">
                <a:latin typeface="Arial Narrow"/>
                <a:cs typeface="Arial Narrow"/>
              </a:rPr>
              <a:t> </a:t>
            </a:r>
            <a:r>
              <a:rPr lang="pt-BR" sz="1400" dirty="0" smtClean="0">
                <a:latin typeface="Arial Narrow"/>
                <a:cs typeface="Arial Narrow"/>
              </a:rPr>
              <a:t>Publicação </a:t>
            </a:r>
            <a:r>
              <a:rPr lang="pt-BR" sz="1400" dirty="0">
                <a:latin typeface="Arial Narrow"/>
                <a:cs typeface="Arial Narrow"/>
              </a:rPr>
              <a:t>da política do estabelecimento quanto ao tema sustentabilidade; e</a:t>
            </a:r>
          </a:p>
          <a:p>
            <a:pPr marL="285750" lvl="1" eaLnBrk="1" hangingPunct="1">
              <a:spcBef>
                <a:spcPts val="300"/>
              </a:spcBef>
              <a:defRPr/>
            </a:pPr>
            <a:r>
              <a:rPr lang="pt-BR" sz="1400" dirty="0">
                <a:latin typeface="Arial Narrow"/>
                <a:cs typeface="Arial Narrow"/>
              </a:rPr>
              <a:t> </a:t>
            </a:r>
            <a:r>
              <a:rPr lang="pt-BR" sz="1400" dirty="0" smtClean="0">
                <a:latin typeface="Arial Narrow"/>
                <a:cs typeface="Arial Narrow"/>
              </a:rPr>
              <a:t>Obtenção </a:t>
            </a:r>
            <a:r>
              <a:rPr lang="pt-BR" sz="1400" dirty="0">
                <a:latin typeface="Arial Narrow"/>
                <a:cs typeface="Arial Narrow"/>
              </a:rPr>
              <a:t>de certificados.</a:t>
            </a:r>
          </a:p>
          <a:p>
            <a:pPr marL="0" indent="0" eaLnBrk="1" hangingPunct="1">
              <a:spcBef>
                <a:spcPts val="300"/>
              </a:spcBef>
              <a:defRPr/>
            </a:pPr>
            <a:endParaRPr lang="pt-BR" sz="1400" dirty="0">
              <a:latin typeface="Arial Narrow"/>
              <a:cs typeface="Arial Narrow"/>
            </a:endParaRPr>
          </a:p>
          <a:p>
            <a:pPr marL="0" indent="0" eaLnBrk="1" hangingPunct="1">
              <a:spcBef>
                <a:spcPts val="300"/>
              </a:spcBef>
              <a:buFont typeface="Arial" charset="0"/>
              <a:buNone/>
              <a:defRPr/>
            </a:pPr>
            <a:r>
              <a:rPr lang="pt-BR" sz="1400" b="1" dirty="0">
                <a:latin typeface="Arial Narrow"/>
                <a:cs typeface="Arial Narrow"/>
              </a:rPr>
              <a:t>Colaborador</a:t>
            </a:r>
          </a:p>
          <a:p>
            <a:pPr marL="285750" lvl="1" eaLnBrk="1" hangingPunct="1">
              <a:spcBef>
                <a:spcPts val="300"/>
              </a:spcBef>
              <a:defRPr/>
            </a:pPr>
            <a:r>
              <a:rPr lang="pt-BR" sz="1400" dirty="0" smtClean="0">
                <a:latin typeface="Arial Narrow"/>
                <a:cs typeface="Arial Narrow"/>
              </a:rPr>
              <a:t>Capacitação </a:t>
            </a:r>
            <a:r>
              <a:rPr lang="pt-BR" sz="1400" dirty="0">
                <a:latin typeface="Arial Narrow"/>
                <a:cs typeface="Arial Narrow"/>
              </a:rPr>
              <a:t>e qualificação profissional para diminuição de perdas; e</a:t>
            </a:r>
          </a:p>
          <a:p>
            <a:pPr marL="285750" lvl="1" eaLnBrk="1" hangingPunct="1">
              <a:spcBef>
                <a:spcPts val="300"/>
              </a:spcBef>
              <a:defRPr/>
            </a:pPr>
            <a:r>
              <a:rPr lang="pt-BR" sz="1400" dirty="0" smtClean="0">
                <a:latin typeface="Arial Narrow"/>
                <a:cs typeface="Arial Narrow"/>
              </a:rPr>
              <a:t>Utilização </a:t>
            </a:r>
            <a:r>
              <a:rPr lang="pt-BR" sz="1400" dirty="0">
                <a:latin typeface="Arial Narrow"/>
                <a:cs typeface="Arial Narrow"/>
              </a:rPr>
              <a:t>racional de matérias primas e materiais em geral.</a:t>
            </a: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7"/>
          <a:stretch>
            <a:fillRect/>
          </a:stretch>
        </p:blipFill>
        <p:spPr bwMode="auto">
          <a:xfrm>
            <a:off x="6910388" y="1412875"/>
            <a:ext cx="216058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Picture 3"/>
          <p:cNvSpPr>
            <a:spLocks noChangeAspect="1" noChangeArrowheads="1"/>
          </p:cNvSpPr>
          <p:nvPr/>
        </p:nvSpPr>
        <p:spPr bwMode="auto">
          <a:xfrm>
            <a:off x="6875463" y="4357688"/>
            <a:ext cx="2195512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tângulo 10"/>
          <p:cNvSpPr/>
          <p:nvPr/>
        </p:nvSpPr>
        <p:spPr>
          <a:xfrm>
            <a:off x="8229600" y="6453188"/>
            <a:ext cx="690563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S33E1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6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68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6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68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7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5" grpId="0"/>
      <p:bldP spid="36867" grpId="0" build="p"/>
      <p:bldP spid="6758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6" descr="fundo_slides_oficina_residuos_solidos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946150"/>
            <a:ext cx="9144000" cy="5418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tângulo 8"/>
          <p:cNvSpPr>
            <a:spLocks noChangeArrowheads="1"/>
          </p:cNvSpPr>
          <p:nvPr/>
        </p:nvSpPr>
        <p:spPr bwMode="auto">
          <a:xfrm>
            <a:off x="539750" y="765175"/>
            <a:ext cx="8064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pt-BR" dirty="0">
              <a:solidFill>
                <a:schemeClr val="accent5">
                  <a:lumMod val="75000"/>
                </a:schemeClr>
              </a:solidFill>
              <a:ea typeface="+mn-ea"/>
              <a:cs typeface="Arial" charset="0"/>
            </a:endParaRPr>
          </a:p>
          <a:p>
            <a:pPr>
              <a:defRPr/>
            </a:pPr>
            <a:endParaRPr lang="pt-BR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pt-BR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69636" name="Picture 6" descr="fundo_slides_oficina_residuos_solidos.psd"/>
          <p:cNvSpPr>
            <a:spLocks noChangeAspect="1"/>
          </p:cNvSpPr>
          <p:nvPr/>
        </p:nvSpPr>
        <p:spPr bwMode="auto">
          <a:xfrm>
            <a:off x="0" y="0"/>
            <a:ext cx="91440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tângulo 8"/>
          <p:cNvSpPr>
            <a:spLocks noChangeArrowheads="1"/>
          </p:cNvSpPr>
          <p:nvPr/>
        </p:nvSpPr>
        <p:spPr bwMode="auto">
          <a:xfrm>
            <a:off x="163590" y="1109663"/>
            <a:ext cx="8785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1600" b="1" dirty="0">
                <a:latin typeface="Calibri" charset="0"/>
              </a:rPr>
              <a:t>Identifique oportunidades de agregação de valor para cada ação de gerenciamento </a:t>
            </a:r>
            <a:r>
              <a:rPr lang="pt-BR" sz="1600" b="1" dirty="0" smtClean="0">
                <a:latin typeface="Calibri" charset="0"/>
              </a:rPr>
              <a:t>descrita </a:t>
            </a:r>
            <a:r>
              <a:rPr lang="pt-BR" sz="1600" b="1" dirty="0">
                <a:latin typeface="Calibri" charset="0"/>
              </a:rPr>
              <a:t>no PGRS 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163590" y="360363"/>
            <a:ext cx="24749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b="1">
                <a:solidFill>
                  <a:srgbClr val="FFFFFF"/>
                </a:solidFill>
                <a:latin typeface="Arial Narrow" charset="0"/>
                <a:cs typeface="Arial Narrow" charset="0"/>
              </a:rPr>
              <a:t>Oportunidades</a:t>
            </a:r>
            <a:endParaRPr lang="pt-BR" b="1">
              <a:solidFill>
                <a:srgbClr val="FFFFFF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6" name="Retângulo 11"/>
          <p:cNvSpPr/>
          <p:nvPr/>
        </p:nvSpPr>
        <p:spPr>
          <a:xfrm>
            <a:off x="8215313" y="6453188"/>
            <a:ext cx="690562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FFFFFF"/>
                </a:solidFill>
                <a:latin typeface="+mn-lt"/>
                <a:ea typeface="+mn-ea"/>
                <a:cs typeface="Arial" charset="0"/>
              </a:rPr>
              <a:t>S34E1</a:t>
            </a:r>
            <a:endParaRPr lang="pt-BR" sz="1400" dirty="0">
              <a:solidFill>
                <a:srgbClr val="FFFFFF"/>
              </a:solidFill>
              <a:latin typeface="+mn-lt"/>
              <a:ea typeface="+mn-ea"/>
              <a:cs typeface="Arial" charset="0"/>
            </a:endParaRPr>
          </a:p>
        </p:txBody>
      </p:sp>
      <p:pic>
        <p:nvPicPr>
          <p:cNvPr id="69869" name="Picture 9" descr="icone_sustentabilida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6400800"/>
            <a:ext cx="47148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abela1-0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91" y="1654190"/>
            <a:ext cx="8563428" cy="467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79388" y="1916113"/>
            <a:ext cx="5699125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sz="24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Como o Sebrae  pode ajudar você na gestão eficiente de seus resíduos sólidos?</a:t>
            </a:r>
          </a:p>
        </p:txBody>
      </p:sp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3" cstate="print"/>
          <a:srcRect l="11069" t="12277" r="61802" b="75466"/>
          <a:stretch>
            <a:fillRect/>
          </a:stretch>
        </p:blipFill>
        <p:spPr bwMode="auto">
          <a:xfrm>
            <a:off x="250825" y="4868863"/>
            <a:ext cx="4176713" cy="118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683" name="Retângulo 10">
            <a:hlinkClick r:id="rId4"/>
          </p:cNvPr>
          <p:cNvSpPr>
            <a:spLocks noChangeArrowheads="1"/>
          </p:cNvSpPr>
          <p:nvPr/>
        </p:nvSpPr>
        <p:spPr bwMode="auto">
          <a:xfrm>
            <a:off x="179388" y="4508500"/>
            <a:ext cx="4572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800">
                <a:solidFill>
                  <a:srgbClr val="000000"/>
                </a:solidFill>
                <a:latin typeface="Calibri" charset="0"/>
              </a:rPr>
              <a:t>http://www.youtube.com/watch?feature=player_embedded&amp;v=W8KcZZhGCpM#! </a:t>
            </a:r>
          </a:p>
        </p:txBody>
      </p:sp>
      <p:sp>
        <p:nvSpPr>
          <p:cNvPr id="71684" name="Retângulo 8">
            <a:hlinkClick r:id="rId5"/>
          </p:cNvPr>
          <p:cNvSpPr>
            <a:spLocks noChangeArrowheads="1"/>
          </p:cNvSpPr>
          <p:nvPr/>
        </p:nvSpPr>
        <p:spPr bwMode="auto">
          <a:xfrm>
            <a:off x="179388" y="6092825"/>
            <a:ext cx="66246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800">
                <a:solidFill>
                  <a:srgbClr val="000000"/>
                </a:solidFill>
                <a:latin typeface="Calibri" charset="0"/>
              </a:rPr>
              <a:t>http://www.agenciasebrae.com.br/noticia/13308454/desenvolvimento-sustentavel/empresas-sustentaveis-tem-um-mundo-de-oportunidades/?indice=0 </a:t>
            </a:r>
          </a:p>
        </p:txBody>
      </p:sp>
      <p:sp>
        <p:nvSpPr>
          <p:cNvPr id="71685" name="Picture 2"/>
          <p:cNvSpPr>
            <a:spLocks noChangeAspect="1" noChangeArrowheads="1"/>
          </p:cNvSpPr>
          <p:nvPr/>
        </p:nvSpPr>
        <p:spPr bwMode="auto">
          <a:xfrm>
            <a:off x="323850" y="3068638"/>
            <a:ext cx="15938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686" name="Grupo 3"/>
          <p:cNvGrpSpPr>
            <a:grpSpLocks/>
          </p:cNvGrpSpPr>
          <p:nvPr/>
        </p:nvGrpSpPr>
        <p:grpSpPr bwMode="auto">
          <a:xfrm>
            <a:off x="6156325" y="1916113"/>
            <a:ext cx="2806700" cy="1366837"/>
            <a:chOff x="-2308423" y="1619250"/>
            <a:chExt cx="6741639" cy="3632670"/>
          </a:xfrm>
        </p:grpSpPr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13" t="31239" r="44341" b="18251"/>
            <a:stretch>
              <a:fillRect/>
            </a:stretch>
          </p:blipFill>
          <p:spPr bwMode="auto">
            <a:xfrm>
              <a:off x="566688" y="1619250"/>
              <a:ext cx="3866528" cy="363267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94" r="76328" b="18484"/>
            <a:stretch>
              <a:fillRect/>
            </a:stretch>
          </p:blipFill>
          <p:spPr bwMode="auto">
            <a:xfrm>
              <a:off x="-2308423" y="1619250"/>
              <a:ext cx="2886551" cy="363267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500438"/>
            <a:ext cx="1789112" cy="25288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have esquerda 14"/>
          <p:cNvSpPr/>
          <p:nvPr/>
        </p:nvSpPr>
        <p:spPr>
          <a:xfrm>
            <a:off x="5651500" y="2492375"/>
            <a:ext cx="358775" cy="28082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Isosceles Triangle 16">
            <a:hlinkClick r:id="rId4"/>
          </p:cNvPr>
          <p:cNvSpPr/>
          <p:nvPr/>
        </p:nvSpPr>
        <p:spPr>
          <a:xfrm rot="5400000">
            <a:off x="4189413" y="3522663"/>
            <a:ext cx="327025" cy="282575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tângulo 11"/>
          <p:cNvSpPr/>
          <p:nvPr/>
        </p:nvSpPr>
        <p:spPr>
          <a:xfrm>
            <a:off x="8215313" y="6438900"/>
            <a:ext cx="690562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FFFFFF"/>
                </a:solidFill>
                <a:latin typeface="+mn-lt"/>
                <a:ea typeface="+mn-ea"/>
                <a:cs typeface="Arial" charset="0"/>
              </a:rPr>
              <a:t>S35E1</a:t>
            </a:r>
            <a:endParaRPr lang="pt-BR" sz="1400" dirty="0">
              <a:solidFill>
                <a:srgbClr val="FFFFFF"/>
              </a:solidFill>
              <a:latin typeface="+mn-lt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1" grpId="0"/>
      <p:bldP spid="71683" grpId="0"/>
      <p:bldP spid="71684" grpId="0"/>
      <p:bldP spid="71685" grpId="0" animBg="1"/>
      <p:bldP spid="15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ítulo 1"/>
          <p:cNvSpPr>
            <a:spLocks noGrp="1"/>
          </p:cNvSpPr>
          <p:nvPr>
            <p:ph type="ctrTitle" idx="4294967295"/>
          </p:nvPr>
        </p:nvSpPr>
        <p:spPr bwMode="auto">
          <a:xfrm>
            <a:off x="684213" y="2565400"/>
            <a:ext cx="77724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sz="66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Atividade de </a:t>
            </a:r>
            <a:br>
              <a:rPr lang="pt-BR" sz="6600" b="1">
                <a:solidFill>
                  <a:srgbClr val="008000"/>
                </a:solidFill>
                <a:latin typeface="Arial Narrow" charset="0"/>
                <a:cs typeface="Arial Narrow" charset="0"/>
              </a:rPr>
            </a:br>
            <a:r>
              <a:rPr lang="pt-BR" sz="66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Encerramento</a:t>
            </a:r>
          </a:p>
        </p:txBody>
      </p:sp>
      <p:sp>
        <p:nvSpPr>
          <p:cNvPr id="4" name="Retângulo 11"/>
          <p:cNvSpPr/>
          <p:nvPr/>
        </p:nvSpPr>
        <p:spPr>
          <a:xfrm>
            <a:off x="8215313" y="6438900"/>
            <a:ext cx="69215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FFFFFF"/>
                </a:solidFill>
                <a:latin typeface="+mn-lt"/>
                <a:ea typeface="+mn-ea"/>
                <a:cs typeface="Arial" charset="0"/>
              </a:rPr>
              <a:t>S36E1</a:t>
            </a:r>
            <a:endParaRPr lang="pt-BR" sz="1400" dirty="0">
              <a:solidFill>
                <a:srgbClr val="FFFFFF"/>
              </a:solidFill>
              <a:latin typeface="+mn-lt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3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ítulo 1"/>
          <p:cNvSpPr>
            <a:spLocks noGrp="1"/>
          </p:cNvSpPr>
          <p:nvPr>
            <p:ph type="ctrTitle" idx="4294967295"/>
          </p:nvPr>
        </p:nvSpPr>
        <p:spPr bwMode="auto">
          <a:xfrm>
            <a:off x="684213" y="1989138"/>
            <a:ext cx="777240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sz="32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Competências</a:t>
            </a:r>
          </a:p>
        </p:txBody>
      </p:sp>
      <p:sp>
        <p:nvSpPr>
          <p:cNvPr id="75778" name="Rectangle 1"/>
          <p:cNvSpPr>
            <a:spLocks noChangeArrowheads="1"/>
          </p:cNvSpPr>
          <p:nvPr/>
        </p:nvSpPr>
        <p:spPr bwMode="auto">
          <a:xfrm>
            <a:off x="684213" y="3059113"/>
            <a:ext cx="7920037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42900" indent="-342900" eaLnBrk="0" hangingPunct="0">
              <a:buFont typeface="Arial" charset="0"/>
              <a:buChar char="•"/>
            </a:pPr>
            <a:r>
              <a:rPr lang="pt-BR" sz="2200">
                <a:latin typeface="Arial Narrow" charset="0"/>
                <a:cs typeface="Arial Narrow" charset="0"/>
              </a:rPr>
              <a:t>Conhecer o que são resíduos sólidos e a PNRS para identificar </a:t>
            </a:r>
            <a:br>
              <a:rPr lang="pt-BR" sz="2200">
                <a:latin typeface="Arial Narrow" charset="0"/>
                <a:cs typeface="Arial Narrow" charset="0"/>
              </a:rPr>
            </a:br>
            <a:r>
              <a:rPr lang="pt-BR" sz="2200">
                <a:latin typeface="Arial Narrow" charset="0"/>
                <a:cs typeface="Arial Narrow" charset="0"/>
              </a:rPr>
              <a:t>perdas e reduzir custos na produção do seu negócio.</a:t>
            </a:r>
            <a:r>
              <a:rPr lang="pt-BR" sz="2200" b="1">
                <a:latin typeface="Arial Narrow" charset="0"/>
                <a:cs typeface="Arial Narrow" charset="0"/>
              </a:rPr>
              <a:t> </a:t>
            </a:r>
          </a:p>
          <a:p>
            <a:pPr marL="342900" indent="-342900" eaLnBrk="0" hangingPunct="0">
              <a:buFont typeface="Arial" charset="0"/>
              <a:buChar char="•"/>
            </a:pPr>
            <a:endParaRPr lang="pt-BR" sz="2200">
              <a:latin typeface="Arial Narrow" charset="0"/>
              <a:cs typeface="Arial Narrow" charset="0"/>
            </a:endParaRPr>
          </a:p>
          <a:p>
            <a:pPr marL="342900" indent="-342900" eaLnBrk="0" hangingPunct="0">
              <a:buFont typeface="Arial" charset="0"/>
              <a:buChar char="•"/>
            </a:pPr>
            <a:r>
              <a:rPr lang="pt-BR" sz="2200">
                <a:latin typeface="Arial Narrow" charset="0"/>
                <a:cs typeface="Arial Narrow" charset="0"/>
              </a:rPr>
              <a:t>Refletir sobre a importância da adoção de práticas voltadas ao gerenciamento de resíduos sólidos.</a:t>
            </a:r>
          </a:p>
          <a:p>
            <a:pPr marL="342900" indent="-342900" eaLnBrk="0" hangingPunct="0">
              <a:buFont typeface="Arial" charset="0"/>
              <a:buChar char="•"/>
            </a:pPr>
            <a:endParaRPr lang="pt-BR" sz="2200">
              <a:latin typeface="Arial Narrow" charset="0"/>
              <a:cs typeface="Arial Narrow" charset="0"/>
            </a:endParaRPr>
          </a:p>
          <a:p>
            <a:pPr marL="342900" indent="-342900" eaLnBrk="0" hangingPunct="0">
              <a:buFont typeface="Arial" charset="0"/>
              <a:buChar char="•"/>
            </a:pPr>
            <a:r>
              <a:rPr lang="pt-BR" sz="2200">
                <a:latin typeface="Arial Narrow" charset="0"/>
                <a:cs typeface="Arial Narrow" charset="0"/>
              </a:rPr>
              <a:t>Propor e selecionar estratégias para ações de gerenciamento de resíduos sólidos na sua empresa.</a:t>
            </a:r>
          </a:p>
        </p:txBody>
      </p:sp>
      <p:sp>
        <p:nvSpPr>
          <p:cNvPr id="5" name="Retângulo 11"/>
          <p:cNvSpPr/>
          <p:nvPr/>
        </p:nvSpPr>
        <p:spPr>
          <a:xfrm>
            <a:off x="8215313" y="6438900"/>
            <a:ext cx="690562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FFFFFF"/>
                </a:solidFill>
                <a:latin typeface="+mn-lt"/>
                <a:ea typeface="+mn-ea"/>
                <a:cs typeface="Arial" charset="0"/>
              </a:rPr>
              <a:t>S37E1</a:t>
            </a:r>
            <a:endParaRPr lang="pt-BR" sz="1400" dirty="0">
              <a:solidFill>
                <a:srgbClr val="FFFFFF"/>
              </a:solidFill>
              <a:latin typeface="+mn-lt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5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5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5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7" grpId="0"/>
      <p:bldP spid="75778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 descr="logo_sebra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989138"/>
            <a:ext cx="4568825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11"/>
          <p:cNvSpPr/>
          <p:nvPr/>
        </p:nvSpPr>
        <p:spPr>
          <a:xfrm>
            <a:off x="8215313" y="6438900"/>
            <a:ext cx="690562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FFFFFF"/>
                </a:solidFill>
                <a:latin typeface="+mn-lt"/>
                <a:ea typeface="+mn-ea"/>
                <a:cs typeface="Arial" charset="0"/>
              </a:rPr>
              <a:t>S38E1</a:t>
            </a:r>
            <a:endParaRPr lang="pt-BR" sz="1400" dirty="0">
              <a:solidFill>
                <a:srgbClr val="FFFFFF"/>
              </a:solidFill>
              <a:latin typeface="+mn-lt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7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ubtítulo 2"/>
          <p:cNvSpPr>
            <a:spLocks noGrp="1"/>
          </p:cNvSpPr>
          <p:nvPr>
            <p:ph type="subTitle" idx="4294967295"/>
          </p:nvPr>
        </p:nvSpPr>
        <p:spPr bwMode="auto">
          <a:xfrm>
            <a:off x="684213" y="3257550"/>
            <a:ext cx="7848600" cy="1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pt-BR" sz="44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Compreendendo a avaliação do ciclo de vida de uma embalagem</a:t>
            </a:r>
            <a:endParaRPr lang="pt-BR">
              <a:solidFill>
                <a:srgbClr val="008000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215313" y="6438900"/>
            <a:ext cx="587375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S3E1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240088" y="2205038"/>
            <a:ext cx="2736850" cy="647700"/>
          </a:xfrm>
          <a:prstGeom prst="roundRect">
            <a:avLst/>
          </a:prstGeom>
          <a:solidFill>
            <a:srgbClr val="008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44" name="Título 1"/>
          <p:cNvSpPr>
            <a:spLocks noGrp="1"/>
          </p:cNvSpPr>
          <p:nvPr>
            <p:ph type="ctrTitle" idx="4294967295"/>
          </p:nvPr>
        </p:nvSpPr>
        <p:spPr bwMode="auto">
          <a:xfrm>
            <a:off x="3402013" y="2205038"/>
            <a:ext cx="2413000" cy="65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sz="3200">
                <a:solidFill>
                  <a:srgbClr val="FFFFFF"/>
                </a:solidFill>
                <a:latin typeface="Arial Narrow" charset="0"/>
                <a:cs typeface="Arial Narrow" charset="0"/>
              </a:rPr>
              <a:t>Atividade 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 build="p"/>
      <p:bldP spid="2" grpId="0" animBg="1"/>
      <p:bldP spid="102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ítulo 1"/>
          <p:cNvSpPr>
            <a:spLocks noGrp="1"/>
          </p:cNvSpPr>
          <p:nvPr>
            <p:ph type="ctrTitle" idx="4294967295"/>
          </p:nvPr>
        </p:nvSpPr>
        <p:spPr bwMode="auto">
          <a:xfrm>
            <a:off x="468313" y="2312988"/>
            <a:ext cx="8162925" cy="220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sz="46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Como é a cadeia produtiva hoje?</a:t>
            </a:r>
            <a:br>
              <a:rPr lang="pt-BR" sz="4600" b="1">
                <a:solidFill>
                  <a:srgbClr val="008000"/>
                </a:solidFill>
                <a:latin typeface="Arial Narrow" charset="0"/>
                <a:cs typeface="Arial Narrow" charset="0"/>
              </a:rPr>
            </a:br>
            <a:r>
              <a:rPr lang="pt-BR" sz="46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/>
            </a:r>
            <a:br>
              <a:rPr lang="pt-BR" sz="4600" b="1">
                <a:solidFill>
                  <a:srgbClr val="008000"/>
                </a:solidFill>
                <a:latin typeface="Arial Narrow" charset="0"/>
                <a:cs typeface="Arial Narrow" charset="0"/>
              </a:rPr>
            </a:br>
            <a:r>
              <a:rPr lang="pt-BR" sz="46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Um circuito linear?</a:t>
            </a:r>
            <a:endParaRPr lang="pt-BR" sz="4600">
              <a:solidFill>
                <a:srgbClr val="008000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172450" y="6453188"/>
            <a:ext cx="58737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S4E1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2" name="Isosceles Triangle 1">
            <a:hlinkClick r:id="rId3"/>
          </p:cNvPr>
          <p:cNvSpPr/>
          <p:nvPr/>
        </p:nvSpPr>
        <p:spPr>
          <a:xfrm rot="5400000">
            <a:off x="8192294" y="5798344"/>
            <a:ext cx="430213" cy="371475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2" name="Título 1"/>
          <p:cNvSpPr txBox="1">
            <a:spLocks/>
          </p:cNvSpPr>
          <p:nvPr/>
        </p:nvSpPr>
        <p:spPr bwMode="auto">
          <a:xfrm>
            <a:off x="1074738" y="5799138"/>
            <a:ext cx="6983412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de-DE" sz="1600">
                <a:solidFill>
                  <a:srgbClr val="000000"/>
                </a:solidFill>
                <a:latin typeface="Arial Narrow" charset="0"/>
                <a:cs typeface="Arial Narrow" charset="0"/>
              </a:rPr>
              <a:t>http://www.youtube.com/watch?v=zhFhgXb4h04</a:t>
            </a:r>
            <a:endParaRPr lang="pt-BR" sz="1600">
              <a:solidFill>
                <a:srgbClr val="000000"/>
              </a:solidFill>
              <a:latin typeface="Arial Narrow" charset="0"/>
              <a:cs typeface="Arial Narrow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" grpId="0" build="allAtOnce"/>
      <p:bldP spid="2" grpId="0" animBg="1"/>
      <p:bldP spid="122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 descr="fundo_slides_oficina_residuos_solidos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946150"/>
            <a:ext cx="9144000" cy="5418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39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395288" y="184150"/>
            <a:ext cx="8297862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sz="3200" b="1">
                <a:solidFill>
                  <a:srgbClr val="FFFFFF"/>
                </a:solidFill>
                <a:latin typeface="Arial Narrow" charset="0"/>
                <a:cs typeface="Arial Narrow" charset="0"/>
              </a:rPr>
              <a:t>A cadeia de suprimentos a partir dos anos 2000</a:t>
            </a:r>
          </a:p>
        </p:txBody>
      </p:sp>
      <p:pic>
        <p:nvPicPr>
          <p:cNvPr id="14340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973138"/>
            <a:ext cx="6010275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8243888" y="6496050"/>
            <a:ext cx="587375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FFFFFF"/>
                </a:solidFill>
                <a:latin typeface="+mn-lt"/>
                <a:ea typeface="+mn-ea"/>
                <a:cs typeface="Arial" charset="0"/>
              </a:rPr>
              <a:t>S5E1</a:t>
            </a:r>
            <a:endParaRPr lang="pt-BR" sz="1400" dirty="0">
              <a:solidFill>
                <a:srgbClr val="FFFFFF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14342" name="Retângulo 8"/>
          <p:cNvSpPr>
            <a:spLocks noChangeArrowheads="1"/>
          </p:cNvSpPr>
          <p:nvPr/>
        </p:nvSpPr>
        <p:spPr bwMode="auto">
          <a:xfrm>
            <a:off x="296863" y="2232025"/>
            <a:ext cx="1804987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26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Nossos  produtos têm um ciclo de vida que interliga a todos ...</a:t>
            </a:r>
          </a:p>
          <a:p>
            <a:pPr algn="r"/>
            <a:endParaRPr lang="pt-BR" sz="2600">
              <a:solidFill>
                <a:srgbClr val="008000"/>
              </a:solidFill>
              <a:latin typeface="Arial Narrow" charset="0"/>
              <a:cs typeface="Arial Narrow" charset="0"/>
            </a:endParaRPr>
          </a:p>
        </p:txBody>
      </p:sp>
      <p:pic>
        <p:nvPicPr>
          <p:cNvPr id="14343" name="Picture 9" descr="icone_sustentabilidad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6400800"/>
            <a:ext cx="47148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250825" y="2924175"/>
            <a:ext cx="2017713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sz="28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A busca por soluções conjuntas e sustentáveis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3" t="27620" r="21156" b="11171"/>
          <a:stretch>
            <a:fillRect/>
          </a:stretch>
        </p:blipFill>
        <p:spPr bwMode="auto">
          <a:xfrm>
            <a:off x="2466975" y="1844675"/>
            <a:ext cx="6410325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8243888" y="6440488"/>
            <a:ext cx="58737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S6E1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6" descr="fundo_slides_oficina_residuos_solidos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46150"/>
            <a:ext cx="9144000" cy="5418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ítulo 1"/>
          <p:cNvSpPr txBox="1">
            <a:spLocks/>
          </p:cNvSpPr>
          <p:nvPr/>
        </p:nvSpPr>
        <p:spPr bwMode="auto">
          <a:xfrm>
            <a:off x="393700" y="236538"/>
            <a:ext cx="780415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>
                <a:solidFill>
                  <a:srgbClr val="FFFFFF"/>
                </a:solidFill>
                <a:latin typeface="Arial Narrow"/>
                <a:ea typeface="+mj-ea"/>
                <a:cs typeface="Arial Narrow"/>
              </a:rPr>
              <a:t>Qual o ciclo de vida de uma embalagem Longa Vida?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9" t="26462" r="20567" b="13445"/>
          <a:stretch>
            <a:fillRect/>
          </a:stretch>
        </p:blipFill>
        <p:spPr bwMode="auto">
          <a:xfrm>
            <a:off x="957263" y="1128713"/>
            <a:ext cx="6989762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tângulo 3"/>
          <p:cNvSpPr>
            <a:spLocks noChangeArrowheads="1"/>
          </p:cNvSpPr>
          <p:nvPr/>
        </p:nvSpPr>
        <p:spPr bwMode="auto">
          <a:xfrm>
            <a:off x="5022850" y="5892800"/>
            <a:ext cx="4572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000"/>
              <a:t>http://www.</a:t>
            </a:r>
            <a:r>
              <a:rPr lang="ja-JP" altLang="pt-BR" sz="1000"/>
              <a:t>“</a:t>
            </a:r>
            <a:r>
              <a:rPr lang="pt-BR" altLang="ja-JP" sz="1000"/>
              <a:t>Longa Vida</a:t>
            </a:r>
            <a:r>
              <a:rPr lang="ja-JP" altLang="pt-BR" sz="1000"/>
              <a:t>”</a:t>
            </a:r>
            <a:r>
              <a:rPr lang="pt-BR" altLang="ja-JP" sz="1000"/>
              <a:t>.com.br/tetravc/meio/ciclo/index_ciclo.asp</a:t>
            </a:r>
            <a:endParaRPr lang="pt-BR" sz="1000"/>
          </a:p>
        </p:txBody>
      </p:sp>
      <p:sp>
        <p:nvSpPr>
          <p:cNvPr id="10" name="Retângulo 4"/>
          <p:cNvSpPr>
            <a:spLocks noChangeArrowheads="1"/>
          </p:cNvSpPr>
          <p:nvPr/>
        </p:nvSpPr>
        <p:spPr bwMode="auto">
          <a:xfrm>
            <a:off x="5022850" y="6086475"/>
            <a:ext cx="2047875" cy="254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ea typeface="+mn-ea"/>
                <a:cs typeface="Arial" charset="0"/>
              </a:rPr>
              <a:t>http://cempre.org.br/videos.php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8172450" y="6489700"/>
            <a:ext cx="587375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S7E1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pic>
        <p:nvPicPr>
          <p:cNvPr id="18440" name="Picture 8" descr="icone_sustentabilidad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6400800"/>
            <a:ext cx="47148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43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fundo_slides_oficina_residuos_solidos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946150"/>
            <a:ext cx="9144000" cy="5418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7" b="4021"/>
          <a:stretch>
            <a:fillRect/>
          </a:stretch>
        </p:blipFill>
        <p:spPr bwMode="auto">
          <a:xfrm>
            <a:off x="1774825" y="958850"/>
            <a:ext cx="5605463" cy="53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8805" y="1263362"/>
            <a:ext cx="850985" cy="89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485" name="Retângulo 5">
            <a:hlinkClick r:id="rId6"/>
          </p:cNvPr>
          <p:cNvSpPr>
            <a:spLocks noChangeArrowheads="1"/>
          </p:cNvSpPr>
          <p:nvPr/>
        </p:nvSpPr>
        <p:spPr bwMode="auto">
          <a:xfrm>
            <a:off x="395288" y="6092825"/>
            <a:ext cx="23145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200"/>
              <a:t>http://cempre.org.br/videos.php </a:t>
            </a:r>
          </a:p>
        </p:txBody>
      </p:sp>
      <p:sp>
        <p:nvSpPr>
          <p:cNvPr id="12" name="Retângulo 2"/>
          <p:cNvSpPr/>
          <p:nvPr/>
        </p:nvSpPr>
        <p:spPr>
          <a:xfrm>
            <a:off x="411163" y="182563"/>
            <a:ext cx="7307262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chemeClr val="bg1"/>
                </a:solidFill>
                <a:latin typeface="Arial Narrow"/>
                <a:ea typeface="+mn-ea"/>
                <a:cs typeface="Arial Narrow"/>
              </a:rPr>
              <a:t>Qual o ciclo de vida da embalagem PET?</a:t>
            </a:r>
            <a:endParaRPr lang="pt-BR" sz="3200" dirty="0">
              <a:solidFill>
                <a:schemeClr val="bg1"/>
              </a:solidFill>
              <a:latin typeface="Arial Narrow"/>
              <a:ea typeface="+mn-ea"/>
              <a:cs typeface="Arial Narrow"/>
            </a:endParaRPr>
          </a:p>
        </p:txBody>
      </p:sp>
      <p:sp>
        <p:nvSpPr>
          <p:cNvPr id="13" name="Retângulo 5"/>
          <p:cNvSpPr/>
          <p:nvPr/>
        </p:nvSpPr>
        <p:spPr>
          <a:xfrm>
            <a:off x="8243888" y="6492875"/>
            <a:ext cx="587375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S8E1</a:t>
            </a:r>
            <a:endParaRPr lang="pt-BR" sz="14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/>
          <a:srcRect l="67030" t="13815" r="14661" b="57285"/>
          <a:stretch>
            <a:fillRect/>
          </a:stretch>
        </p:blipFill>
        <p:spPr bwMode="auto">
          <a:xfrm>
            <a:off x="1098387" y="1363593"/>
            <a:ext cx="1033339" cy="102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489" name="Picture 9" descr="icone_sustentabilidad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6400800"/>
            <a:ext cx="47148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12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8337</TotalTime>
  <Words>1618</Words>
  <Application>Microsoft Macintosh PowerPoint</Application>
  <PresentationFormat>On-screen Show (4:3)</PresentationFormat>
  <Paragraphs>292</Paragraphs>
  <Slides>39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Tema do Office</vt:lpstr>
      <vt:lpstr>\\localhost\Users\chicamagalhaes\Documents\Sebrae publicacoes\residuos solidos\Oficina\Document3!OLE_LINK4</vt:lpstr>
      <vt:lpstr>OFICINA   Gestão de Resíduos Sólidos como Vantagem Competitiva</vt:lpstr>
      <vt:lpstr>Atividade de Abertura</vt:lpstr>
      <vt:lpstr>Competências da Oficina</vt:lpstr>
      <vt:lpstr>Atividade 1</vt:lpstr>
      <vt:lpstr>Como é a cadeia produtiva hoje?  Um circuito linear?</vt:lpstr>
      <vt:lpstr>A cadeia de suprimentos a partir dos anos 2000</vt:lpstr>
      <vt:lpstr>A busca por soluções conjuntas e sustentáveis</vt:lpstr>
      <vt:lpstr>PowerPoint Presentation</vt:lpstr>
      <vt:lpstr>PowerPoint Presentation</vt:lpstr>
      <vt:lpstr>PowerPoint Presentation</vt:lpstr>
      <vt:lpstr>PowerPoint Presentation</vt:lpstr>
      <vt:lpstr>Cadeia de Valor de um Negócio – Conceito Porter</vt:lpstr>
      <vt:lpstr>PowerPoint Presentation</vt:lpstr>
      <vt:lpstr>PowerPoint Presentation</vt:lpstr>
      <vt:lpstr>Oportunidades para as MPE no tema resíduos sólidos</vt:lpstr>
      <vt:lpstr>PowerPoint Presentation</vt:lpstr>
      <vt:lpstr>Vantagem Competitiva</vt:lpstr>
      <vt:lpstr>Acesso a Novos Mercados</vt:lpstr>
      <vt:lpstr>Benefícios da sustentabilidade para o varejo</vt:lpstr>
      <vt:lpstr>PowerPoint Presentation</vt:lpstr>
      <vt:lpstr>PowerPoint Presentation</vt:lpstr>
      <vt:lpstr>Cumprimento da Lei – adequação à  Política Nacional de Resíduos Sólidos</vt:lpstr>
      <vt:lpstr>Coleta Seletiva </vt:lpstr>
      <vt:lpstr>Logística Reversa</vt:lpstr>
      <vt:lpstr>PowerPoint Presentation</vt:lpstr>
      <vt:lpstr>Plano Gerenciamento de Resíduos Sólidos</vt:lpstr>
      <vt:lpstr>Conheça seus Resíduos</vt:lpstr>
      <vt:lpstr>PowerPoint Presentation</vt:lpstr>
      <vt:lpstr>PowerPoint Presentation</vt:lpstr>
      <vt:lpstr>PowerPoint Presentation</vt:lpstr>
      <vt:lpstr>Gerenciamento dos Resíduos Sólidos</vt:lpstr>
      <vt:lpstr>PowerPoint Presentation</vt:lpstr>
      <vt:lpstr>Redução de Custos – Conceito</vt:lpstr>
      <vt:lpstr>Oportunidades no Varejo</vt:lpstr>
      <vt:lpstr>PowerPoint Presentation</vt:lpstr>
      <vt:lpstr>Como o Sebrae  pode ajudar você na gestão eficiente de seus resíduos sólidos?</vt:lpstr>
      <vt:lpstr>Atividade de  Encerramento</vt:lpstr>
      <vt:lpstr>Competências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Notebook 1</dc:creator>
  <cp:lastModifiedBy>Chica Magalhães</cp:lastModifiedBy>
  <cp:revision>243</cp:revision>
  <cp:lastPrinted>2012-06-12T18:31:47Z</cp:lastPrinted>
  <dcterms:created xsi:type="dcterms:W3CDTF">2012-04-27T22:27:55Z</dcterms:created>
  <dcterms:modified xsi:type="dcterms:W3CDTF">2012-06-15T14:46:03Z</dcterms:modified>
</cp:coreProperties>
</file>