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1" r:id="rId2"/>
    <p:sldId id="363" r:id="rId3"/>
    <p:sldId id="364" r:id="rId4"/>
    <p:sldId id="366" r:id="rId5"/>
    <p:sldId id="367" r:id="rId6"/>
    <p:sldId id="368" r:id="rId7"/>
    <p:sldId id="369" r:id="rId8"/>
    <p:sldId id="370" r:id="rId9"/>
    <p:sldId id="371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5" r:id="rId32"/>
    <p:sldId id="394" r:id="rId3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90" autoAdjust="0"/>
  </p:normalViewPr>
  <p:slideViewPr>
    <p:cSldViewPr snapToGrid="0">
      <p:cViewPr varScale="1">
        <p:scale>
          <a:sx n="101" d="100"/>
          <a:sy n="101" d="100"/>
        </p:scale>
        <p:origin x="-1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90" d="100"/>
          <a:sy n="90" d="100"/>
        </p:scale>
        <p:origin x="-1860" y="121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40795E0-8606-B146-9C84-C09F6DCEC99F}" type="datetimeFigureOut">
              <a:rPr lang="pt-BR"/>
              <a:pPr/>
              <a:t>11/06/12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0E95983-10DF-BE43-94A7-AAF985A7741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00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03849C-4D62-6D4F-84DA-D62895830164}" type="slidenum">
              <a:rPr lang="pt-BR">
                <a:latin typeface="Calibri" charset="0"/>
              </a:rPr>
              <a:pPr eaLnBrk="1" hangingPunct="1"/>
              <a:t>1</a:t>
            </a:fld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2871" r="77856" b="78618"/>
          <a:stretch>
            <a:fillRect/>
          </a:stretch>
        </p:blipFill>
        <p:spPr bwMode="auto">
          <a:xfrm>
            <a:off x="1476375" y="1398588"/>
            <a:ext cx="60404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86916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CA226B-5480-A14E-927E-EDCDDD3D8362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117A78-D7B4-984D-AD73-44AC444FA884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12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533BF3-3771-8744-86AC-78A9586944A7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95EE47-6535-6F43-89E9-90238BB5D851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2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0772A3-EDA2-9242-8F63-D36830157BBF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CA454F-B643-2247-BE7A-59CF03F291B9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35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2871" r="77856" b="78618"/>
          <a:stretch>
            <a:fillRect/>
          </a:stretch>
        </p:blipFill>
        <p:spPr bwMode="auto">
          <a:xfrm>
            <a:off x="7885113" y="6226175"/>
            <a:ext cx="9350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7"/>
          <p:cNvSpPr/>
          <p:nvPr userDrawn="1"/>
        </p:nvSpPr>
        <p:spPr>
          <a:xfrm>
            <a:off x="611188" y="6453188"/>
            <a:ext cx="7127875" cy="2889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100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rPr>
              <a:t>Palestra: 	</a:t>
            </a:r>
            <a:r>
              <a:rPr lang="pt-BR" b="1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rPr>
              <a:t>Resíduos Sólidos como Vantagem Competitiva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6686550" y="1158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098DC9-6941-F648-AFAB-DBADA0C3A09E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96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C58097C-64F3-7343-A64E-59A4C39DA82D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8E21E2-F3F1-7E47-9AA5-F8B74413970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0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FE3AB1C-C07A-B24F-97E2-5F06C3E8B38C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45015D-4A56-FC4F-9289-4CEAA4CF0E1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35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902F6E-88D7-F848-B714-AEC93DA012D0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6BA75C-D18E-CB40-8084-E0CC1EA6F438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16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CD87209-09BF-814A-A03D-6A664701C37B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042C7B-D79C-D748-B09C-A449EFB404E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7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CB77F4-1995-824C-8DDC-B297860BBFDF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F195F0-4F31-3840-8899-D9B5F0AE202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96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4D826E-46A4-E04D-B6BC-4D91761AB5DC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F75446-E52D-B14C-BC77-15A8A220B3C6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7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EF9144-7724-3D4F-94A3-B29F6C00C99C}" type="datetime1">
              <a:rPr lang="pt-BR"/>
              <a:pPr/>
              <a:t>11/06/12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8BD315-ACA4-9446-B14E-F0EE941481E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9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slides_residuos_solidos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icone_sustentabilidad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8" y="28221"/>
            <a:ext cx="922546" cy="874889"/>
          </a:xfrm>
          <a:prstGeom prst="rect">
            <a:avLst/>
          </a:prstGeom>
        </p:spPr>
      </p:pic>
      <p:pic>
        <p:nvPicPr>
          <p:cNvPr id="6" name="Picture 5" descr="icone_sustentabilidad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www.youtube.com/watch?v=_pyR9qCd2F8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hyperlink" Target="http://www.youtube.com/watch?v=ff3_fGSbSOI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hyperlink" Target="http://www.agenciasebrae.com.br/video_int.kmf?cod=2660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hyperlink" Target="http://www.carrefourbairro.com.br/index.php/sustentabilidade/os-5-cs/cadeia/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hyperlink" Target="http://www.youtube.com/watch?v=Fa4cIvwLipA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hyperlink" Target="http://www.youtube.com/watch?v=zhFhgXb4hO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956376" y="6488711"/>
            <a:ext cx="864096" cy="288032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E0FF43F0-800D-A142-9C8D-91F603265B1F}" type="slidenum">
              <a:rPr lang="pt-BR" b="1">
                <a:solidFill>
                  <a:schemeClr val="bg1"/>
                </a:solidFill>
                <a:latin typeface="Arial"/>
                <a:cs typeface="Arial"/>
              </a:rPr>
              <a:pPr algn="r" eaLnBrk="1" hangingPunct="1"/>
              <a:t>1</a:t>
            </a:fld>
            <a:endParaRPr lang="pt-B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3508" y="1988840"/>
            <a:ext cx="7200900" cy="5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dirty="0" smtClean="0">
                <a:solidFill>
                  <a:srgbClr val="008000"/>
                </a:solidFill>
                <a:latin typeface="Arial Narrow"/>
                <a:cs typeface="Arial Narrow"/>
              </a:rPr>
              <a:t>Palestra Gerencial</a:t>
            </a:r>
            <a:endParaRPr lang="pt-BR" sz="30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3508" y="3038923"/>
            <a:ext cx="7200900" cy="1656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4000" b="1" dirty="0" smtClean="0">
                <a:solidFill>
                  <a:srgbClr val="008000"/>
                </a:solidFill>
                <a:latin typeface="Arial Narrow"/>
                <a:ea typeface="ＭＳ Ｐゴシック" charset="0"/>
                <a:cs typeface="Arial Narrow"/>
              </a:rPr>
              <a:t>Resíduos Sólidos como </a:t>
            </a:r>
          </a:p>
          <a:p>
            <a:pPr algn="ctr"/>
            <a:r>
              <a:rPr lang="pt-BR" sz="4000" b="1" dirty="0" smtClean="0">
                <a:solidFill>
                  <a:srgbClr val="008000"/>
                </a:solidFill>
                <a:latin typeface="Arial Narrow"/>
                <a:ea typeface="ＭＳ Ｐゴシック" charset="0"/>
                <a:cs typeface="Arial Narrow"/>
              </a:rPr>
              <a:t>Vantagem </a:t>
            </a:r>
            <a:r>
              <a:rPr lang="pt-BR" sz="4000" b="1" dirty="0">
                <a:solidFill>
                  <a:srgbClr val="008000"/>
                </a:solidFill>
                <a:latin typeface="Arial Narrow"/>
                <a:ea typeface="ＭＳ Ｐゴシック" charset="0"/>
                <a:cs typeface="Arial Narrow"/>
              </a:rPr>
              <a:t>Competitiva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43508" y="5229672"/>
            <a:ext cx="720090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pt-BR" sz="3000" dirty="0">
                <a:solidFill>
                  <a:srgbClr val="008000"/>
                </a:solidFill>
                <a:latin typeface="Arial Narrow"/>
                <a:cs typeface="Arial Narrow"/>
              </a:rPr>
              <a:t>Manual do Palestrante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10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84756" y="143733"/>
            <a:ext cx="4968875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chemeClr val="bg1"/>
                </a:solidFill>
                <a:latin typeface="Arial Narrow" charset="0"/>
                <a:cs typeface="Arial Narrow" charset="0"/>
              </a:rPr>
              <a:t>Conheça seus Resíduos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248814" y="1351011"/>
            <a:ext cx="685958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pt-BR" sz="1700" b="1" dirty="0" smtClean="0">
                <a:latin typeface="Arial Narrow" charset="0"/>
                <a:cs typeface="Arial Narrow" charset="0"/>
              </a:rPr>
              <a:t>GERAÇÃO</a:t>
            </a:r>
            <a:r>
              <a:rPr lang="pt-BR" sz="1700" dirty="0" smtClean="0">
                <a:latin typeface="Arial Narrow" charset="0"/>
                <a:cs typeface="Arial Narrow" charset="0"/>
              </a:rPr>
              <a:t>: quais são os processos que geram resíduos?     </a:t>
            </a:r>
            <a:endParaRPr lang="pt-BR" sz="1700" dirty="0" smtClean="0">
              <a:solidFill>
                <a:srgbClr val="FF0000"/>
              </a:solidFill>
              <a:latin typeface="Arial Narrow" charset="0"/>
              <a:cs typeface="Arial Narrow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pt-BR" sz="1700" b="1" dirty="0" smtClean="0">
                <a:latin typeface="Arial Narrow" charset="0"/>
                <a:cs typeface="Arial Narrow" charset="0"/>
              </a:rPr>
              <a:t>CLASSIFICAÇÃO</a:t>
            </a:r>
            <a:r>
              <a:rPr lang="pt-BR" sz="1700" dirty="0" smtClean="0">
                <a:latin typeface="Arial Narrow" charset="0"/>
                <a:cs typeface="Arial Narrow" charset="0"/>
              </a:rPr>
              <a:t>: quais são as classes de risco de cada resíduo gerado?</a:t>
            </a:r>
          </a:p>
          <a:p>
            <a:pPr marL="0" indent="0" eaLnBrk="1" hangingPunct="1">
              <a:buFont typeface="Arial" charset="0"/>
              <a:buNone/>
            </a:pPr>
            <a:r>
              <a:rPr lang="pt-BR" sz="1700" b="1" dirty="0" smtClean="0">
                <a:latin typeface="Arial Narrow" charset="0"/>
                <a:cs typeface="Arial Narrow" charset="0"/>
              </a:rPr>
              <a:t>QUANTIFICAÇÃO</a:t>
            </a:r>
            <a:r>
              <a:rPr lang="pt-BR" sz="1700" dirty="0" smtClean="0">
                <a:latin typeface="Arial Narrow" charset="0"/>
                <a:cs typeface="Arial Narrow" charset="0"/>
              </a:rPr>
              <a:t>: quais são as quantidades de cada resíduo?</a:t>
            </a:r>
            <a:endParaRPr lang="pt-BR" sz="1700" dirty="0">
              <a:latin typeface="Arial Narrow" charset="0"/>
              <a:cs typeface="Arial Narrow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3" t="30824" r="4620" b="55000"/>
          <a:stretch>
            <a:fillRect/>
          </a:stretch>
        </p:blipFill>
        <p:spPr bwMode="auto">
          <a:xfrm>
            <a:off x="131466" y="2851635"/>
            <a:ext cx="8773630" cy="21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/>
          <a:stretch/>
        </p:blipFill>
        <p:spPr bwMode="auto">
          <a:xfrm>
            <a:off x="4055720" y="5032295"/>
            <a:ext cx="1696283" cy="119625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1" y="5051283"/>
            <a:ext cx="1878254" cy="11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31" y="5032295"/>
            <a:ext cx="1710525" cy="12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10" y="5032295"/>
            <a:ext cx="1219995" cy="12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09" y="5032295"/>
            <a:ext cx="1625078" cy="12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cone_sustentabilidad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59204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  <a:latin typeface="Arial Narrow"/>
                <a:cs typeface="Arial Narrow"/>
              </a:rPr>
              <a:pPr algn="r"/>
              <a:t>11</a:t>
            </a:fld>
            <a:endParaRPr lang="pt-BR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67544" y="1772816"/>
            <a:ext cx="7777609" cy="72008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rgbClr val="008000"/>
                </a:solidFill>
                <a:latin typeface="Arial Narrow"/>
                <a:cs typeface="Arial Narrow"/>
              </a:rPr>
              <a:t>Resíduos Sólidos Urbanos no Brasil, </a:t>
            </a:r>
            <a:br>
              <a:rPr lang="pt-BR" sz="3200" b="1" dirty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000" b="1" dirty="0">
                <a:solidFill>
                  <a:srgbClr val="008000"/>
                </a:solidFill>
                <a:latin typeface="Arial Narrow"/>
                <a:cs typeface="Arial Narrow"/>
              </a:rPr>
              <a:t>fim do lixão - alvo da Política Nacional - PNRS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90526"/>
            <a:ext cx="4042338" cy="28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2"/>
          <p:cNvSpPr txBox="1">
            <a:spLocks noChangeArrowheads="1"/>
          </p:cNvSpPr>
          <p:nvPr/>
        </p:nvSpPr>
        <p:spPr bwMode="auto">
          <a:xfrm>
            <a:off x="467544" y="2865034"/>
            <a:ext cx="403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55% É DEPOSITADO EM LIXÕES A CÉU ABERTO</a:t>
            </a:r>
          </a:p>
        </p:txBody>
      </p:sp>
      <p:sp>
        <p:nvSpPr>
          <p:cNvPr id="7" name="CaixaDeTexto 13"/>
          <p:cNvSpPr txBox="1">
            <a:spLocks noChangeArrowheads="1"/>
          </p:cNvSpPr>
          <p:nvPr/>
        </p:nvSpPr>
        <p:spPr bwMode="auto">
          <a:xfrm>
            <a:off x="5652120" y="2865034"/>
            <a:ext cx="2724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39% EM ATERROS SANITÁRIOS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76" y="3297082"/>
            <a:ext cx="3602734" cy="240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27051" r="38867" b="23801"/>
          <a:stretch>
            <a:fillRect/>
          </a:stretch>
        </p:blipFill>
        <p:spPr bwMode="auto">
          <a:xfrm>
            <a:off x="2843808" y="4970415"/>
            <a:ext cx="2302321" cy="142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>
            <a:hlinkClick r:id="rId5"/>
          </p:cNvPr>
          <p:cNvSpPr/>
          <p:nvPr/>
        </p:nvSpPr>
        <p:spPr>
          <a:xfrm rot="5400000">
            <a:off x="5325521" y="5895431"/>
            <a:ext cx="340721" cy="293725"/>
          </a:xfrm>
          <a:prstGeom prst="triangl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9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59204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12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95536" y="1772816"/>
            <a:ext cx="8135937" cy="638175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000" b="1" dirty="0">
                <a:solidFill>
                  <a:srgbClr val="008000"/>
                </a:solidFill>
                <a:latin typeface="Arial Narrow"/>
                <a:cs typeface="Arial Narrow"/>
              </a:rPr>
              <a:t>Resíduos Sólidos Urbanos no </a:t>
            </a:r>
            <a:r>
              <a:rPr lang="pt-BR" sz="3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Brasil</a:t>
            </a:r>
            <a:r>
              <a:rPr lang="pt-BR" sz="3200" b="1" dirty="0">
                <a:solidFill>
                  <a:srgbClr val="008000"/>
                </a:solidFill>
                <a:latin typeface="Arial Narrow"/>
                <a:cs typeface="Arial Narrow"/>
              </a:rPr>
              <a:t/>
            </a:r>
            <a:br>
              <a:rPr lang="pt-BR" sz="3200" b="1" dirty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Reciclagem - alvo </a:t>
            </a:r>
            <a:r>
              <a:rPr lang="pt-BR" sz="2000" b="1" dirty="0">
                <a:solidFill>
                  <a:srgbClr val="008000"/>
                </a:solidFill>
                <a:latin typeface="Arial Narrow"/>
                <a:cs typeface="Arial Narrow"/>
              </a:rPr>
              <a:t>da Política Nacional - PNRS</a:t>
            </a:r>
            <a:endParaRPr lang="pt-BR" sz="3200" b="1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82" y="2948907"/>
            <a:ext cx="4584224" cy="34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6992775" y="4581128"/>
            <a:ext cx="1467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dirty="0">
                <a:solidFill>
                  <a:srgbClr val="000000"/>
                </a:solidFill>
                <a:latin typeface="Arial Narrow"/>
                <a:cs typeface="Arial Narrow"/>
              </a:rPr>
              <a:t>SOMENTE 6% </a:t>
            </a:r>
            <a:endParaRPr lang="pt-BR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eaLnBrk="1" hangingPunct="1"/>
            <a:r>
              <a:rPr lang="pt-BR" dirty="0" smtClean="0">
                <a:solidFill>
                  <a:srgbClr val="000000"/>
                </a:solidFill>
                <a:latin typeface="Arial Narrow"/>
                <a:cs typeface="Arial Narrow"/>
              </a:rPr>
              <a:t>É </a:t>
            </a:r>
            <a:r>
              <a:rPr lang="pt-BR" dirty="0">
                <a:solidFill>
                  <a:srgbClr val="000000"/>
                </a:solidFill>
                <a:latin typeface="Arial Narrow"/>
                <a:cs typeface="Arial Narrow"/>
              </a:rPr>
              <a:t>RECICLADO</a:t>
            </a:r>
          </a:p>
        </p:txBody>
      </p:sp>
    </p:spTree>
    <p:extLst>
      <p:ext uri="{BB962C8B-B14F-4D97-AF65-F5344CB8AC3E}">
        <p14:creationId xmlns:p14="http://schemas.microsoft.com/office/powerpoint/2010/main" val="38527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56242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13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539552" y="1844825"/>
            <a:ext cx="7416824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O que é a Política Nacional de Resíduos Sólidos?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39552" y="2564904"/>
            <a:ext cx="5256262" cy="24147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charset="0"/>
              <a:buChar char="§"/>
            </a:pPr>
            <a:r>
              <a:rPr lang="pt-BR" sz="2000" dirty="0" smtClean="0">
                <a:latin typeface="Arial Narrow"/>
                <a:cs typeface="Arial Narrow"/>
              </a:rPr>
              <a:t>Marco regulatório para o Lixo</a:t>
            </a:r>
          </a:p>
          <a:p>
            <a:pPr marL="0" lvl="1" indent="457200">
              <a:spcBef>
                <a:spcPct val="0"/>
              </a:spcBef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 Processamento antes da destinação final </a:t>
            </a:r>
          </a:p>
          <a:p>
            <a:pPr marL="0" lvl="1" indent="457200">
              <a:spcBef>
                <a:spcPct val="0"/>
              </a:spcBef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 Lixão = Crime federal </a:t>
            </a:r>
          </a:p>
          <a:p>
            <a:pPr marL="0" lvl="1" indent="457200">
              <a:spcBef>
                <a:spcPct val="0"/>
              </a:spcBef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 Atração de investimentos</a:t>
            </a:r>
          </a:p>
          <a:p>
            <a:pPr marL="0" lvl="1" indent="457200">
              <a:spcBef>
                <a:spcPct val="0"/>
              </a:spcBef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 Vida útil para aterros sanitários</a:t>
            </a:r>
          </a:p>
          <a:p>
            <a:pPr>
              <a:spcBef>
                <a:spcPts val="600"/>
              </a:spcBef>
              <a:buFont typeface="Wingdings" charset="0"/>
              <a:buChar char="§"/>
            </a:pPr>
            <a:r>
              <a:rPr lang="pt-BR" sz="2000" dirty="0" smtClean="0">
                <a:latin typeface="Arial Narrow"/>
                <a:cs typeface="Arial Narrow"/>
              </a:rPr>
              <a:t>Fomento à reciclagem e formalização do setor</a:t>
            </a:r>
          </a:p>
          <a:p>
            <a:pPr>
              <a:spcBef>
                <a:spcPct val="0"/>
              </a:spcBef>
              <a:buFont typeface="Wingdings" charset="0"/>
              <a:buChar char="§"/>
            </a:pPr>
            <a:r>
              <a:rPr lang="pt-BR" sz="2000" dirty="0" smtClean="0">
                <a:latin typeface="Arial Narrow"/>
                <a:cs typeface="Arial Narrow"/>
              </a:rPr>
              <a:t>Aproveitamento energético do lixo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sz="2000" dirty="0">
              <a:latin typeface="Arial Narrow"/>
              <a:cs typeface="Arial Narrow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27995" r="44774" b="32306"/>
          <a:stretch>
            <a:fillRect/>
          </a:stretch>
        </p:blipFill>
        <p:spPr bwMode="auto">
          <a:xfrm>
            <a:off x="5796135" y="2780928"/>
            <a:ext cx="3100671" cy="21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6"/>
          <p:cNvSpPr txBox="1">
            <a:spLocks/>
          </p:cNvSpPr>
          <p:nvPr/>
        </p:nvSpPr>
        <p:spPr bwMode="auto">
          <a:xfrm>
            <a:off x="539552" y="5445224"/>
            <a:ext cx="835292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ja-JP" altLang="pt-BR" dirty="0">
                <a:solidFill>
                  <a:srgbClr val="008000"/>
                </a:solidFill>
                <a:latin typeface="Arial Narrow"/>
                <a:cs typeface="Arial Narrow"/>
              </a:rPr>
              <a:t>“</a:t>
            </a:r>
            <a:r>
              <a:rPr lang="pt-BR" dirty="0">
                <a:solidFill>
                  <a:srgbClr val="008000"/>
                </a:solidFill>
                <a:latin typeface="Arial Narrow"/>
                <a:cs typeface="Arial Narrow"/>
              </a:rPr>
              <a:t>Não há nada mais difícil de controlar, mais perigoso de conduzir, ou mais incerto no seu sucesso, do que liderar a introdução de uma nova ordem.</a:t>
            </a:r>
            <a:r>
              <a:rPr lang="ja-JP" altLang="pt-BR" dirty="0">
                <a:solidFill>
                  <a:srgbClr val="008000"/>
                </a:solidFill>
                <a:latin typeface="Arial Narrow"/>
                <a:cs typeface="Arial Narrow"/>
              </a:rPr>
              <a:t>”</a:t>
            </a:r>
            <a:r>
              <a:rPr lang="pt-BR" dirty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</a:p>
          <a:p>
            <a:pPr marL="0" indent="0" algn="ctr" eaLnBrk="1" hangingPunct="1"/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Nicolau </a:t>
            </a:r>
            <a:r>
              <a:rPr lang="pt-BR" sz="1600" dirty="0" err="1">
                <a:solidFill>
                  <a:srgbClr val="000000"/>
                </a:solidFill>
                <a:latin typeface="Arial Narrow"/>
                <a:cs typeface="Arial Narrow"/>
              </a:rPr>
              <a:t>Maquiavelli</a:t>
            </a: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 (1469-1527</a:t>
            </a:r>
            <a:r>
              <a:rPr lang="pt-BR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)</a:t>
            </a:r>
            <a:endParaRPr lang="pt-BR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2647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56242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14</a:t>
            </a:fld>
            <a:endParaRPr lang="pt-BR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44031"/>
            <a:ext cx="40290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 idx="4294967295"/>
          </p:nvPr>
        </p:nvSpPr>
        <p:spPr>
          <a:xfrm>
            <a:off x="323528" y="1844824"/>
            <a:ext cx="6275387" cy="836613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600" b="1" dirty="0">
                <a:solidFill>
                  <a:srgbClr val="008000"/>
                </a:solidFill>
                <a:latin typeface="Arial Narrow"/>
                <a:cs typeface="Arial Narrow"/>
              </a:rPr>
              <a:t>PNRS </a:t>
            </a:r>
            <a:r>
              <a:rPr lang="pt-BR" sz="3200" b="1" dirty="0">
                <a:solidFill>
                  <a:srgbClr val="008000"/>
                </a:solidFill>
                <a:latin typeface="Arial Narrow"/>
                <a:cs typeface="Arial Narrow"/>
              </a:rPr>
              <a:t>– Hierarquia de Prioridades</a:t>
            </a:r>
          </a:p>
        </p:txBody>
      </p:sp>
      <p:pic>
        <p:nvPicPr>
          <p:cNvPr id="7" name="Picture 6" descr="seta_palest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492896"/>
            <a:ext cx="5508886" cy="3304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342900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Não Geração</a:t>
            </a:r>
            <a:endParaRPr lang="pt-BR" b="1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Reutilização</a:t>
            </a:r>
            <a:endParaRPr lang="pt-BR" b="1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Tratamento</a:t>
            </a:r>
            <a:endParaRPr lang="pt-BR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6531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Redução</a:t>
            </a:r>
            <a:endParaRPr lang="pt-BR" b="1" dirty="0"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46531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Reciclagem</a:t>
            </a:r>
            <a:endParaRPr lang="pt-BR" b="1" dirty="0"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4293096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/>
                <a:cs typeface="Arial Narrow"/>
              </a:rPr>
              <a:t>Disposição Final Adequada</a:t>
            </a:r>
            <a:endParaRPr lang="pt-BR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3743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71415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15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55980" r="63382" b="27010"/>
          <a:stretch>
            <a:fillRect/>
          </a:stretch>
        </p:blipFill>
        <p:spPr bwMode="auto">
          <a:xfrm>
            <a:off x="3845206" y="3853948"/>
            <a:ext cx="4517075" cy="204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5536" y="1070414"/>
            <a:ext cx="5853112" cy="3444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pt-BR" sz="2400" b="1" dirty="0" smtClean="0">
                <a:solidFill>
                  <a:srgbClr val="008000"/>
                </a:solidFill>
                <a:latin typeface="Arial Narrow"/>
                <a:ea typeface="+mn-ea"/>
                <a:cs typeface="Arial Narrow"/>
              </a:rPr>
              <a:t>CONSUMO CONSCIENTE </a:t>
            </a:r>
          </a:p>
          <a:p>
            <a:pPr eaLnBrk="1" hangingPunct="1">
              <a:defRPr/>
            </a:pPr>
            <a:endParaRPr lang="pt-BR" sz="2000" b="1" dirty="0" smtClean="0">
              <a:solidFill>
                <a:srgbClr val="008000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 idx="4294967295"/>
          </p:nvPr>
        </p:nvSpPr>
        <p:spPr>
          <a:xfrm>
            <a:off x="407517" y="191119"/>
            <a:ext cx="4144963" cy="836613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rgbClr val="FFFFFF"/>
                </a:solidFill>
                <a:latin typeface="Arial Narrow"/>
                <a:cs typeface="Arial Narrow"/>
              </a:rPr>
              <a:t>PNRS –  Não Geração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395536" y="3989921"/>
            <a:ext cx="3494087" cy="73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O que o </a:t>
            </a:r>
            <a: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CONSUMIDOR</a:t>
            </a:r>
            <a:b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espera </a:t>
            </a: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da empresa? </a:t>
            </a:r>
          </a:p>
        </p:txBody>
      </p:sp>
      <p:sp>
        <p:nvSpPr>
          <p:cNvPr id="9" name="Retângulo 9"/>
          <p:cNvSpPr>
            <a:spLocks noChangeArrowheads="1"/>
          </p:cNvSpPr>
          <p:nvPr/>
        </p:nvSpPr>
        <p:spPr bwMode="auto">
          <a:xfrm>
            <a:off x="611188" y="6165850"/>
            <a:ext cx="36004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100">
                <a:solidFill>
                  <a:srgbClr val="000000"/>
                </a:solidFill>
                <a:latin typeface="Arial Narrow"/>
                <a:cs typeface="Arial Narrow"/>
              </a:rPr>
              <a:t>Fonte:Instituto AKATU</a:t>
            </a:r>
          </a:p>
        </p:txBody>
      </p:sp>
      <p:sp>
        <p:nvSpPr>
          <p:cNvPr id="10" name="Seta para a direita 10"/>
          <p:cNvSpPr/>
          <p:nvPr/>
        </p:nvSpPr>
        <p:spPr>
          <a:xfrm>
            <a:off x="1369814" y="4833330"/>
            <a:ext cx="1778000" cy="865187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395536" y="3424132"/>
            <a:ext cx="6120953" cy="360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indent="-342900"/>
            <a:r>
              <a:rPr lang="pt-BR" b="1" dirty="0">
                <a:solidFill>
                  <a:srgbClr val="000000"/>
                </a:solidFill>
                <a:latin typeface="Arial Narrow"/>
                <a:cs typeface="Arial Narrow"/>
              </a:rPr>
              <a:t>Início da </a:t>
            </a:r>
            <a:r>
              <a:rPr lang="pt-BR" b="1" dirty="0" smtClean="0">
                <a:solidFill>
                  <a:srgbClr val="000000"/>
                </a:solidFill>
                <a:latin typeface="Arial Narrow"/>
                <a:cs typeface="Arial Narrow"/>
              </a:rPr>
              <a:t>Atitude: </a:t>
            </a:r>
            <a:r>
              <a:rPr lang="pt-BR" b="1" dirty="0">
                <a:solidFill>
                  <a:srgbClr val="000000"/>
                </a:solidFill>
                <a:latin typeface="Arial Narrow"/>
                <a:cs typeface="Arial Narrow"/>
              </a:rPr>
              <a:t>Critérios para escolha do produto</a:t>
            </a:r>
          </a:p>
        </p:txBody>
      </p:sp>
      <p:sp>
        <p:nvSpPr>
          <p:cNvPr id="15" name="Espaço Reservado para Conteúdo 6"/>
          <p:cNvSpPr txBox="1">
            <a:spLocks/>
          </p:cNvSpPr>
          <p:nvPr/>
        </p:nvSpPr>
        <p:spPr bwMode="auto">
          <a:xfrm>
            <a:off x="407516" y="2409969"/>
            <a:ext cx="7864202" cy="720080"/>
          </a:xfrm>
          <a:prstGeom prst="rect">
            <a:avLst/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ja-JP" altLang="pt-BR" dirty="0">
                <a:solidFill>
                  <a:srgbClr val="000000"/>
                </a:solidFill>
                <a:latin typeface="Arial Narrow"/>
                <a:cs typeface="Arial Narrow"/>
              </a:rPr>
              <a:t>“</a:t>
            </a:r>
            <a:r>
              <a:rPr lang="pt-BR" dirty="0">
                <a:solidFill>
                  <a:srgbClr val="000000"/>
                </a:solidFill>
                <a:latin typeface="Arial Narrow"/>
                <a:cs typeface="Arial Narrow"/>
              </a:rPr>
              <a:t>2/3 da população mundial consome o que precisa ou menos e apenas  16% da humanidade é responsável por 78% do consumo do planeta</a:t>
            </a:r>
            <a:r>
              <a:rPr lang="ja-JP" altLang="pt-BR" dirty="0">
                <a:solidFill>
                  <a:srgbClr val="000000"/>
                </a:solidFill>
                <a:latin typeface="Arial Narrow"/>
                <a:cs typeface="Arial Narrow"/>
              </a:rPr>
              <a:t>”</a:t>
            </a:r>
            <a:r>
              <a:rPr lang="pt-B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Instituto </a:t>
            </a:r>
            <a:r>
              <a:rPr lang="pt-BR" sz="1600" b="1" i="1" dirty="0" err="1">
                <a:solidFill>
                  <a:srgbClr val="000000"/>
                </a:solidFill>
                <a:latin typeface="Arial Narrow"/>
                <a:cs typeface="Arial Narrow"/>
              </a:rPr>
              <a:t>Akatu</a:t>
            </a:r>
            <a:endParaRPr lang="pt-BR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95604" y="-71892"/>
            <a:ext cx="3853122" cy="2311500"/>
            <a:chOff x="5327390" y="253404"/>
            <a:chExt cx="3853122" cy="2311500"/>
          </a:xfrm>
        </p:grpSpPr>
        <p:pic>
          <p:nvPicPr>
            <p:cNvPr id="17" name="Picture 16" descr="seta_palestr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90" y="253404"/>
              <a:ext cx="3853122" cy="2311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28850" y="908150"/>
              <a:ext cx="856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Não Geração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54414" y="1008881"/>
              <a:ext cx="998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Reutilização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43455" y="1008881"/>
              <a:ext cx="906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Tratamento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80676" y="1764357"/>
              <a:ext cx="856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Redução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39073" y="1764357"/>
              <a:ext cx="883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Reciclagem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97471" y="1512532"/>
              <a:ext cx="906572" cy="64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Disposição Final Adequada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</p:grpSp>
      <p:sp>
        <p:nvSpPr>
          <p:cNvPr id="24" name="Elipse 17"/>
          <p:cNvSpPr/>
          <p:nvPr/>
        </p:nvSpPr>
        <p:spPr>
          <a:xfrm>
            <a:off x="5233401" y="246930"/>
            <a:ext cx="1223038" cy="109530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9258" y="6065304"/>
            <a:ext cx="3342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Arial Narrow"/>
                <a:cs typeface="Arial Narrow"/>
              </a:rPr>
              <a:t>http://</a:t>
            </a:r>
            <a:r>
              <a:rPr lang="pl-PL" sz="1400" dirty="0" err="1">
                <a:latin typeface="Arial Narrow"/>
                <a:cs typeface="Arial Narrow"/>
              </a:rPr>
              <a:t>www.youtube.com</a:t>
            </a:r>
            <a:r>
              <a:rPr lang="pl-PL" sz="1400" dirty="0">
                <a:latin typeface="Arial Narrow"/>
                <a:cs typeface="Arial Narrow"/>
              </a:rPr>
              <a:t>/</a:t>
            </a:r>
            <a:r>
              <a:rPr lang="pl-PL" sz="1400" dirty="0" err="1">
                <a:latin typeface="Arial Narrow"/>
                <a:cs typeface="Arial Narrow"/>
              </a:rPr>
              <a:t>watch?v</a:t>
            </a:r>
            <a:r>
              <a:rPr lang="pl-PL" sz="1400" dirty="0">
                <a:latin typeface="Arial Narrow"/>
                <a:cs typeface="Arial Narrow"/>
              </a:rPr>
              <a:t>=ff3_fGSbSOI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11" name="Isosceles Triangle 10">
            <a:hlinkClick r:id="rId5"/>
          </p:cNvPr>
          <p:cNvSpPr/>
          <p:nvPr/>
        </p:nvSpPr>
        <p:spPr>
          <a:xfrm rot="5400000">
            <a:off x="7357373" y="6040204"/>
            <a:ext cx="368481" cy="31765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icone_sustentabilidad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3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 animBg="1"/>
      <p:bldP spid="14" grpId="0" animBg="1"/>
      <p:bldP spid="15" grpId="0" animBg="1"/>
      <p:bldP spid="24" grpId="0" animBg="1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75359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16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83812" y="131330"/>
            <a:ext cx="4103688" cy="692596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rgbClr val="FFFFFF"/>
                </a:solidFill>
                <a:latin typeface="Arial Narrow"/>
                <a:cs typeface="Arial Narrow"/>
              </a:rPr>
              <a:t>PNRS – Reutilização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3232" r="44690" b="21550"/>
          <a:stretch>
            <a:fillRect/>
          </a:stretch>
        </p:blipFill>
        <p:spPr bwMode="auto">
          <a:xfrm>
            <a:off x="447838" y="1359453"/>
            <a:ext cx="4859456" cy="4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4032881" y="6043540"/>
            <a:ext cx="42243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000" dirty="0">
                <a:latin typeface="Arial Narrow"/>
                <a:cs typeface="Arial Narrow"/>
              </a:rPr>
              <a:t>http://www.agenciasebrae.com.br/video_int.kmf?cod=2660 </a:t>
            </a:r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6156177" y="2877254"/>
            <a:ext cx="2640162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pt-BR" sz="2000" b="1" dirty="0">
                <a:solidFill>
                  <a:srgbClr val="008000"/>
                </a:solidFill>
                <a:latin typeface="Arial Narrow"/>
                <a:cs typeface="Arial Narrow"/>
              </a:rPr>
              <a:t>Otimizar ao máximo o uso do produto antes do seu descarte final.</a:t>
            </a:r>
          </a:p>
          <a:p>
            <a:pPr algn="r" eaLnBrk="1" hangingPunct="1">
              <a:spcAft>
                <a:spcPts val="600"/>
              </a:spcAft>
            </a:pPr>
            <a:r>
              <a:rPr lang="pt-BR" sz="2000" b="1" dirty="0">
                <a:solidFill>
                  <a:srgbClr val="008000"/>
                </a:solidFill>
                <a:latin typeface="Arial Narrow"/>
                <a:cs typeface="Arial Narrow"/>
              </a:rPr>
              <a:t>Planejar seu reenvio ao processo produtivo para o mesmo fim ou para outro produto.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90878" y="0"/>
            <a:ext cx="3853122" cy="2311500"/>
            <a:chOff x="5327390" y="253404"/>
            <a:chExt cx="3853122" cy="2311500"/>
          </a:xfrm>
        </p:grpSpPr>
        <p:pic>
          <p:nvPicPr>
            <p:cNvPr id="12" name="Picture 11" descr="seta_palestr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90" y="253404"/>
              <a:ext cx="3853122" cy="2311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28850" y="908150"/>
              <a:ext cx="856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Não Geração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54414" y="1008881"/>
              <a:ext cx="998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Reutilização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43455" y="1008881"/>
              <a:ext cx="906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Tratamento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0676" y="1764357"/>
              <a:ext cx="856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Redução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39073" y="1764357"/>
              <a:ext cx="883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Reciclagem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7471" y="1512532"/>
              <a:ext cx="906572" cy="64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Disposição Final Adequada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</p:grpSp>
      <p:sp>
        <p:nvSpPr>
          <p:cNvPr id="19" name="Elipse 17"/>
          <p:cNvSpPr/>
          <p:nvPr/>
        </p:nvSpPr>
        <p:spPr>
          <a:xfrm>
            <a:off x="6335688" y="295276"/>
            <a:ext cx="1223038" cy="109530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22" name="Isosceles Triangle 21">
            <a:hlinkClick r:id="rId5"/>
          </p:cNvPr>
          <p:cNvSpPr/>
          <p:nvPr/>
        </p:nvSpPr>
        <p:spPr>
          <a:xfrm rot="5400000">
            <a:off x="8285777" y="5992282"/>
            <a:ext cx="368481" cy="31765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icone_sustentabilidad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62469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17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71576" y="131448"/>
            <a:ext cx="3887787" cy="648071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rgbClr val="FFFFFF"/>
                </a:solidFill>
                <a:latin typeface="Arial Narrow"/>
                <a:cs typeface="Arial Narrow"/>
              </a:rPr>
              <a:t>PNRS – Reciclagem </a:t>
            </a:r>
          </a:p>
        </p:txBody>
      </p:sp>
      <p:sp>
        <p:nvSpPr>
          <p:cNvPr id="6" name="Retângulo 9"/>
          <p:cNvSpPr/>
          <p:nvPr/>
        </p:nvSpPr>
        <p:spPr>
          <a:xfrm>
            <a:off x="467544" y="2336428"/>
            <a:ext cx="2323877" cy="39518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1900" b="1" dirty="0">
                <a:solidFill>
                  <a:srgbClr val="000000"/>
                </a:solidFill>
                <a:latin typeface="Arial Narrow"/>
                <a:cs typeface="Arial Narrow"/>
              </a:rPr>
              <a:t>Franqueado </a:t>
            </a:r>
            <a:r>
              <a:rPr lang="pt-BR" sz="19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Boticário</a:t>
            </a:r>
            <a:endParaRPr lang="pt-BR" sz="19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>
              <a:spcBef>
                <a:spcPct val="20000"/>
              </a:spcBef>
            </a:pPr>
            <a:r>
              <a:rPr lang="pt-BR" sz="1900" dirty="0">
                <a:solidFill>
                  <a:srgbClr val="000000"/>
                </a:solidFill>
                <a:latin typeface="Arial Narrow"/>
                <a:cs typeface="Arial Narrow"/>
              </a:rPr>
              <a:t>As  MPE poderão participar da coleta seletiva como um ponto de coleta, destinando os resíduos para as empresas de limpeza urbana local, cooperativas de catadores, para o fornecedor ou para a indústria de transformação.</a:t>
            </a: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47615" y="1127224"/>
            <a:ext cx="4536504" cy="5040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pt-BR" sz="2200" dirty="0" smtClean="0">
                <a:latin typeface="Arial Narrow"/>
                <a:cs typeface="Arial Narrow"/>
              </a:rPr>
              <a:t>Reciclar  = </a:t>
            </a:r>
            <a:r>
              <a:rPr lang="pt-BR" sz="2200" i="1" dirty="0" smtClean="0">
                <a:latin typeface="Arial Narrow"/>
                <a:cs typeface="Arial Narrow"/>
              </a:rPr>
              <a:t>Re</a:t>
            </a:r>
            <a:r>
              <a:rPr lang="pt-BR" sz="2200" dirty="0" smtClean="0">
                <a:latin typeface="Arial Narrow"/>
                <a:cs typeface="Arial Narrow"/>
              </a:rPr>
              <a:t> (repetir) + </a:t>
            </a:r>
            <a:r>
              <a:rPr lang="pt-BR" sz="2200" i="1" dirty="0" err="1" smtClean="0">
                <a:latin typeface="Arial Narrow"/>
                <a:cs typeface="Arial Narrow"/>
              </a:rPr>
              <a:t>Cycle</a:t>
            </a:r>
            <a:r>
              <a:rPr lang="pt-BR" sz="2200" dirty="0" smtClean="0">
                <a:latin typeface="Arial Narrow"/>
                <a:cs typeface="Arial Narrow"/>
              </a:rPr>
              <a:t> (ciclo)</a:t>
            </a:r>
            <a:br>
              <a:rPr lang="pt-BR" sz="2200" dirty="0" smtClean="0">
                <a:latin typeface="Arial Narrow"/>
                <a:cs typeface="Arial Narrow"/>
              </a:rPr>
            </a:br>
            <a:endParaRPr lang="pt-BR" sz="2200" dirty="0">
              <a:latin typeface="Arial Narrow"/>
              <a:cs typeface="Arial Narrow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88" y="2288495"/>
            <a:ext cx="5685970" cy="404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27390" y="-58128"/>
            <a:ext cx="3853122" cy="2311500"/>
            <a:chOff x="5327390" y="253404"/>
            <a:chExt cx="3853122" cy="2311500"/>
          </a:xfrm>
        </p:grpSpPr>
        <p:pic>
          <p:nvPicPr>
            <p:cNvPr id="13" name="Picture 12" descr="seta_palestr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90" y="253404"/>
              <a:ext cx="3853122" cy="2311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28850" y="908150"/>
              <a:ext cx="856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Não Geração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4414" y="1008881"/>
              <a:ext cx="998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Reutilização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43455" y="1008881"/>
              <a:ext cx="906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Tratamento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80676" y="1764357"/>
              <a:ext cx="856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Redução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39073" y="1764357"/>
              <a:ext cx="883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Reciclagem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97471" y="1512532"/>
              <a:ext cx="906572" cy="64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Disposição Final Adequada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</p:grpSp>
      <p:sp>
        <p:nvSpPr>
          <p:cNvPr id="20" name="Elipse 17"/>
          <p:cNvSpPr/>
          <p:nvPr/>
        </p:nvSpPr>
        <p:spPr>
          <a:xfrm>
            <a:off x="6732240" y="1029236"/>
            <a:ext cx="1223038" cy="109530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pic>
        <p:nvPicPr>
          <p:cNvPr id="23" name="Picture 22" descr="icone_sustentabilidad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888" y="6466362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18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23528" y="1844824"/>
            <a:ext cx="3312368" cy="108012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PNRS – Tratamento </a:t>
            </a:r>
            <a:b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e disposição </a:t>
            </a:r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final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31770" r="19385" b="14366"/>
          <a:stretch>
            <a:fillRect/>
          </a:stretch>
        </p:blipFill>
        <p:spPr bwMode="auto">
          <a:xfrm>
            <a:off x="4355975" y="2636912"/>
            <a:ext cx="4508007" cy="28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9"/>
          <p:cNvSpPr txBox="1">
            <a:spLocks noChangeArrowheads="1"/>
          </p:cNvSpPr>
          <p:nvPr/>
        </p:nvSpPr>
        <p:spPr bwMode="auto">
          <a:xfrm>
            <a:off x="6228184" y="5580528"/>
            <a:ext cx="26997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Sistema de aproveitamento Biogás- CTR Nova Iguaçu/RJ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278002"/>
            <a:ext cx="4096767" cy="259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5"/>
          <p:cNvSpPr txBox="1">
            <a:spLocks noChangeArrowheads="1"/>
          </p:cNvSpPr>
          <p:nvPr/>
        </p:nvSpPr>
        <p:spPr bwMode="auto">
          <a:xfrm>
            <a:off x="403225" y="5875338"/>
            <a:ext cx="39351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>
                <a:solidFill>
                  <a:srgbClr val="000000"/>
                </a:solidFill>
                <a:latin typeface="Arial Narrow"/>
                <a:cs typeface="Arial Narrow"/>
              </a:rPr>
              <a:t>Aterro sanitário: resíduo domiciliar e bioenergético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27390" y="253404"/>
            <a:ext cx="3853122" cy="2311500"/>
            <a:chOff x="5327390" y="253404"/>
            <a:chExt cx="3853122" cy="2311500"/>
          </a:xfrm>
        </p:grpSpPr>
        <p:pic>
          <p:nvPicPr>
            <p:cNvPr id="13" name="Picture 12" descr="seta_palestra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90" y="253404"/>
              <a:ext cx="3853122" cy="2311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28850" y="908150"/>
              <a:ext cx="856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Não Geração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4414" y="1008881"/>
              <a:ext cx="998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Reutilização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43455" y="1008881"/>
              <a:ext cx="906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Tratamento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80676" y="1764357"/>
              <a:ext cx="856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Redução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39073" y="1764357"/>
              <a:ext cx="8834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Reciclagem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97471" y="1512532"/>
              <a:ext cx="906572" cy="64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latin typeface="Arial Narrow"/>
                  <a:cs typeface="Arial Narrow"/>
                </a:rPr>
                <a:t>Disposição Final Adequada</a:t>
              </a:r>
              <a:endParaRPr lang="pt-BR" sz="1200" b="1" dirty="0">
                <a:latin typeface="Arial Narrow"/>
                <a:cs typeface="Arial Narrow"/>
              </a:endParaRPr>
            </a:p>
          </p:txBody>
        </p:sp>
      </p:grpSp>
      <p:sp>
        <p:nvSpPr>
          <p:cNvPr id="20" name="Elipse 17"/>
          <p:cNvSpPr/>
          <p:nvPr/>
        </p:nvSpPr>
        <p:spPr>
          <a:xfrm>
            <a:off x="7452320" y="764704"/>
            <a:ext cx="1691680" cy="151216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158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64289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19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251521" y="1916832"/>
            <a:ext cx="2232248" cy="288032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PNRS – Aspectos Legais &amp; Agenda</a:t>
            </a:r>
          </a:p>
        </p:txBody>
      </p:sp>
      <p:sp>
        <p:nvSpPr>
          <p:cNvPr id="5" name="CaixaDeTexto 1"/>
          <p:cNvSpPr txBox="1"/>
          <p:nvPr/>
        </p:nvSpPr>
        <p:spPr>
          <a:xfrm>
            <a:off x="251520" y="5157192"/>
            <a:ext cx="8712968" cy="109260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t-BR" sz="2000" b="1" dirty="0">
                <a:solidFill>
                  <a:srgbClr val="000000"/>
                </a:solidFill>
                <a:latin typeface="Arial Narrow"/>
                <a:cs typeface="Arial Narrow"/>
              </a:rPr>
              <a:t>Os Planos Municipais </a:t>
            </a:r>
            <a:r>
              <a:rPr lang="pt-BR" sz="2000" dirty="0">
                <a:solidFill>
                  <a:srgbClr val="000000"/>
                </a:solidFill>
                <a:latin typeface="Arial Narrow"/>
                <a:cs typeface="Arial Narrow"/>
              </a:rPr>
              <a:t>a partir de 2012: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 Narrow"/>
                <a:cs typeface="Arial Narrow"/>
              </a:rPr>
              <a:t>Definirão  leis municipais: Proibição do uso de sacolas plásticas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 Narrow"/>
                <a:cs typeface="Arial Narrow"/>
              </a:rPr>
              <a:t>Obrigação do gerenciamento dos resíduos sólidos recicláveis para grandes geradores.</a:t>
            </a:r>
          </a:p>
        </p:txBody>
      </p:sp>
      <p:grpSp>
        <p:nvGrpSpPr>
          <p:cNvPr id="6" name="Grupo 3"/>
          <p:cNvGrpSpPr>
            <a:grpSpLocks/>
          </p:cNvGrpSpPr>
          <p:nvPr/>
        </p:nvGrpSpPr>
        <p:grpSpPr bwMode="auto">
          <a:xfrm>
            <a:off x="2195736" y="1916832"/>
            <a:ext cx="6664325" cy="2374900"/>
            <a:chOff x="1116013" y="1484313"/>
            <a:chExt cx="6664325" cy="2374775"/>
          </a:xfrm>
        </p:grpSpPr>
        <p:sp>
          <p:nvSpPr>
            <p:cNvPr id="7" name="CaixaDeTexto 2"/>
            <p:cNvSpPr txBox="1"/>
            <p:nvPr/>
          </p:nvSpPr>
          <p:spPr bwMode="auto">
            <a:xfrm>
              <a:off x="1116013" y="1484313"/>
              <a:ext cx="6664325" cy="3698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b="1">
                  <a:solidFill>
                    <a:srgbClr val="000000"/>
                  </a:solidFill>
                  <a:latin typeface="Arial Narrow"/>
                  <a:cs typeface="Arial Narrow"/>
                </a:rPr>
                <a:t>PLANO NACIONAL DE RESÍDUOS SÓLIDOS</a:t>
              </a:r>
            </a:p>
          </p:txBody>
        </p:sp>
        <p:sp>
          <p:nvSpPr>
            <p:cNvPr id="8" name="CaixaDeTexto 9"/>
            <p:cNvSpPr txBox="1"/>
            <p:nvPr/>
          </p:nvSpPr>
          <p:spPr bwMode="auto">
            <a:xfrm>
              <a:off x="1144588" y="1989111"/>
              <a:ext cx="6635750" cy="3698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b="1">
                  <a:solidFill>
                    <a:srgbClr val="000000"/>
                  </a:solidFill>
                  <a:latin typeface="Arial Narrow"/>
                  <a:cs typeface="Arial Narrow"/>
                </a:rPr>
                <a:t>Planos Estaduais de Resíduos Sólidos</a:t>
              </a:r>
            </a:p>
          </p:txBody>
        </p:sp>
        <p:sp>
          <p:nvSpPr>
            <p:cNvPr id="9" name="CaixaDeTexto 10"/>
            <p:cNvSpPr txBox="1"/>
            <p:nvPr/>
          </p:nvSpPr>
          <p:spPr bwMode="auto">
            <a:xfrm>
              <a:off x="3203575" y="2492322"/>
              <a:ext cx="2016125" cy="6460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prstClr val="black"/>
                  </a:solidFill>
                  <a:latin typeface="Arial Narrow"/>
                  <a:ea typeface="+mn-ea"/>
                  <a:cs typeface="Arial Narrow"/>
                </a:rPr>
                <a:t>Planos</a:t>
              </a:r>
            </a:p>
            <a:p>
              <a:pPr algn="ctr">
                <a:defRPr/>
              </a:pPr>
              <a:r>
                <a:rPr lang="pt-BR" b="1" dirty="0">
                  <a:solidFill>
                    <a:prstClr val="black"/>
                  </a:solidFill>
                  <a:latin typeface="Arial Narrow"/>
                  <a:ea typeface="+mn-ea"/>
                  <a:cs typeface="Arial Narrow"/>
                </a:rPr>
                <a:t>Municipais</a:t>
              </a:r>
            </a:p>
          </p:txBody>
        </p:sp>
        <p:sp>
          <p:nvSpPr>
            <p:cNvPr id="10" name="CaixaDeTexto 11"/>
            <p:cNvSpPr txBox="1"/>
            <p:nvPr/>
          </p:nvSpPr>
          <p:spPr bwMode="auto">
            <a:xfrm>
              <a:off x="1144588" y="2492322"/>
              <a:ext cx="1965325" cy="136200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prstClr val="black"/>
                  </a:solidFill>
                  <a:latin typeface="Arial Narrow"/>
                  <a:ea typeface="+mn-ea"/>
                  <a:cs typeface="Arial Narrow"/>
                </a:rPr>
                <a:t>Planos Microrregionais e de Regiões Metropolitanas</a:t>
              </a:r>
            </a:p>
            <a:p>
              <a:pPr algn="ctr">
                <a:defRPr/>
              </a:pPr>
              <a:endParaRPr lang="pt-BR" sz="105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endParaRPr>
            </a:p>
          </p:txBody>
        </p:sp>
        <p:sp>
          <p:nvSpPr>
            <p:cNvPr id="11" name="CaixaDeTexto 12"/>
            <p:cNvSpPr txBox="1"/>
            <p:nvPr/>
          </p:nvSpPr>
          <p:spPr bwMode="auto">
            <a:xfrm>
              <a:off x="5430838" y="2492322"/>
              <a:ext cx="2349500" cy="647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prstClr val="black"/>
                  </a:solidFill>
                  <a:latin typeface="Arial Narrow"/>
                  <a:ea typeface="+mn-ea"/>
                  <a:cs typeface="Arial Narrow"/>
                </a:rPr>
                <a:t>Planos</a:t>
              </a:r>
            </a:p>
            <a:p>
              <a:pPr algn="ctr">
                <a:defRPr/>
              </a:pPr>
              <a:r>
                <a:rPr lang="pt-BR" b="1" dirty="0">
                  <a:solidFill>
                    <a:prstClr val="black"/>
                  </a:solidFill>
                  <a:latin typeface="Arial Narrow"/>
                  <a:ea typeface="+mn-ea"/>
                  <a:cs typeface="Arial Narrow"/>
                </a:rPr>
                <a:t>Intermunicipais</a:t>
              </a:r>
            </a:p>
          </p:txBody>
        </p:sp>
        <p:sp>
          <p:nvSpPr>
            <p:cNvPr id="12" name="CaixaDeTexto 13"/>
            <p:cNvSpPr txBox="1"/>
            <p:nvPr/>
          </p:nvSpPr>
          <p:spPr bwMode="auto">
            <a:xfrm>
              <a:off x="3203575" y="3213009"/>
              <a:ext cx="4576763" cy="6460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b="1" dirty="0">
                  <a:solidFill>
                    <a:srgbClr val="000000"/>
                  </a:solidFill>
                  <a:latin typeface="Arial Narrow"/>
                  <a:cs typeface="Arial Narrow"/>
                </a:rPr>
                <a:t>Planos de Gerenciamento de </a:t>
              </a:r>
            </a:p>
            <a:p>
              <a:pPr algn="ctr" eaLnBrk="1" hangingPunct="1"/>
              <a:r>
                <a:rPr lang="pt-BR" b="1" dirty="0">
                  <a:solidFill>
                    <a:srgbClr val="000000"/>
                  </a:solidFill>
                  <a:latin typeface="Arial Narrow"/>
                  <a:cs typeface="Arial Narrow"/>
                </a:rPr>
                <a:t>Resíduos Sólidos</a:t>
              </a:r>
            </a:p>
          </p:txBody>
        </p:sp>
      </p:grpSp>
      <p:sp>
        <p:nvSpPr>
          <p:cNvPr id="13" name="Seta para baixo 14"/>
          <p:cNvSpPr/>
          <p:nvPr/>
        </p:nvSpPr>
        <p:spPr>
          <a:xfrm>
            <a:off x="5436096" y="4437112"/>
            <a:ext cx="648072" cy="60756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362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2440" y="6467725"/>
            <a:ext cx="2133600" cy="365125"/>
          </a:xfrm>
        </p:spPr>
        <p:txBody>
          <a:bodyPr/>
          <a:lstStyle/>
          <a:p>
            <a:fld id="{36042C7B-D79C-D748-B09C-A449EFB404EA}" type="slidenum">
              <a:rPr lang="pt-BR" smtClean="0">
                <a:solidFill>
                  <a:srgbClr val="FFFFFF"/>
                </a:solidFill>
              </a:rPr>
              <a:pPr/>
              <a:t>2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4" name="Picture 1" descr="logo_sebra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28" y="1375477"/>
            <a:ext cx="3606658" cy="27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4082993"/>
            <a:ext cx="9144000" cy="16195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2600" dirty="0" smtClean="0">
                <a:solidFill>
                  <a:srgbClr val="008000"/>
                </a:solidFill>
                <a:latin typeface="Arial Narrow"/>
                <a:cs typeface="Arial Narrow"/>
              </a:rPr>
              <a:t>Palestra</a:t>
            </a:r>
            <a:r>
              <a:rPr lang="pt-BR" sz="2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</a:p>
          <a:p>
            <a:pPr eaLnBrk="1" hangingPunct="1"/>
            <a:r>
              <a:rPr lang="pt-BR" sz="2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/>
            </a:r>
            <a:br>
              <a:rPr lang="pt-BR" sz="2600" b="1" dirty="0" smtClean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33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Resíduos </a:t>
            </a:r>
            <a:r>
              <a:rPr lang="pt-BR" sz="33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Sólidos </a:t>
            </a:r>
            <a:r>
              <a:rPr lang="pt-BR" sz="33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como </a:t>
            </a:r>
          </a:p>
          <a:p>
            <a:pPr eaLnBrk="1" hangingPunct="1"/>
            <a:r>
              <a:rPr lang="pt-BR" sz="33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Vantagem </a:t>
            </a:r>
            <a:r>
              <a:rPr lang="pt-BR" sz="33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Competitiva</a:t>
            </a:r>
            <a:endParaRPr lang="pt-BR" sz="3300" b="1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8657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83626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20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23528" y="1772816"/>
            <a:ext cx="8496944" cy="576064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600" b="1" dirty="0">
                <a:solidFill>
                  <a:srgbClr val="008000"/>
                </a:solidFill>
                <a:latin typeface="Arial Narrow"/>
                <a:cs typeface="Arial Narrow"/>
              </a:rPr>
              <a:t>Quais são os instrumentos obrigatórios da PNRS para as MPE?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68370"/>
              </p:ext>
            </p:extLst>
          </p:nvPr>
        </p:nvGraphicFramePr>
        <p:xfrm>
          <a:off x="467544" y="2564904"/>
          <a:ext cx="8208912" cy="3599934"/>
        </p:xfrm>
        <a:graphic>
          <a:graphicData uri="http://schemas.openxmlformats.org/drawingml/2006/table">
            <a:tbl>
              <a:tblPr/>
              <a:tblGrid>
                <a:gridCol w="2118702"/>
                <a:gridCol w="6090210"/>
              </a:tblGrid>
              <a:tr h="5279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Instrumento</a:t>
                      </a:r>
                      <a:b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</a:b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Obrigatório 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MPE - Critérios para Eleição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30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COLETA SELETIVA 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MUNICÍPIO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65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LOGÍSTICA REVERSA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SEGMENTOS PRODUTIVOS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Produtos tóxicos / perigosos 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0724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PGRS  –  Plano de Gerenciamento de Resíduos Sólidos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CRITÉRIO DE RISCO DOS RESÍDUOS 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Industriais, saúde, construção civil etc., independentemente do porte e setor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10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POR VOLUME DE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RESÍDUOS 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Acima  de 120 litros  - lixo extraordinário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(Exemplo: Rio de Janeiro) </a:t>
                      </a:r>
                    </a:p>
                  </a:txBody>
                  <a:tcPr marL="91431" marR="91431"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92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59204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21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95536" y="1772816"/>
            <a:ext cx="6194425" cy="504056"/>
          </a:xfrm>
          <a:prstGeom prst="rect">
            <a:avLst/>
          </a:prstGeom>
        </p:spPr>
        <p:txBody>
          <a:bodyPr/>
          <a:lstStyle/>
          <a:p>
            <a:pPr marL="342900" indent="-342900" algn="l" eaLnBrk="1" hangingPunct="1">
              <a:defRPr/>
            </a:pPr>
            <a:r>
              <a:rPr lang="pt-BR" sz="3200" b="1" dirty="0" smtClean="0">
                <a:solidFill>
                  <a:srgbClr val="008000"/>
                </a:solidFill>
                <a:latin typeface="Arial Narrow"/>
                <a:ea typeface="+mj-ea"/>
                <a:cs typeface="Arial Narrow"/>
              </a:rPr>
              <a:t>Coleta Seletiva 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5536" y="3429000"/>
            <a:ext cx="4032448" cy="28803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</a:pPr>
            <a:r>
              <a:rPr lang="pt-BR" sz="2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Rio Sustentável / 2012</a:t>
            </a:r>
          </a:p>
          <a:p>
            <a:pPr eaLnBrk="1" hangingPunct="1"/>
            <a:r>
              <a:rPr lang="pt-BR" sz="2000" dirty="0" smtClean="0">
                <a:latin typeface="Arial Narrow"/>
                <a:cs typeface="Arial Narrow"/>
              </a:rPr>
              <a:t>18 empresas do ramo alimentício coletando juntas</a:t>
            </a:r>
          </a:p>
          <a:p>
            <a:pPr eaLnBrk="1" hangingPunct="1"/>
            <a:r>
              <a:rPr lang="pt-BR" sz="2000" dirty="0" smtClean="0">
                <a:latin typeface="Arial Narrow"/>
                <a:cs typeface="Arial Narrow"/>
              </a:rPr>
              <a:t>4,790 toneladas  de materiais enviados para reciclagem </a:t>
            </a:r>
          </a:p>
          <a:p>
            <a:pPr eaLnBrk="1" hangingPunct="1"/>
            <a:r>
              <a:rPr lang="pt-BR" sz="2000" dirty="0" smtClean="0">
                <a:latin typeface="Arial Narrow"/>
                <a:cs typeface="Arial Narrow"/>
              </a:rPr>
              <a:t>44%  de economia mensal (média) dos empresários nas contas de coleta do lixo extraordinário</a:t>
            </a:r>
          </a:p>
          <a:p>
            <a:pPr marL="457200" lvl="1" indent="0" eaLnBrk="1" hangingPunct="1">
              <a:buNone/>
            </a:pPr>
            <a:endParaRPr lang="pt-BR" sz="2000" dirty="0">
              <a:latin typeface="Arial Narrow"/>
              <a:cs typeface="Arial Narrow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t="9808" r="27654" b="8336"/>
          <a:stretch>
            <a:fillRect/>
          </a:stretch>
        </p:blipFill>
        <p:spPr bwMode="auto">
          <a:xfrm>
            <a:off x="5016281" y="1887238"/>
            <a:ext cx="3893196" cy="396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395536" y="2492896"/>
            <a:ext cx="446449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sz="2000" dirty="0">
                <a:solidFill>
                  <a:srgbClr val="000000"/>
                </a:solidFill>
                <a:latin typeface="Arial Narrow"/>
                <a:cs typeface="Arial Narrow"/>
              </a:rPr>
              <a:t>A Coleta seletiva, além de evitar gastos com multas, pode ser lucrativa. </a:t>
            </a:r>
            <a:r>
              <a:rPr lang="pt-BR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Veja </a:t>
            </a:r>
            <a:r>
              <a:rPr lang="pt-BR" sz="2000" b="1" dirty="0">
                <a:solidFill>
                  <a:srgbClr val="000000"/>
                </a:solidFill>
                <a:latin typeface="Arial Narrow"/>
                <a:cs typeface="Arial Narrow"/>
              </a:rPr>
              <a:t>como:</a:t>
            </a:r>
          </a:p>
        </p:txBody>
      </p:sp>
    </p:spTree>
    <p:extLst>
      <p:ext uri="{BB962C8B-B14F-4D97-AF65-F5344CB8AC3E}">
        <p14:creationId xmlns:p14="http://schemas.microsoft.com/office/powerpoint/2010/main" val="110722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6256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22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35508" y="167156"/>
            <a:ext cx="3465513" cy="78263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3200" b="1" dirty="0">
                <a:solidFill>
                  <a:srgbClr val="FFFFFF"/>
                </a:solidFill>
                <a:latin typeface="Arial Narrow"/>
                <a:cs typeface="Arial Narrow"/>
              </a:rPr>
              <a:t>Logística Reversa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47431" y="1029717"/>
            <a:ext cx="8134655" cy="11149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pt-BR" sz="1800" dirty="0" smtClean="0">
                <a:latin typeface="Arial Narrow"/>
                <a:cs typeface="Arial Narrow"/>
              </a:rPr>
              <a:t>Já aplicada nas empresas pelas resoluções </a:t>
            </a:r>
          </a:p>
          <a:p>
            <a:pPr marL="0" indent="0">
              <a:buFont typeface="Arial" charset="0"/>
              <a:buNone/>
            </a:pPr>
            <a:r>
              <a:rPr lang="pt-BR" sz="1800" dirty="0" smtClean="0">
                <a:latin typeface="Arial Narrow"/>
                <a:cs typeface="Arial Narrow"/>
              </a:rPr>
              <a:t>Conama e incentivadas pelas Normas  Ambientais da série ISO 14000 </a:t>
            </a:r>
          </a:p>
          <a:p>
            <a:pPr marL="0" indent="0">
              <a:buFont typeface="Arial" charset="0"/>
              <a:buNone/>
            </a:pPr>
            <a:r>
              <a:rPr lang="pt-BR" sz="1800" dirty="0" smtClean="0">
                <a:latin typeface="Arial Narrow"/>
                <a:cs typeface="Arial Narrow"/>
              </a:rPr>
              <a:t>ALVO: Pós-Consumo e Pós-Venda </a:t>
            </a:r>
            <a:endParaRPr lang="pt-BR" sz="1800" dirty="0">
              <a:latin typeface="Arial Narrow"/>
              <a:cs typeface="Arial Narrow"/>
            </a:endParaRPr>
          </a:p>
        </p:txBody>
      </p:sp>
      <p:graphicFrame>
        <p:nvGraphicFramePr>
          <p:cNvPr id="6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057042"/>
              </p:ext>
            </p:extLst>
          </p:nvPr>
        </p:nvGraphicFramePr>
        <p:xfrm>
          <a:off x="419497" y="2358301"/>
          <a:ext cx="2803216" cy="3914777"/>
        </p:xfrm>
        <a:graphic>
          <a:graphicData uri="http://schemas.openxmlformats.org/drawingml/2006/table">
            <a:tbl>
              <a:tblPr/>
              <a:tblGrid>
                <a:gridCol w="2803216"/>
              </a:tblGrid>
              <a:tr h="342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PRODUTOS REGULADOS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4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(1)  Pilhas e baterias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(2)  Pneus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(3)  Lâmpadas fluorescentes 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1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(4)  Óleos lubrificantes, seus resíduos e embalagens 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19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(5)  Produtos eletroeletrônicos e seus componentes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2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(6)  Resíduos de embalagens de agrotóxicos 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ＭＳ Ｐゴシック" charset="0"/>
                        <a:cs typeface="Arial Narrow"/>
                      </a:endParaRP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63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ＭＳ Ｐゴシック" charset="0"/>
                          <a:cs typeface="Arial Narrow"/>
                        </a:rPr>
                        <a:t>(7)  Outros resíduos, por exemplo, medicamentos e embalagens em geral</a:t>
                      </a:r>
                    </a:p>
                  </a:txBody>
                  <a:tcPr marL="91447" marR="91447"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36" y="2360386"/>
            <a:ext cx="5638764" cy="402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cone_sustentabilida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1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888" y="647387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23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1828" r="40646" b="25706"/>
          <a:stretch/>
        </p:blipFill>
        <p:spPr bwMode="auto">
          <a:xfrm>
            <a:off x="2563794" y="898624"/>
            <a:ext cx="6580206" cy="543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359594" y="2312461"/>
            <a:ext cx="2012515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ja-JP" altLang="pt-BR" dirty="0">
                <a:solidFill>
                  <a:srgbClr val="008000"/>
                </a:solidFill>
                <a:latin typeface="Arial Narrow"/>
                <a:cs typeface="Arial Narrow"/>
              </a:rPr>
              <a:t>“</a:t>
            </a:r>
            <a:r>
              <a:rPr lang="pt-BR" dirty="0">
                <a:solidFill>
                  <a:srgbClr val="008000"/>
                </a:solidFill>
                <a:latin typeface="Arial Narrow"/>
                <a:cs typeface="Arial Narrow"/>
              </a:rPr>
              <a:t>As empresas com um bom sistema de logística </a:t>
            </a:r>
            <a:r>
              <a:rPr lang="pt-BR" dirty="0" smtClean="0">
                <a:solidFill>
                  <a:srgbClr val="008000"/>
                </a:solidFill>
                <a:latin typeface="Arial Narrow"/>
                <a:cs typeface="Arial Narrow"/>
              </a:rPr>
              <a:t>obtêm significativa </a:t>
            </a:r>
            <a:r>
              <a:rPr lang="pt-BR" dirty="0">
                <a:solidFill>
                  <a:srgbClr val="008000"/>
                </a:solidFill>
                <a:latin typeface="Arial Narrow"/>
                <a:cs typeface="Arial Narrow"/>
              </a:rPr>
              <a:t>vantagem competitiva, que se traduzem em custos menores e serviços melhores ao cliente</a:t>
            </a:r>
            <a:r>
              <a:rPr lang="ja-JP" altLang="pt-BR" dirty="0">
                <a:solidFill>
                  <a:srgbClr val="008000"/>
                </a:solidFill>
                <a:latin typeface="Arial Narrow"/>
                <a:cs typeface="Arial Narrow"/>
              </a:rPr>
              <a:t>”</a:t>
            </a:r>
            <a:r>
              <a:rPr lang="pt-BR" dirty="0">
                <a:solidFill>
                  <a:srgbClr val="008000"/>
                </a:solidFill>
                <a:latin typeface="Arial Narrow"/>
                <a:cs typeface="Arial Narrow"/>
              </a:rPr>
              <a:t>.</a:t>
            </a:r>
          </a:p>
          <a:p>
            <a:pPr eaLnBrk="1" hangingPunct="1"/>
            <a:r>
              <a:rPr lang="pt-BR" i="1" dirty="0">
                <a:solidFill>
                  <a:srgbClr val="008000"/>
                </a:solidFill>
                <a:latin typeface="Arial Narrow"/>
                <a:cs typeface="Arial Narrow"/>
              </a:rPr>
              <a:t>D. Lambert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5287963" y="5549900"/>
            <a:ext cx="214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800">
                <a:solidFill>
                  <a:srgbClr val="000000"/>
                </a:solidFill>
                <a:latin typeface="Arial Narrow"/>
                <a:cs typeface="Arial Narrow"/>
              </a:rPr>
              <a:t>/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311422" y="167392"/>
            <a:ext cx="7751352" cy="57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Logística Reversa - Caso Sistema Campo Limpo</a:t>
            </a:r>
          </a:p>
        </p:txBody>
      </p:sp>
      <p:pic>
        <p:nvPicPr>
          <p:cNvPr id="11" name="Picture 10" descr="icone_sustentabilida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24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27432" y="143311"/>
            <a:ext cx="5642938" cy="68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400" b="1" dirty="0">
                <a:solidFill>
                  <a:srgbClr val="FFFFFF"/>
                </a:solidFill>
                <a:latin typeface="Arial Narrow" charset="0"/>
                <a:cs typeface="Arial Narrow" charset="0"/>
              </a:rPr>
              <a:t>Plano Gerenciamento de Resíduos Sólidos</a:t>
            </a:r>
          </a:p>
        </p:txBody>
      </p:sp>
      <p:pic>
        <p:nvPicPr>
          <p:cNvPr id="4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878138"/>
            <a:ext cx="15589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027113"/>
            <a:ext cx="1263650" cy="12430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026"/>
          <p:cNvSpPr>
            <a:spLocks noChangeArrowheads="1"/>
          </p:cNvSpPr>
          <p:nvPr/>
        </p:nvSpPr>
        <p:spPr bwMode="auto">
          <a:xfrm>
            <a:off x="1209675" y="1195388"/>
            <a:ext cx="1390650" cy="58578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46" name="Rectangle 1027"/>
          <p:cNvSpPr>
            <a:spLocks noChangeArrowheads="1"/>
          </p:cNvSpPr>
          <p:nvPr/>
        </p:nvSpPr>
        <p:spPr bwMode="auto">
          <a:xfrm>
            <a:off x="1211263" y="1282700"/>
            <a:ext cx="1389062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SEGREGAÇÃO / CLASSIFICAÇÃO </a:t>
            </a:r>
          </a:p>
        </p:txBody>
      </p:sp>
      <p:sp>
        <p:nvSpPr>
          <p:cNvPr id="47" name="Rectangle 1032"/>
          <p:cNvSpPr>
            <a:spLocks noChangeArrowheads="1"/>
          </p:cNvSpPr>
          <p:nvPr/>
        </p:nvSpPr>
        <p:spPr bwMode="auto">
          <a:xfrm>
            <a:off x="5213350" y="1290638"/>
            <a:ext cx="1041400" cy="4476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48" name="Rectangle 1033"/>
          <p:cNvSpPr>
            <a:spLocks noChangeArrowheads="1"/>
          </p:cNvSpPr>
          <p:nvPr/>
        </p:nvSpPr>
        <p:spPr bwMode="auto">
          <a:xfrm>
            <a:off x="5275263" y="1414463"/>
            <a:ext cx="830262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MANUSEIO</a:t>
            </a:r>
          </a:p>
        </p:txBody>
      </p:sp>
      <p:sp>
        <p:nvSpPr>
          <p:cNvPr id="49" name="AutoShape 1042"/>
          <p:cNvSpPr>
            <a:spLocks noChangeArrowheads="1"/>
          </p:cNvSpPr>
          <p:nvPr/>
        </p:nvSpPr>
        <p:spPr bwMode="auto">
          <a:xfrm>
            <a:off x="6334125" y="1379538"/>
            <a:ext cx="185738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AutoShape 1043"/>
          <p:cNvSpPr>
            <a:spLocks noChangeArrowheads="1"/>
          </p:cNvSpPr>
          <p:nvPr/>
        </p:nvSpPr>
        <p:spPr bwMode="auto">
          <a:xfrm>
            <a:off x="2676525" y="1376363"/>
            <a:ext cx="185738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AutoShape 1066"/>
          <p:cNvSpPr>
            <a:spLocks noChangeArrowheads="1"/>
          </p:cNvSpPr>
          <p:nvPr/>
        </p:nvSpPr>
        <p:spPr bwMode="auto">
          <a:xfrm>
            <a:off x="6314738" y="2628153"/>
            <a:ext cx="186527" cy="31264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52" name="Rectangle 1077"/>
          <p:cNvSpPr>
            <a:spLocks noChangeArrowheads="1"/>
          </p:cNvSpPr>
          <p:nvPr/>
        </p:nvSpPr>
        <p:spPr bwMode="auto">
          <a:xfrm>
            <a:off x="6607175" y="2484438"/>
            <a:ext cx="1716088" cy="455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3" name="Rectangle 1078"/>
          <p:cNvSpPr>
            <a:spLocks noChangeArrowheads="1"/>
          </p:cNvSpPr>
          <p:nvPr/>
        </p:nvSpPr>
        <p:spPr bwMode="auto">
          <a:xfrm>
            <a:off x="6608763" y="2527300"/>
            <a:ext cx="183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ts val="200"/>
              </a:spcBef>
              <a:spcAft>
                <a:spcPts val="200"/>
              </a:spcAft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ACONDICIONAMENTO ARMAZENAMENTO</a:t>
            </a:r>
          </a:p>
        </p:txBody>
      </p:sp>
      <p:sp>
        <p:nvSpPr>
          <p:cNvPr id="54" name="Rectangle 1079"/>
          <p:cNvSpPr>
            <a:spLocks noChangeArrowheads="1"/>
          </p:cNvSpPr>
          <p:nvPr/>
        </p:nvSpPr>
        <p:spPr bwMode="auto">
          <a:xfrm>
            <a:off x="2757488" y="4195763"/>
            <a:ext cx="1339850" cy="3889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5" name="Rectangle 1080"/>
          <p:cNvSpPr>
            <a:spLocks noChangeArrowheads="1"/>
          </p:cNvSpPr>
          <p:nvPr/>
        </p:nvSpPr>
        <p:spPr bwMode="auto">
          <a:xfrm>
            <a:off x="2870200" y="4256088"/>
            <a:ext cx="11461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REUSO / RECICLAGEM</a:t>
            </a:r>
          </a:p>
        </p:txBody>
      </p:sp>
      <p:sp>
        <p:nvSpPr>
          <p:cNvPr id="56" name="Rectangle 1083"/>
          <p:cNvSpPr>
            <a:spLocks noChangeArrowheads="1"/>
          </p:cNvSpPr>
          <p:nvPr/>
        </p:nvSpPr>
        <p:spPr bwMode="auto">
          <a:xfrm>
            <a:off x="3060700" y="2552700"/>
            <a:ext cx="1338263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7" name="Rectangle 1084"/>
          <p:cNvSpPr>
            <a:spLocks noChangeArrowheads="1"/>
          </p:cNvSpPr>
          <p:nvPr/>
        </p:nvSpPr>
        <p:spPr bwMode="auto">
          <a:xfrm>
            <a:off x="3176588" y="2627313"/>
            <a:ext cx="9715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TRANSPORTE</a:t>
            </a:r>
          </a:p>
        </p:txBody>
      </p:sp>
      <p:sp>
        <p:nvSpPr>
          <p:cNvPr id="58" name="Rectangle 1085"/>
          <p:cNvSpPr>
            <a:spLocks noChangeArrowheads="1"/>
          </p:cNvSpPr>
          <p:nvPr/>
        </p:nvSpPr>
        <p:spPr bwMode="auto">
          <a:xfrm>
            <a:off x="2724150" y="4814888"/>
            <a:ext cx="1339850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9" name="Rectangle 1086"/>
          <p:cNvSpPr>
            <a:spLocks noChangeArrowheads="1"/>
          </p:cNvSpPr>
          <p:nvPr/>
        </p:nvSpPr>
        <p:spPr bwMode="auto">
          <a:xfrm>
            <a:off x="2908300" y="4945063"/>
            <a:ext cx="99377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TRATAMENTO</a:t>
            </a:r>
          </a:p>
        </p:txBody>
      </p:sp>
      <p:sp>
        <p:nvSpPr>
          <p:cNvPr id="60" name="Rectangle 1087"/>
          <p:cNvSpPr>
            <a:spLocks noChangeArrowheads="1"/>
          </p:cNvSpPr>
          <p:nvPr/>
        </p:nvSpPr>
        <p:spPr bwMode="auto">
          <a:xfrm>
            <a:off x="6732588" y="5116513"/>
            <a:ext cx="1336675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61" name="Rectangle 1088"/>
          <p:cNvSpPr>
            <a:spLocks noChangeArrowheads="1"/>
          </p:cNvSpPr>
          <p:nvPr/>
        </p:nvSpPr>
        <p:spPr bwMode="auto">
          <a:xfrm>
            <a:off x="6937375" y="5173663"/>
            <a:ext cx="9413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DISPOSIÇÃO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FINAL</a:t>
            </a:r>
          </a:p>
        </p:txBody>
      </p:sp>
      <p:sp>
        <p:nvSpPr>
          <p:cNvPr id="62" name="AutoShape 1066"/>
          <p:cNvSpPr>
            <a:spLocks noChangeArrowheads="1"/>
          </p:cNvSpPr>
          <p:nvPr/>
        </p:nvSpPr>
        <p:spPr bwMode="auto">
          <a:xfrm>
            <a:off x="2786836" y="2603622"/>
            <a:ext cx="186527" cy="31264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63" name="AutoShape 1067"/>
          <p:cNvSpPr>
            <a:spLocks noChangeArrowheads="1"/>
          </p:cNvSpPr>
          <p:nvPr/>
        </p:nvSpPr>
        <p:spPr bwMode="auto">
          <a:xfrm>
            <a:off x="6467475" y="5141913"/>
            <a:ext cx="187325" cy="3127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47763"/>
            <a:ext cx="14208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074863"/>
            <a:ext cx="1503363" cy="11112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978025"/>
            <a:ext cx="1943100" cy="110013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3494088"/>
            <a:ext cx="15319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672013"/>
            <a:ext cx="1792288" cy="114458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5281613"/>
            <a:ext cx="1455737" cy="8985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476625"/>
            <a:ext cx="2182812" cy="15144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87"/>
          <p:cNvSpPr>
            <a:spLocks noChangeArrowheads="1"/>
          </p:cNvSpPr>
          <p:nvPr/>
        </p:nvSpPr>
        <p:spPr bwMode="auto">
          <a:xfrm>
            <a:off x="723900" y="4510088"/>
            <a:ext cx="1336675" cy="3873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72" name="Rectangle 1088"/>
          <p:cNvSpPr>
            <a:spLocks noChangeArrowheads="1"/>
          </p:cNvSpPr>
          <p:nvPr/>
        </p:nvSpPr>
        <p:spPr bwMode="auto">
          <a:xfrm>
            <a:off x="914400" y="4567238"/>
            <a:ext cx="95726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DESTINAÇÃO</a:t>
            </a:r>
          </a:p>
          <a:p>
            <a:pPr algn="ctr" eaLnBrk="0" hangingPunct="0">
              <a:lnSpc>
                <a:spcPct val="80000"/>
              </a:lnSpc>
            </a:pPr>
            <a:r>
              <a:rPr lang="pt-BR" sz="900" b="1">
                <a:solidFill>
                  <a:srgbClr val="FFFF00"/>
                </a:solidFill>
                <a:latin typeface="Tahoma" charset="0"/>
              </a:rPr>
              <a:t>FINAL</a:t>
            </a:r>
          </a:p>
        </p:txBody>
      </p:sp>
      <p:sp>
        <p:nvSpPr>
          <p:cNvPr id="73" name="Seta para a direita 7"/>
          <p:cNvSpPr/>
          <p:nvPr/>
        </p:nvSpPr>
        <p:spPr bwMode="auto">
          <a:xfrm rot="20625543">
            <a:off x="2201863" y="4421188"/>
            <a:ext cx="433387" cy="244475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4" name="Seta para a direita 39"/>
          <p:cNvSpPr/>
          <p:nvPr/>
        </p:nvSpPr>
        <p:spPr bwMode="auto">
          <a:xfrm rot="938352">
            <a:off x="2189163" y="4776788"/>
            <a:ext cx="433387" cy="25241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5" name="Seta para a direita 40"/>
          <p:cNvSpPr/>
          <p:nvPr/>
        </p:nvSpPr>
        <p:spPr bwMode="auto">
          <a:xfrm rot="5400000">
            <a:off x="1227137" y="4216401"/>
            <a:ext cx="252413" cy="252412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76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841625"/>
            <a:ext cx="1447800" cy="1068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icone_sustentabilidad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 animBg="1"/>
      <p:bldP spid="46" grpId="0" animBg="1"/>
      <p:bldP spid="47" grpId="0" animBg="1"/>
      <p:bldP spid="48" grpId="0"/>
      <p:bldP spid="49" grpId="0" animBg="1"/>
      <p:bldP spid="50" grpId="0" animBg="1"/>
      <p:bldP spid="52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3" grpId="0" animBg="1"/>
      <p:bldP spid="71" grpId="0" animBg="1"/>
      <p:bldP spid="72" grpId="0"/>
      <p:bldP spid="73" grpId="0" animBg="1"/>
      <p:bldP spid="74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888" y="6464289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25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3105835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A6A6A6"/>
              </a:buClr>
            </a:pPr>
            <a:r>
              <a:rPr lang="pt-BR" sz="3600" b="1" dirty="0">
                <a:solidFill>
                  <a:srgbClr val="008000"/>
                </a:solidFill>
                <a:latin typeface="Arial Narrow"/>
                <a:cs typeface="Arial Narrow"/>
              </a:rPr>
              <a:t>Quais são as oportunidades para as MPE quando o assunto é Resíduos Sólidos?</a:t>
            </a:r>
          </a:p>
        </p:txBody>
      </p:sp>
    </p:spTree>
    <p:extLst>
      <p:ext uri="{BB962C8B-B14F-4D97-AF65-F5344CB8AC3E}">
        <p14:creationId xmlns:p14="http://schemas.microsoft.com/office/powerpoint/2010/main" val="33003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6256" y="6459204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26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67544" y="1844824"/>
            <a:ext cx="5554662" cy="7207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pt-BR" sz="3200" b="1" dirty="0" smtClean="0">
                <a:solidFill>
                  <a:srgbClr val="008000"/>
                </a:solidFill>
                <a:latin typeface="Arial Narrow"/>
                <a:ea typeface="+mj-ea"/>
                <a:cs typeface="Arial Narrow"/>
              </a:rPr>
              <a:t>Oportunidades para as MPE?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5" y="2780928"/>
            <a:ext cx="5976664" cy="31688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t-BR" sz="2200" b="1" dirty="0" smtClean="0">
                <a:latin typeface="Arial Narrow"/>
                <a:cs typeface="Arial Narrow"/>
              </a:rPr>
              <a:t>Vantagem Competitiva </a:t>
            </a:r>
            <a:r>
              <a:rPr lang="pt-BR" sz="2200" b="1" i="1" dirty="0" smtClean="0">
                <a:latin typeface="Arial Narrow"/>
                <a:cs typeface="Arial Narrow"/>
              </a:rPr>
              <a:t>&amp;</a:t>
            </a:r>
            <a:r>
              <a:rPr lang="pt-BR" sz="2200" b="1" dirty="0" smtClean="0">
                <a:latin typeface="Arial Narrow"/>
                <a:cs typeface="Arial Narrow"/>
              </a:rPr>
              <a:t> Acesso a Novos Mercados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200" dirty="0" smtClean="0">
                <a:latin typeface="Arial Narrow"/>
                <a:cs typeface="Arial Narrow"/>
              </a:rPr>
              <a:t>Estar apto a participar da cadeia de valor sustentável das grandes empresas – competência sustentável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200" dirty="0" smtClean="0">
                <a:latin typeface="Arial Narrow"/>
                <a:cs typeface="Arial Narrow"/>
              </a:rPr>
              <a:t>Inserção na Economia Verde</a:t>
            </a:r>
          </a:p>
          <a:p>
            <a:pPr marL="0" lvl="2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 smtClean="0">
              <a:latin typeface="Arial Narrow"/>
              <a:cs typeface="Arial Narrow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pt-BR" sz="2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Redução de Custos</a:t>
            </a: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2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Ecoeficiência</a:t>
            </a:r>
            <a:r>
              <a:rPr lang="pt-BR" sz="2200" dirty="0" smtClean="0">
                <a:solidFill>
                  <a:srgbClr val="000000"/>
                </a:solidFill>
                <a:latin typeface="Arial Narrow"/>
                <a:cs typeface="Arial Narrow"/>
              </a:rPr>
              <a:t> – redução na fonte</a:t>
            </a:r>
            <a:endParaRPr lang="pt-BR" sz="2200" dirty="0" smtClean="0">
              <a:solidFill>
                <a:srgbClr val="000000"/>
              </a:solidFill>
              <a:latin typeface="Arial Narrow"/>
              <a:cs typeface="Arial Narrow"/>
              <a:sym typeface="Wingdings" charset="0"/>
            </a:endParaRPr>
          </a:p>
          <a:p>
            <a:pPr marL="287338" lvl="1" indent="-287338" eaLnBrk="1" hangingPunct="1">
              <a:spcBef>
                <a:spcPts val="600"/>
              </a:spcBef>
              <a:buFont typeface="Wingdings" charset="0"/>
              <a:buChar char="§"/>
            </a:pPr>
            <a:r>
              <a:rPr lang="pt-BR" sz="2200" dirty="0" smtClean="0">
                <a:solidFill>
                  <a:srgbClr val="000000"/>
                </a:solidFill>
                <a:latin typeface="Arial Narrow"/>
                <a:cs typeface="Arial Narrow"/>
              </a:rPr>
              <a:t>Cumprimento da Lei  - adequação à PNRS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 smtClean="0">
              <a:latin typeface="Arial Narrow"/>
              <a:cs typeface="Arial Narrow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 smtClean="0">
              <a:latin typeface="Arial Narrow"/>
              <a:cs typeface="Arial Narrow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 smtClean="0">
              <a:latin typeface="Arial Narrow"/>
              <a:cs typeface="Arial Narrow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 smtClean="0">
              <a:latin typeface="Arial Narrow"/>
              <a:cs typeface="Arial Narrow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sz="2200" dirty="0">
              <a:latin typeface="Arial Narrow"/>
              <a:cs typeface="Arial Narrow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6876257" y="2902292"/>
            <a:ext cx="22322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ja-JP" alt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“</a:t>
            </a:r>
            <a:r>
              <a:rPr 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As MPE têm acesso a informações de mercado de valor incalculável. São elas que mais experimentam  em marketing e em vendas; e são também altamente proativas em desenvolver mercados novos e desconhecidos.</a:t>
            </a:r>
            <a:r>
              <a:rPr lang="ja-JP" alt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”</a:t>
            </a:r>
            <a:endParaRPr lang="pt-BR" sz="1600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eaLnBrk="1" hangingPunct="1"/>
            <a:endParaRPr lang="pt-BR" sz="1600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eaLnBrk="1" hangingPunct="1"/>
            <a:r>
              <a:rPr lang="pt-BR" sz="1600" dirty="0" err="1">
                <a:solidFill>
                  <a:srgbClr val="008000"/>
                </a:solidFill>
                <a:latin typeface="Arial Narrow"/>
                <a:cs typeface="Arial Narrow"/>
              </a:rPr>
              <a:t>Aillen</a:t>
            </a:r>
            <a:r>
              <a:rPr 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  <a:r>
              <a:rPr lang="pt-BR" sz="1600" dirty="0" err="1">
                <a:solidFill>
                  <a:srgbClr val="008000"/>
                </a:solidFill>
                <a:latin typeface="Arial Narrow"/>
                <a:cs typeface="Arial Narrow"/>
              </a:rPr>
              <a:t>Ionescu-Somers</a:t>
            </a:r>
            <a:endParaRPr lang="pt-BR" sz="16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8517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888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27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59347" y="143278"/>
            <a:ext cx="8229600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 dirty="0">
                <a:solidFill>
                  <a:srgbClr val="FFFFFF"/>
                </a:solidFill>
                <a:latin typeface="Arial Narrow" charset="0"/>
                <a:cs typeface="Arial Narrow" charset="0"/>
              </a:rPr>
              <a:t>Vantagem </a:t>
            </a:r>
            <a:r>
              <a:rPr lang="pt-BR" sz="3200" b="1" dirty="0">
                <a:solidFill>
                  <a:srgbClr val="FFFFFF"/>
                </a:solidFill>
                <a:latin typeface="Arial Narrow" charset="0"/>
                <a:cs typeface="Arial Narrow" charset="0"/>
              </a:rPr>
              <a:t>Competitiva</a:t>
            </a:r>
            <a:endParaRPr lang="pt-BR" sz="2800" b="1" dirty="0">
              <a:solidFill>
                <a:srgbClr val="FFFF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395288" y="1007103"/>
            <a:ext cx="8518525" cy="404812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pt-BR" sz="2000" b="1" dirty="0" smtClean="0">
                <a:latin typeface="Arial Narrow" charset="0"/>
                <a:cs typeface="Arial Narrow" charset="0"/>
              </a:rPr>
              <a:t>Estar apto a participar da </a:t>
            </a:r>
            <a:r>
              <a:rPr lang="pt-BR" sz="2400" b="1" dirty="0" smtClean="0">
                <a:latin typeface="Arial Narrow" charset="0"/>
                <a:cs typeface="Arial Narrow" charset="0"/>
              </a:rPr>
              <a:t>cadeia</a:t>
            </a:r>
            <a:r>
              <a:rPr lang="pt-BR" sz="2000" b="1" dirty="0" smtClean="0">
                <a:latin typeface="Arial Narrow" charset="0"/>
                <a:cs typeface="Arial Narrow" charset="0"/>
              </a:rPr>
              <a:t> de valor sustentável das grandes empresas</a:t>
            </a:r>
            <a:endParaRPr lang="pt-BR" sz="1800" b="1" dirty="0" smtClean="0">
              <a:latin typeface="Arial Narrow" charset="0"/>
              <a:cs typeface="Arial Narrow" charset="0"/>
            </a:endParaRPr>
          </a:p>
          <a:p>
            <a:pPr marL="457200" lvl="1" indent="0" eaLnBrk="1" hangingPunct="1">
              <a:buFont typeface="Arial" charset="0"/>
              <a:buNone/>
            </a:pPr>
            <a:endParaRPr lang="pt-BR" sz="1800" dirty="0" smtClean="0">
              <a:latin typeface="Calibri" charset="0"/>
            </a:endParaRPr>
          </a:p>
          <a:p>
            <a:pPr marL="457200" lvl="1" indent="0" eaLnBrk="1" hangingPunct="1">
              <a:buFont typeface="Arial" charset="0"/>
              <a:buNone/>
            </a:pPr>
            <a:endParaRPr lang="pt-BR" sz="1800" dirty="0">
              <a:latin typeface="Calibri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1553" t="20430" r="22338" b="12476"/>
          <a:stretch>
            <a:fillRect/>
          </a:stretch>
        </p:blipFill>
        <p:spPr bwMode="auto">
          <a:xfrm>
            <a:off x="489124" y="1964991"/>
            <a:ext cx="5130172" cy="38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38" y="2480202"/>
            <a:ext cx="3096246" cy="26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4020525" y="6021522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 dirty="0"/>
              <a:t>http://</a:t>
            </a:r>
            <a:r>
              <a:rPr lang="pt-BR" sz="1000" dirty="0" err="1"/>
              <a:t>www.carrefourbairro.com.br</a:t>
            </a:r>
            <a:r>
              <a:rPr lang="pt-BR" sz="1000" dirty="0"/>
              <a:t>/</a:t>
            </a:r>
            <a:r>
              <a:rPr lang="pt-BR" sz="1000" dirty="0" err="1"/>
              <a:t>index.php</a:t>
            </a:r>
            <a:r>
              <a:rPr lang="pt-BR" sz="1000" dirty="0"/>
              <a:t>/sustentabilidade/os-5-cs/cadeia/</a:t>
            </a:r>
          </a:p>
        </p:txBody>
      </p:sp>
      <p:sp>
        <p:nvSpPr>
          <p:cNvPr id="2" name="Isosceles Triangle 1">
            <a:hlinkClick r:id="rId5"/>
          </p:cNvPr>
          <p:cNvSpPr/>
          <p:nvPr/>
        </p:nvSpPr>
        <p:spPr>
          <a:xfrm rot="5400000">
            <a:off x="8521283" y="6016787"/>
            <a:ext cx="318197" cy="274308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e_sustentabilidad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28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23850" y="1844675"/>
            <a:ext cx="4535488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8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Acesso a Novos Mercados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2225"/>
            <a:ext cx="31718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952625"/>
            <a:ext cx="4024312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214813"/>
            <a:ext cx="40608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323850" y="6042025"/>
            <a:ext cx="3473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 dirty="0">
                <a:solidFill>
                  <a:srgbClr val="000000"/>
                </a:solidFill>
              </a:rPr>
              <a:t>http://</a:t>
            </a:r>
            <a:r>
              <a:rPr lang="pt-BR" sz="800" dirty="0" err="1">
                <a:solidFill>
                  <a:srgbClr val="000000"/>
                </a:solidFill>
              </a:rPr>
              <a:t>www.agenciasebrae.com.br</a:t>
            </a:r>
            <a:r>
              <a:rPr lang="pt-BR" sz="800" dirty="0">
                <a:solidFill>
                  <a:srgbClr val="000000"/>
                </a:solidFill>
              </a:rPr>
              <a:t>/noticia/12991110/desenvolvimento-</a:t>
            </a:r>
            <a:r>
              <a:rPr lang="pt-BR" sz="800" dirty="0" err="1">
                <a:solidFill>
                  <a:srgbClr val="000000"/>
                </a:solidFill>
              </a:rPr>
              <a:t>sustentavel</a:t>
            </a:r>
            <a:r>
              <a:rPr lang="pt-BR" sz="800" dirty="0">
                <a:solidFill>
                  <a:srgbClr val="000000"/>
                </a:solidFill>
              </a:rPr>
              <a:t>/serie-mostra-casos-de-</a:t>
            </a:r>
            <a:r>
              <a:rPr lang="pt-BR" sz="800" dirty="0" err="1">
                <a:solidFill>
                  <a:srgbClr val="000000"/>
                </a:solidFill>
              </a:rPr>
              <a:t>acoes</a:t>
            </a:r>
            <a:r>
              <a:rPr lang="pt-BR" sz="800" dirty="0">
                <a:solidFill>
                  <a:srgbClr val="000000"/>
                </a:solidFill>
              </a:rPr>
              <a:t>-</a:t>
            </a:r>
            <a:r>
              <a:rPr lang="pt-BR" sz="800" dirty="0" err="1">
                <a:solidFill>
                  <a:srgbClr val="000000"/>
                </a:solidFill>
              </a:rPr>
              <a:t>sustentaveis</a:t>
            </a:r>
            <a:r>
              <a:rPr lang="pt-BR" sz="800" dirty="0">
                <a:solidFill>
                  <a:srgbClr val="000000"/>
                </a:solidFill>
              </a:rPr>
              <a:t>-nas-empresas</a:t>
            </a:r>
          </a:p>
        </p:txBody>
      </p:sp>
      <p:sp>
        <p:nvSpPr>
          <p:cNvPr id="2" name="Isosceles Triangle 1">
            <a:hlinkClick r:id="rId5"/>
          </p:cNvPr>
          <p:cNvSpPr/>
          <p:nvPr/>
        </p:nvSpPr>
        <p:spPr>
          <a:xfrm rot="5400000">
            <a:off x="4028214" y="3602813"/>
            <a:ext cx="432050" cy="37245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888" y="6476500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29</a:t>
            </a:fld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4661"/>
            <a:ext cx="8569020" cy="55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6960262" y="5799122"/>
            <a:ext cx="18812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900" dirty="0">
                <a:latin typeface="Arial Narrow"/>
                <a:cs typeface="Arial Narrow"/>
              </a:rPr>
              <a:t>Lemos, H.M e Barros, RLP Gestão do Ciclo de Vida do Produto e Rotulagem Ambiental, </a:t>
            </a:r>
            <a:r>
              <a:rPr lang="pt-BR" sz="900" dirty="0" err="1">
                <a:latin typeface="Arial Narrow"/>
                <a:cs typeface="Arial Narrow"/>
              </a:rPr>
              <a:t>Pnuma</a:t>
            </a:r>
            <a:r>
              <a:rPr lang="pt-BR" sz="900" dirty="0">
                <a:latin typeface="Arial Narrow"/>
                <a:cs typeface="Arial Narrow"/>
              </a:rPr>
              <a:t>/Sebrae, 2008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 idx="4294967295"/>
          </p:nvPr>
        </p:nvSpPr>
        <p:spPr>
          <a:xfrm>
            <a:off x="227432" y="155412"/>
            <a:ext cx="5307487" cy="57547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600" b="1" dirty="0">
                <a:solidFill>
                  <a:srgbClr val="FFFFFF"/>
                </a:solidFill>
                <a:latin typeface="Arial Narrow"/>
                <a:cs typeface="Arial Narrow"/>
              </a:rPr>
              <a:t>Redução </a:t>
            </a:r>
            <a:r>
              <a:rPr lang="pt-BR" sz="26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de Custos – </a:t>
            </a:r>
            <a:r>
              <a:rPr lang="pt-BR" sz="2600" b="1" dirty="0">
                <a:solidFill>
                  <a:srgbClr val="FFFFFF"/>
                </a:solidFill>
                <a:latin typeface="Arial Narrow"/>
                <a:cs typeface="Arial Narrow"/>
              </a:rPr>
              <a:t>Conceito</a:t>
            </a:r>
          </a:p>
        </p:txBody>
      </p:sp>
      <p:pic>
        <p:nvPicPr>
          <p:cNvPr id="10" name="Picture 9" descr="icone_sustentabilida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32240" y="6456242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501650" y="1916832"/>
            <a:ext cx="8642350" cy="36004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200" dirty="0" smtClean="0">
                <a:solidFill>
                  <a:srgbClr val="008000"/>
                </a:solidFill>
                <a:latin typeface="Arial Narrow"/>
                <a:cs typeface="Arial Narrow"/>
              </a:rPr>
              <a:t>Palestra – </a:t>
            </a:r>
            <a: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Resíduos </a:t>
            </a: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Sólidos como Vantagem Competitiva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11560" y="2924944"/>
            <a:ext cx="7777163" cy="2232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</a:pPr>
            <a:r>
              <a:rPr lang="pt-BR" sz="2400" dirty="0" smtClean="0">
                <a:latin typeface="Arial Narrow"/>
                <a:cs typeface="Arial Narrow"/>
              </a:rPr>
              <a:t>Carga Horária: 2 horas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</a:pPr>
            <a:endParaRPr lang="pt-BR" sz="2400" dirty="0" smtClean="0">
              <a:latin typeface="Arial Narrow"/>
              <a:cs typeface="Arial Narrow"/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</a:pPr>
            <a:r>
              <a:rPr lang="pt-BR" sz="2400" dirty="0" smtClean="0">
                <a:latin typeface="Arial Narrow"/>
                <a:cs typeface="Arial Narrow"/>
              </a:rPr>
              <a:t>Conteúdo: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  <a:buFont typeface="+mj-lt"/>
              <a:buAutoNum type="arabicPeriod"/>
            </a:pPr>
            <a:r>
              <a:rPr lang="pt-BR" sz="2400" dirty="0" smtClean="0">
                <a:latin typeface="Arial Narrow"/>
                <a:cs typeface="Arial Narrow"/>
              </a:rPr>
              <a:t>Contexto Atual  do Desenvolvimento Sustentável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  <a:buFont typeface="+mj-lt"/>
              <a:buAutoNum type="arabicPeriod"/>
            </a:pPr>
            <a:r>
              <a:rPr lang="pt-BR" sz="2400" dirty="0" smtClean="0">
                <a:latin typeface="Arial Narrow"/>
                <a:cs typeface="Arial Narrow"/>
              </a:rPr>
              <a:t>Resíduos Sólidos: um Desafio para as MPE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0"/>
              </a:spcAft>
              <a:buClr>
                <a:srgbClr val="A6A6A6"/>
              </a:buClr>
              <a:buFont typeface="+mj-lt"/>
              <a:buAutoNum type="arabicPeriod"/>
            </a:pPr>
            <a:r>
              <a:rPr lang="pt-BR" sz="2400" dirty="0" smtClean="0">
                <a:latin typeface="Arial Narrow"/>
                <a:cs typeface="Arial Narrow"/>
              </a:rPr>
              <a:t>Resíduos Sólidos: Oportunidade para as MPE  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</a:pPr>
            <a:endParaRPr lang="pt-BR" sz="2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7810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88711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30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79388" y="1916113"/>
            <a:ext cx="5699125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sz="24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Como o Sebrae </a:t>
            </a:r>
            <a:r>
              <a:rPr lang="pt-BR" sz="2400" b="1" dirty="0" smtClean="0">
                <a:solidFill>
                  <a:srgbClr val="008000"/>
                </a:solidFill>
                <a:latin typeface="Arial Narrow" charset="0"/>
                <a:cs typeface="Arial Narrow" charset="0"/>
              </a:rPr>
              <a:t>pode </a:t>
            </a:r>
            <a:r>
              <a:rPr lang="pt-BR" sz="2400" b="1" dirty="0">
                <a:solidFill>
                  <a:srgbClr val="008000"/>
                </a:solidFill>
                <a:latin typeface="Arial Narrow" charset="0"/>
                <a:cs typeface="Arial Narrow" charset="0"/>
              </a:rPr>
              <a:t>ajudar você na gestão eficiente de seus resíduos sólidos?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11069" t="12277" r="61802" b="75466"/>
          <a:stretch>
            <a:fillRect/>
          </a:stretch>
        </p:blipFill>
        <p:spPr bwMode="auto">
          <a:xfrm>
            <a:off x="251520" y="4869160"/>
            <a:ext cx="4175943" cy="118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10"/>
          <p:cNvSpPr>
            <a:spLocks noChangeArrowheads="1"/>
          </p:cNvSpPr>
          <p:nvPr/>
        </p:nvSpPr>
        <p:spPr bwMode="auto">
          <a:xfrm>
            <a:off x="179388" y="4508500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www.youtube.com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watch?feature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=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player_embedded&amp;v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=W8KcZZhGCpM#! </a:t>
            </a:r>
          </a:p>
        </p:txBody>
      </p:sp>
      <p:sp>
        <p:nvSpPr>
          <p:cNvPr id="7" name="Retângulo 8"/>
          <p:cNvSpPr>
            <a:spLocks noChangeArrowheads="1"/>
          </p:cNvSpPr>
          <p:nvPr/>
        </p:nvSpPr>
        <p:spPr bwMode="auto">
          <a:xfrm>
            <a:off x="179388" y="6092824"/>
            <a:ext cx="82810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www.agenciasebrae.com.br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/noticia/13308454/desenvolvimento-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sustentavel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/empresas-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sustentaveis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-tem-um-mundo-de-oportunidades/?</a:t>
            </a:r>
            <a:r>
              <a:rPr lang="pt-BR" sz="1000" dirty="0" err="1">
                <a:solidFill>
                  <a:srgbClr val="000000"/>
                </a:solidFill>
                <a:latin typeface="Calibri" charset="0"/>
              </a:rPr>
              <a:t>indice</a:t>
            </a:r>
            <a:r>
              <a:rPr lang="pt-BR" sz="1000" dirty="0">
                <a:solidFill>
                  <a:srgbClr val="000000"/>
                </a:solidFill>
                <a:latin typeface="Calibri" charset="0"/>
              </a:rPr>
              <a:t>=0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2534" r="76443" b="72009"/>
          <a:stretch>
            <a:fillRect/>
          </a:stretch>
        </p:blipFill>
        <p:spPr bwMode="auto">
          <a:xfrm>
            <a:off x="323850" y="3068638"/>
            <a:ext cx="1593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3"/>
          <p:cNvGrpSpPr>
            <a:grpSpLocks/>
          </p:cNvGrpSpPr>
          <p:nvPr/>
        </p:nvGrpSpPr>
        <p:grpSpPr bwMode="auto">
          <a:xfrm>
            <a:off x="6156325" y="1628800"/>
            <a:ext cx="2806700" cy="1366837"/>
            <a:chOff x="-2308423" y="1619250"/>
            <a:chExt cx="6741639" cy="363267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3" t="31239" r="44341" b="18251"/>
            <a:stretch>
              <a:fillRect/>
            </a:stretch>
          </p:blipFill>
          <p:spPr bwMode="auto">
            <a:xfrm>
              <a:off x="566688" y="1619250"/>
              <a:ext cx="3866528" cy="363267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94" r="76328" b="18484"/>
            <a:stretch>
              <a:fillRect/>
            </a:stretch>
          </p:blipFill>
          <p:spPr bwMode="auto">
            <a:xfrm>
              <a:off x="-2308423" y="1619250"/>
              <a:ext cx="2886551" cy="363267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13125"/>
            <a:ext cx="1789112" cy="25288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ve esquerda 14"/>
          <p:cNvSpPr/>
          <p:nvPr/>
        </p:nvSpPr>
        <p:spPr>
          <a:xfrm>
            <a:off x="5651500" y="2205062"/>
            <a:ext cx="358775" cy="28082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0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_slides_palestra_residuos_solido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50699"/>
            <a:ext cx="9144000" cy="553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16819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31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6" name="Picture 5" descr="tabel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1" y="1203211"/>
            <a:ext cx="8312230" cy="5065584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227432" y="155412"/>
            <a:ext cx="5307487" cy="575470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600" b="1" dirty="0">
                <a:solidFill>
                  <a:srgbClr val="FFFFFF"/>
                </a:solidFill>
                <a:latin typeface="Arial Narrow"/>
                <a:cs typeface="Arial Narrow"/>
              </a:rPr>
              <a:t>Redução </a:t>
            </a:r>
            <a:r>
              <a:rPr lang="pt-BR" sz="26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de Custos – Ferramentas</a:t>
            </a:r>
            <a:endParaRPr lang="pt-BR" sz="26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10" name="Picture 9" descr="icone_sustentabilidad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33" y="6400991"/>
            <a:ext cx="472732" cy="4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248" y="6459204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32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4" name="Picture 1" descr="logo_sebra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56882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6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86872" y="6456242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4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2060848"/>
            <a:ext cx="8064896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6A6A6"/>
              </a:buClr>
            </a:pP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Contexto Atual do Desenvolvimento </a:t>
            </a:r>
            <a: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Sustentável</a:t>
            </a:r>
          </a:p>
          <a:p>
            <a:pPr>
              <a:buClr>
                <a:srgbClr val="A6A6A6"/>
              </a:buClr>
            </a:pPr>
            <a:endParaRPr lang="pt-BR" sz="2200" b="1" dirty="0">
              <a:latin typeface="Arial Narrow"/>
              <a:cs typeface="Arial Narrow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200" dirty="0">
                <a:latin typeface="Arial Narrow"/>
                <a:cs typeface="Arial Narrow"/>
              </a:rPr>
              <a:t>Questões críticas do mundo em que vivemos seus impactos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200" dirty="0">
                <a:latin typeface="Arial Narrow"/>
                <a:cs typeface="Arial Narrow"/>
              </a:rPr>
              <a:t>As consequências no mundo dos negócios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200" dirty="0">
                <a:latin typeface="Arial Narrow"/>
                <a:cs typeface="Arial Narrow"/>
              </a:rPr>
              <a:t>A transformação necessária para a sobrevivência empresarial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200" dirty="0">
                <a:latin typeface="Arial Narrow"/>
                <a:cs typeface="Arial Narrow"/>
              </a:rPr>
              <a:t>O Arcabouço jurídico-institucional  de impulso  ao Desenvolvimento Sustentável no Brasil </a:t>
            </a:r>
          </a:p>
        </p:txBody>
      </p:sp>
    </p:spTree>
    <p:extLst>
      <p:ext uri="{BB962C8B-B14F-4D97-AF65-F5344CB8AC3E}">
        <p14:creationId xmlns:p14="http://schemas.microsoft.com/office/powerpoint/2010/main" val="81349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46993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5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6"/>
          <p:cNvSpPr txBox="1">
            <a:spLocks/>
          </p:cNvSpPr>
          <p:nvPr/>
        </p:nvSpPr>
        <p:spPr bwMode="auto">
          <a:xfrm>
            <a:off x="395536" y="2060848"/>
            <a:ext cx="8136904" cy="4001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Em que Mundo Vivemos? </a:t>
            </a:r>
            <a:r>
              <a:rPr lang="pt-BR" sz="2800" dirty="0" smtClean="0">
                <a:solidFill>
                  <a:srgbClr val="008000"/>
                </a:solidFill>
                <a:latin typeface="Arial Narrow"/>
                <a:cs typeface="Arial Narrow"/>
              </a:rPr>
              <a:t>Questões Críticas</a:t>
            </a:r>
          </a:p>
          <a:p>
            <a:pPr eaLnBrk="1" hangingPunct="1"/>
            <a:endParaRPr lang="pt-BR" sz="1600" b="1" dirty="0" smtClean="0">
              <a:latin typeface="Arial Narrow"/>
              <a:cs typeface="Arial Narrow"/>
            </a:endParaRPr>
          </a:p>
          <a:p>
            <a:pPr marL="342900" indent="-342900" eaLnBrk="1" hangingPunct="1">
              <a:buFont typeface="+mj-lt"/>
              <a:buAutoNum type="arabicPeriod"/>
            </a:pPr>
            <a:endParaRPr lang="pt-BR" sz="1600" b="1" dirty="0">
              <a:latin typeface="Arial Narrow"/>
              <a:cs typeface="Arial Narrow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CIDADES – </a:t>
            </a:r>
            <a:r>
              <a:rPr lang="pt-BR" sz="1600" dirty="0">
                <a:latin typeface="Arial Narrow"/>
                <a:cs typeface="Arial Narrow"/>
              </a:rPr>
              <a:t>Congestionamentos, falta de recursos para fornecer serviços básicos, falta de moradia adequada e infraestrutura em </a:t>
            </a:r>
            <a:r>
              <a:rPr lang="pt-BR" sz="1600" dirty="0" smtClean="0">
                <a:latin typeface="Arial Narrow"/>
                <a:cs typeface="Arial Narrow"/>
              </a:rPr>
              <a:t>declínio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OCEANOS – </a:t>
            </a:r>
            <a:r>
              <a:rPr lang="pt-BR" sz="1600" dirty="0" smtClean="0">
                <a:latin typeface="Arial Narrow"/>
                <a:cs typeface="Arial Narrow"/>
              </a:rPr>
              <a:t>Sobrepesca, destruição dos ecossistemas marinhos e  efeitos das mudanças climáticas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EMPREGOS – </a:t>
            </a:r>
            <a:r>
              <a:rPr lang="pt-BR" sz="1600" dirty="0" smtClean="0">
                <a:latin typeface="Arial Narrow"/>
                <a:cs typeface="Arial Narrow"/>
              </a:rPr>
              <a:t>190 milhões de desempregados e mais de 500 milhões à procura de emprego nos próximos 10 anos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ENERGIA –</a:t>
            </a:r>
            <a:r>
              <a:rPr lang="pt-BR" sz="1600" dirty="0" smtClean="0">
                <a:latin typeface="Arial Narrow"/>
                <a:cs typeface="Arial Narrow"/>
              </a:rPr>
              <a:t> Acesso universal de energia renovável abundante e barata com baixa emissão de carbono e poluição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ALIMENTAÇÃO –  </a:t>
            </a:r>
            <a:r>
              <a:rPr lang="pt-BR" sz="1600" dirty="0" smtClean="0">
                <a:latin typeface="Arial Narrow"/>
                <a:cs typeface="Arial Narrow"/>
              </a:rPr>
              <a:t>925 milhões de famintos atualmente e 2 bilhões de pessoas até 2050.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ÁGUA –  </a:t>
            </a:r>
            <a:r>
              <a:rPr lang="pt-BR" sz="1600" dirty="0" smtClean="0">
                <a:latin typeface="Arial Narrow"/>
                <a:cs typeface="Arial Narrow"/>
              </a:rPr>
              <a:t>milhões de pessoas, a maioria delas crianças, morrem de doenças associadas à falta água, esgotamento sanitário e de higiene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pt-BR" sz="1600" b="1" dirty="0" smtClean="0">
                <a:latin typeface="Arial Narrow"/>
                <a:cs typeface="Arial Narrow"/>
              </a:rPr>
              <a:t>DESASTRES NATURAIS – </a:t>
            </a:r>
            <a:r>
              <a:rPr lang="pt-BR" sz="1600" dirty="0" smtClean="0">
                <a:latin typeface="Arial Narrow"/>
                <a:cs typeface="Arial Narrow"/>
              </a:rPr>
              <a:t>Catástrofes causadas por terremotos, inundações, secas, furacões, tsunamis e outros, podem ter impactos devastadores sobre as pessoas, ambientes e economias</a:t>
            </a:r>
            <a:endParaRPr lang="pt-BR" sz="1600" dirty="0">
              <a:latin typeface="Arial Narrow"/>
              <a:cs typeface="Arial Narrow"/>
            </a:endParaRPr>
          </a:p>
        </p:txBody>
      </p:sp>
      <p:grpSp>
        <p:nvGrpSpPr>
          <p:cNvPr id="12" name="Grupo 2"/>
          <p:cNvGrpSpPr/>
          <p:nvPr/>
        </p:nvGrpSpPr>
        <p:grpSpPr>
          <a:xfrm>
            <a:off x="6016938" y="178627"/>
            <a:ext cx="3235582" cy="2612314"/>
            <a:chOff x="2968619" y="1823621"/>
            <a:chExt cx="3745908" cy="273661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3" name="Picture 4" descr="https://encrypted-tbn1.google.com/images?q=tbn:ANd9GcQGm_744Tad4YVBJAm5Wd3IsutJqaRnq2smf6lZtcdzBFqEYz8X7A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3901034" y="2471555"/>
              <a:ext cx="2289754" cy="1453233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 l="28050" t="45000" r="37694" b="19090"/>
            <a:stretch>
              <a:fillRect/>
            </a:stretch>
          </p:blipFill>
          <p:spPr bwMode="auto">
            <a:xfrm>
              <a:off x="3759135" y="3717032"/>
              <a:ext cx="1286776" cy="843206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4550974" y="1823621"/>
              <a:ext cx="1482212" cy="986770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968619" y="2713964"/>
              <a:ext cx="1161098" cy="772658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7" name="Picture 6" descr="https://encrypted-tbn3.google.com/images?q=tbn:ANd9GcQCSPuJ9RsqtxhGA0lmq0CSFUUpad5kyRcStAGQhB0J0oignog9u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5292080" y="3486622"/>
              <a:ext cx="1422447" cy="883375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169871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80" y="1642094"/>
            <a:ext cx="5276349" cy="473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58880" y="6471415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</a:rPr>
              <a:pPr algn="r"/>
              <a:t>6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323528" y="2060848"/>
            <a:ext cx="2880320" cy="1718865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As Consequências </a:t>
            </a: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/>
            </a:r>
            <a:b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deste </a:t>
            </a:r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Cenário </a:t>
            </a: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/>
            </a:r>
            <a:b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para os </a:t>
            </a:r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Negócios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335508" y="6043422"/>
            <a:ext cx="5675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200" dirty="0">
                <a:latin typeface="Arial Narrow"/>
                <a:cs typeface="Arial Narrow"/>
              </a:rPr>
              <a:t>http://www.youtube.com/watch?v=zhFhgXb4hO4/ </a:t>
            </a:r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3528" y="3933172"/>
            <a:ext cx="223224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Estamos interligados em </a:t>
            </a:r>
            <a:r>
              <a:rPr lang="pt-BR" sz="22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cadeias </a:t>
            </a:r>
            <a:r>
              <a:rPr lang="pt-BR" sz="2200" b="1" dirty="0">
                <a:solidFill>
                  <a:srgbClr val="008000"/>
                </a:solidFill>
                <a:latin typeface="Arial Narrow"/>
                <a:cs typeface="Arial Narrow"/>
              </a:rPr>
              <a:t>de valor para atender ao mercado </a:t>
            </a:r>
            <a:endParaRPr lang="pt-BR" sz="22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2" name="Isosceles Triangle 1">
            <a:hlinkClick r:id="rId3"/>
          </p:cNvPr>
          <p:cNvSpPr/>
          <p:nvPr/>
        </p:nvSpPr>
        <p:spPr>
          <a:xfrm rot="5400000">
            <a:off x="3306576" y="6002809"/>
            <a:ext cx="371390" cy="320164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4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32240" y="6468453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chemeClr val="bg1"/>
                </a:solidFill>
                <a:latin typeface="Arial Narrow"/>
                <a:cs typeface="Arial Narrow"/>
              </a:rPr>
              <a:pPr algn="r"/>
              <a:t>7</a:t>
            </a:fld>
            <a:endParaRPr lang="pt-BR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4" name="CaixaDeTexto 13"/>
          <p:cNvSpPr txBox="1"/>
          <p:nvPr/>
        </p:nvSpPr>
        <p:spPr>
          <a:xfrm>
            <a:off x="6660232" y="3356992"/>
            <a:ext cx="23035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Plano de ação liderado pela Secretaria de Articulação Institucional e </a:t>
            </a:r>
          </a:p>
          <a:p>
            <a:pPr eaLnBrk="1" hangingPunct="1"/>
            <a:r>
              <a:rPr lang="pt-BR" sz="1600" dirty="0">
                <a:solidFill>
                  <a:srgbClr val="008000"/>
                </a:solidFill>
                <a:latin typeface="Arial Narrow"/>
                <a:cs typeface="Arial Narrow"/>
              </a:rPr>
              <a:t>Cidadania Ambiental  –  SAIC do </a:t>
            </a:r>
            <a:r>
              <a:rPr lang="pt-BR" sz="1600" b="1" dirty="0">
                <a:solidFill>
                  <a:srgbClr val="008000"/>
                </a:solidFill>
                <a:latin typeface="Arial Narrow"/>
                <a:cs typeface="Arial Narrow"/>
              </a:rPr>
              <a:t>MINISTÉRIO DO MEIO AMBIENTE</a:t>
            </a:r>
            <a:endParaRPr lang="pt-BR" sz="16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395536" y="1844824"/>
            <a:ext cx="6327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Desenvolvimento Sustentável no Brasil:</a:t>
            </a:r>
            <a:b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Arcabouço </a:t>
            </a:r>
            <a:r>
              <a:rPr lang="pt-BR" sz="2800" b="1" dirty="0">
                <a:solidFill>
                  <a:srgbClr val="008000"/>
                </a:solidFill>
                <a:latin typeface="Arial Narrow"/>
                <a:cs typeface="Arial Narrow"/>
              </a:rPr>
              <a:t>Institucional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189547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8"/>
          <p:cNvSpPr/>
          <p:nvPr/>
        </p:nvSpPr>
        <p:spPr>
          <a:xfrm>
            <a:off x="404465" y="3291949"/>
            <a:ext cx="55446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 Narrow"/>
                <a:cs typeface="Arial Narrow"/>
              </a:rPr>
              <a:t>Instrumentos Econômicos  promovidos por este Plano:</a:t>
            </a:r>
          </a:p>
          <a:p>
            <a:pPr marL="285750" indent="-285750">
              <a:buFont typeface="Arial"/>
              <a:buChar char="•"/>
            </a:pPr>
            <a:endParaRPr lang="pt-BR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pt-BR" dirty="0">
                <a:latin typeface="Arial Narrow"/>
                <a:cs typeface="Arial Narrow"/>
              </a:rPr>
              <a:t>Retirada IPI sobre os produtos reciclados,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latin typeface="Arial Narrow"/>
                <a:cs typeface="Arial Narrow"/>
              </a:rPr>
              <a:t>Redução </a:t>
            </a:r>
            <a:r>
              <a:rPr lang="pt-BR" dirty="0">
                <a:latin typeface="Arial Narrow"/>
                <a:cs typeface="Arial Narrow"/>
              </a:rPr>
              <a:t>do IPI linha branca, selo </a:t>
            </a:r>
            <a:r>
              <a:rPr lang="pt-BR" dirty="0" err="1">
                <a:latin typeface="Arial Narrow"/>
                <a:cs typeface="Arial Narrow"/>
              </a:rPr>
              <a:t>Procel</a:t>
            </a:r>
            <a:r>
              <a:rPr lang="pt-BR" dirty="0">
                <a:latin typeface="Arial Narrow"/>
                <a:cs typeface="Arial Narrow"/>
              </a:rPr>
              <a:t> e fixação de preço mínimo de produtos do extrativismo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latin typeface="Arial Narrow"/>
                <a:cs typeface="Arial Narrow"/>
              </a:rPr>
              <a:t>Outras </a:t>
            </a:r>
            <a:r>
              <a:rPr lang="pt-BR" dirty="0">
                <a:latin typeface="Arial Narrow"/>
                <a:cs typeface="Arial Narrow"/>
              </a:rPr>
              <a:t>iniciativas nas Compras Públicas: Portal de Contratações Públicas Sustentáveis – </a:t>
            </a:r>
            <a:r>
              <a:rPr lang="pt-BR" dirty="0" smtClean="0">
                <a:latin typeface="Arial Narrow"/>
                <a:cs typeface="Arial Narrow"/>
              </a:rPr>
              <a:t>MPOG</a:t>
            </a:r>
            <a:endParaRPr lang="pt-BR" dirty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latin typeface="Arial Narrow"/>
                <a:cs typeface="Arial Narrow"/>
              </a:rPr>
              <a:t>Iniciativas </a:t>
            </a:r>
            <a:r>
              <a:rPr lang="pt-BR" dirty="0">
                <a:latin typeface="Arial Narrow"/>
                <a:cs typeface="Arial Narrow"/>
              </a:rPr>
              <a:t>para a Construção sustentável: Programa Projeto Esplanada Sustentável – </a:t>
            </a:r>
            <a:r>
              <a:rPr lang="pt-BR" dirty="0" err="1">
                <a:latin typeface="Arial Narrow"/>
                <a:cs typeface="Arial Narrow"/>
              </a:rPr>
              <a:t>Retrofit</a:t>
            </a:r>
            <a:r>
              <a:rPr lang="pt-BR" dirty="0">
                <a:latin typeface="Arial Narrow"/>
                <a:cs typeface="Arial Narrow"/>
              </a:rPr>
              <a:t>, </a:t>
            </a:r>
            <a:r>
              <a:rPr lang="pt-BR" dirty="0" err="1">
                <a:latin typeface="Arial Narrow"/>
                <a:cs typeface="Arial Narrow"/>
              </a:rPr>
              <a:t>Procel</a:t>
            </a:r>
            <a:r>
              <a:rPr lang="pt-BR" dirty="0">
                <a:latin typeface="Arial Narrow"/>
                <a:cs typeface="Arial Narrow"/>
              </a:rPr>
              <a:t> Edifica </a:t>
            </a:r>
          </a:p>
        </p:txBody>
      </p:sp>
    </p:spTree>
    <p:extLst>
      <p:ext uri="{BB962C8B-B14F-4D97-AF65-F5344CB8AC3E}">
        <p14:creationId xmlns:p14="http://schemas.microsoft.com/office/powerpoint/2010/main" val="302650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73350" y="6468453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8</a:t>
            </a:fld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10734"/>
          <a:stretch/>
        </p:blipFill>
        <p:spPr bwMode="auto">
          <a:xfrm>
            <a:off x="2364010" y="2420888"/>
            <a:ext cx="4940946" cy="39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>
          <a:xfrm>
            <a:off x="1556593" y="1700808"/>
            <a:ext cx="6327775" cy="864096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t-BR" sz="2600" b="1" dirty="0">
                <a:solidFill>
                  <a:srgbClr val="008000"/>
                </a:solidFill>
                <a:latin typeface="Arial Narrow"/>
                <a:cs typeface="Arial Narrow"/>
              </a:rPr>
              <a:t>Desenvolvimento Sustentável no Brasil:</a:t>
            </a:r>
            <a:br>
              <a:rPr lang="pt-BR" sz="2600" b="1" dirty="0">
                <a:solidFill>
                  <a:srgbClr val="008000"/>
                </a:solidFill>
                <a:latin typeface="Arial Narrow"/>
                <a:cs typeface="Arial Narrow"/>
              </a:rPr>
            </a:br>
            <a:r>
              <a:rPr lang="pt-BR" sz="2600" b="1" dirty="0">
                <a:solidFill>
                  <a:srgbClr val="008000"/>
                </a:solidFill>
                <a:latin typeface="Arial Narrow"/>
                <a:cs typeface="Arial Narrow"/>
              </a:rPr>
              <a:t> Arcabouço Jurídico</a:t>
            </a:r>
          </a:p>
        </p:txBody>
      </p:sp>
      <p:sp>
        <p:nvSpPr>
          <p:cNvPr id="6" name="Retângulo 7"/>
          <p:cNvSpPr/>
          <p:nvPr/>
        </p:nvSpPr>
        <p:spPr>
          <a:xfrm>
            <a:off x="-108520" y="3717032"/>
            <a:ext cx="2286001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Plano Nacional sobre Mudança do Clima – PNMC (2008), </a:t>
            </a:r>
          </a:p>
        </p:txBody>
      </p:sp>
      <p:sp>
        <p:nvSpPr>
          <p:cNvPr id="7" name="Retângulo 9"/>
          <p:cNvSpPr/>
          <p:nvPr/>
        </p:nvSpPr>
        <p:spPr>
          <a:xfrm>
            <a:off x="1547664" y="4725144"/>
            <a:ext cx="2286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Política Nacional de Mudanças Climáticas </a:t>
            </a:r>
            <a:endParaRPr lang="pt-BR" sz="16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pt-BR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(Lei nº 12.187 /2009)</a:t>
            </a:r>
            <a:endParaRPr lang="pt-BR" sz="1200" dirty="0">
              <a:latin typeface="Arial Narrow"/>
              <a:cs typeface="Arial Narrow"/>
            </a:endParaRPr>
          </a:p>
        </p:txBody>
      </p:sp>
      <p:sp>
        <p:nvSpPr>
          <p:cNvPr id="8" name="Retângulo 10"/>
          <p:cNvSpPr/>
          <p:nvPr/>
        </p:nvSpPr>
        <p:spPr>
          <a:xfrm>
            <a:off x="3707904" y="4862860"/>
            <a:ext cx="2286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Fundo Nacional sobre Mudança do Clima </a:t>
            </a:r>
            <a:r>
              <a:rPr lang="pt-BR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(</a:t>
            </a: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Lei nº 12.014,/2009</a:t>
            </a:r>
            <a:r>
              <a:rPr lang="pt-BR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) </a:t>
            </a:r>
            <a:endParaRPr lang="pt-BR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9" name="Retângulo 11"/>
          <p:cNvSpPr/>
          <p:nvPr/>
        </p:nvSpPr>
        <p:spPr>
          <a:xfrm>
            <a:off x="5724128" y="4499322"/>
            <a:ext cx="2286000" cy="879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PNRS                               (Lei nº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12.305/2010</a:t>
            </a:r>
            <a:r>
              <a:rPr lang="pt-BR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) </a:t>
            </a:r>
            <a:endParaRPr lang="pt-BR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0" name="Retângulo 12"/>
          <p:cNvSpPr/>
          <p:nvPr/>
        </p:nvSpPr>
        <p:spPr>
          <a:xfrm>
            <a:off x="7164288" y="3717032"/>
            <a:ext cx="2286000" cy="1225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Lei Federal de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 Saneamento Básico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 (Lei nº 11.445/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1600" dirty="0">
                <a:solidFill>
                  <a:srgbClr val="000000"/>
                </a:solidFill>
                <a:latin typeface="Arial Narrow"/>
                <a:cs typeface="Arial Narrow"/>
              </a:rPr>
              <a:t>2007)</a:t>
            </a:r>
          </a:p>
        </p:txBody>
      </p:sp>
      <p:sp>
        <p:nvSpPr>
          <p:cNvPr id="11" name="Elipse 14"/>
          <p:cNvSpPr/>
          <p:nvPr/>
        </p:nvSpPr>
        <p:spPr>
          <a:xfrm>
            <a:off x="6077695" y="4355852"/>
            <a:ext cx="1584325" cy="122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 Narrow"/>
              <a:cs typeface="Arial Narrow"/>
            </a:endParaRPr>
          </a:p>
        </p:txBody>
      </p:sp>
      <p:sp>
        <p:nvSpPr>
          <p:cNvPr id="12" name="Seta para a direita 17"/>
          <p:cNvSpPr/>
          <p:nvPr/>
        </p:nvSpPr>
        <p:spPr>
          <a:xfrm rot="13379485">
            <a:off x="7412945" y="5381191"/>
            <a:ext cx="792088" cy="42743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6956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32240" y="6468453"/>
            <a:ext cx="2133600" cy="365125"/>
          </a:xfrm>
        </p:spPr>
        <p:txBody>
          <a:bodyPr/>
          <a:lstStyle/>
          <a:p>
            <a:pPr algn="r"/>
            <a:fld id="{36042C7B-D79C-D748-B09C-A449EFB404EA}" type="slidenum">
              <a:rPr lang="pt-BR" smtClean="0">
                <a:solidFill>
                  <a:srgbClr val="FFFFFF"/>
                </a:solidFill>
              </a:rPr>
              <a:pPr algn="r"/>
              <a:t>9</a:t>
            </a:fld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2204864"/>
            <a:ext cx="76328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A6A6A6"/>
              </a:buClr>
            </a:pPr>
            <a:r>
              <a:rPr lang="pt-BR" sz="3400" dirty="0">
                <a:solidFill>
                  <a:srgbClr val="008000"/>
                </a:solidFill>
                <a:latin typeface="Arial Narrow"/>
                <a:cs typeface="Arial Narrow"/>
              </a:rPr>
              <a:t>Resíduos Sólidos: um Desafio para as MPE</a:t>
            </a:r>
          </a:p>
          <a:p>
            <a:pPr>
              <a:spcAft>
                <a:spcPts val="0"/>
              </a:spcAft>
              <a:buClr>
                <a:srgbClr val="A6A6A6"/>
              </a:buClr>
            </a:pPr>
            <a:endParaRPr lang="pt-BR" sz="2200" dirty="0">
              <a:latin typeface="Arial Narrow"/>
              <a:cs typeface="Arial Narrow"/>
            </a:endParaRPr>
          </a:p>
          <a:p>
            <a:pPr marL="342900" lvl="1" indent="-342900">
              <a:spcAft>
                <a:spcPts val="0"/>
              </a:spcAft>
              <a:buClr>
                <a:srgbClr val="A6A6A6"/>
              </a:buClr>
              <a:buFont typeface="Arial"/>
              <a:buChar char="•"/>
            </a:pPr>
            <a:r>
              <a:rPr lang="pt-BR" sz="2400" dirty="0">
                <a:latin typeface="Arial Narrow"/>
                <a:cs typeface="Arial Narrow"/>
              </a:rPr>
              <a:t>O que são Resíduos </a:t>
            </a:r>
            <a:r>
              <a:rPr lang="pt-BR" sz="2400" dirty="0" smtClean="0">
                <a:latin typeface="Arial Narrow"/>
                <a:cs typeface="Arial Narrow"/>
              </a:rPr>
              <a:t>Sólidos</a:t>
            </a:r>
          </a:p>
          <a:p>
            <a:pPr marL="342900" lvl="1" indent="-342900">
              <a:spcAft>
                <a:spcPts val="0"/>
              </a:spcAft>
              <a:buClr>
                <a:srgbClr val="A6A6A6"/>
              </a:buClr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Política </a:t>
            </a:r>
            <a:r>
              <a:rPr lang="pt-BR" sz="2400" dirty="0">
                <a:latin typeface="Arial Narrow"/>
                <a:cs typeface="Arial Narrow"/>
              </a:rPr>
              <a:t>Nacional de Resíduos Sólidos </a:t>
            </a:r>
            <a:r>
              <a:rPr lang="en-US" sz="2400" dirty="0" smtClean="0">
                <a:latin typeface="Arial Narrow"/>
                <a:cs typeface="Arial Narrow"/>
              </a:rPr>
              <a:t>–</a:t>
            </a:r>
            <a:r>
              <a:rPr lang="pt-BR" sz="2400" dirty="0" smtClean="0">
                <a:latin typeface="Arial Narrow"/>
                <a:cs typeface="Arial Narrow"/>
              </a:rPr>
              <a:t> </a:t>
            </a:r>
            <a:r>
              <a:rPr lang="pt-BR" sz="2400" dirty="0">
                <a:latin typeface="Arial Narrow"/>
                <a:cs typeface="Arial Narrow"/>
              </a:rPr>
              <a:t>PNRS </a:t>
            </a:r>
            <a:endParaRPr lang="pt-BR" sz="2400" dirty="0" smtClean="0">
              <a:latin typeface="Arial Narrow"/>
              <a:cs typeface="Arial Narrow"/>
            </a:endParaRPr>
          </a:p>
          <a:p>
            <a:pPr marL="342900" lvl="2" indent="-342900">
              <a:spcAft>
                <a:spcPts val="0"/>
              </a:spcAft>
              <a:buClr>
                <a:srgbClr val="A6A6A6"/>
              </a:buClr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Aspectos </a:t>
            </a:r>
            <a:r>
              <a:rPr lang="pt-BR" sz="2400" dirty="0">
                <a:latin typeface="Arial Narrow"/>
                <a:cs typeface="Arial Narrow"/>
              </a:rPr>
              <a:t>Legais e </a:t>
            </a:r>
            <a:r>
              <a:rPr lang="pt-BR" sz="2400" dirty="0" smtClean="0">
                <a:latin typeface="Arial Narrow"/>
                <a:cs typeface="Arial Narrow"/>
              </a:rPr>
              <a:t>Prioridades</a:t>
            </a:r>
          </a:p>
          <a:p>
            <a:pPr marL="342900" lvl="2" indent="-342900">
              <a:spcAft>
                <a:spcPts val="0"/>
              </a:spcAft>
              <a:buClr>
                <a:srgbClr val="A6A6A6"/>
              </a:buClr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Enquadramento </a:t>
            </a:r>
            <a:r>
              <a:rPr lang="pt-BR" sz="2400" dirty="0">
                <a:latin typeface="Arial Narrow"/>
                <a:cs typeface="Arial Narrow"/>
              </a:rPr>
              <a:t>das MPE e Instrumentos </a:t>
            </a:r>
          </a:p>
        </p:txBody>
      </p:sp>
    </p:spTree>
    <p:extLst>
      <p:ext uri="{BB962C8B-B14F-4D97-AF65-F5344CB8AC3E}">
        <p14:creationId xmlns:p14="http://schemas.microsoft.com/office/powerpoint/2010/main" val="200285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19918</TotalTime>
  <Words>1440</Words>
  <Application>Microsoft Macintosh PowerPoint</Application>
  <PresentationFormat>On-screen Show (4:3)</PresentationFormat>
  <Paragraphs>247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do Office</vt:lpstr>
      <vt:lpstr>PowerPoint Presentation</vt:lpstr>
      <vt:lpstr>PowerPoint Presentation</vt:lpstr>
      <vt:lpstr>Palestra – Resíduos Sólidos como Vantagem Competitiva</vt:lpstr>
      <vt:lpstr>PowerPoint Presentation</vt:lpstr>
      <vt:lpstr>PowerPoint Presentation</vt:lpstr>
      <vt:lpstr>As Consequências  deste Cenário  para os Negócios</vt:lpstr>
      <vt:lpstr>PowerPoint Presentation</vt:lpstr>
      <vt:lpstr>Desenvolvimento Sustentável no Brasil:  Arcabouço Jurídico</vt:lpstr>
      <vt:lpstr>PowerPoint Presentation</vt:lpstr>
      <vt:lpstr>Conheça seus Resíduos</vt:lpstr>
      <vt:lpstr>Resíduos Sólidos Urbanos no Brasil,  fim do lixão - alvo da Política Nacional - PNRS</vt:lpstr>
      <vt:lpstr>Resíduos Sólidos Urbanos no Brasil Reciclagem - alvo da Política Nacional - PNRS</vt:lpstr>
      <vt:lpstr>O que é a Política Nacional de Resíduos Sólidos?</vt:lpstr>
      <vt:lpstr>PNRS – Hierarquia de Prioridades</vt:lpstr>
      <vt:lpstr>PNRS –  Não Geração</vt:lpstr>
      <vt:lpstr>PNRS – Reutilização</vt:lpstr>
      <vt:lpstr>PNRS – Reciclagem </vt:lpstr>
      <vt:lpstr>PNRS – Tratamento  e disposição final</vt:lpstr>
      <vt:lpstr>PNRS – Aspectos Legais &amp; Agenda</vt:lpstr>
      <vt:lpstr>Quais são os instrumentos obrigatórios da PNRS para as MPE?</vt:lpstr>
      <vt:lpstr>Coleta Seletiva </vt:lpstr>
      <vt:lpstr>Logística Reversa</vt:lpstr>
      <vt:lpstr>PowerPoint Presentation</vt:lpstr>
      <vt:lpstr>Plano Gerenciamento de Resíduos Sólidos</vt:lpstr>
      <vt:lpstr>PowerPoint Presentation</vt:lpstr>
      <vt:lpstr>Oportunidades para as MPE?</vt:lpstr>
      <vt:lpstr>Vantagem Competitiva</vt:lpstr>
      <vt:lpstr>Acesso a Novos Mercados</vt:lpstr>
      <vt:lpstr>Redução de Custos – Conceito</vt:lpstr>
      <vt:lpstr>Como o Sebrae pode ajudar você na gestão eficiente de seus resíduos sólidos?</vt:lpstr>
      <vt:lpstr>Redução de Custos – Ferramentas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SEBRAE -Residuos</dc:title>
  <dc:creator>Notebook 1</dc:creator>
  <cp:lastModifiedBy>Chica Magalhães</cp:lastModifiedBy>
  <cp:revision>611</cp:revision>
  <dcterms:created xsi:type="dcterms:W3CDTF">2012-04-04T17:37:21Z</dcterms:created>
  <dcterms:modified xsi:type="dcterms:W3CDTF">2012-06-11T19:58:43Z</dcterms:modified>
</cp:coreProperties>
</file>