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91" r:id="rId3"/>
    <p:sldId id="282" r:id="rId4"/>
    <p:sldId id="295" r:id="rId5"/>
    <p:sldId id="283" r:id="rId6"/>
    <p:sldId id="280" r:id="rId7"/>
    <p:sldId id="273" r:id="rId8"/>
    <p:sldId id="272" r:id="rId9"/>
    <p:sldId id="292" r:id="rId10"/>
    <p:sldId id="296" r:id="rId11"/>
    <p:sldId id="294" r:id="rId12"/>
    <p:sldId id="293" r:id="rId13"/>
  </p:sldIdLst>
  <p:sldSz cx="10117138" cy="6858000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00FF"/>
    <a:srgbClr val="DDDDDD"/>
    <a:srgbClr val="C0C0C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60" d="100"/>
          <a:sy n="60" d="100"/>
        </p:scale>
        <p:origin x="-1470" y="-282"/>
      </p:cViewPr>
      <p:guideLst>
        <p:guide orient="horz" pos="4110"/>
        <p:guide pos="176"/>
        <p:guide pos="619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6B12575-A739-485C-97D4-EECCCE572521}" type="datetimeFigureOut">
              <a:rPr lang="pt-BR"/>
              <a:pPr>
                <a:defRPr/>
              </a:pPr>
              <a:t>14/03/2012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9E9CAAC-49AE-4743-8AE1-E0727010384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2679A-8D89-4835-A6D9-4E8CD5A953C5}" type="datetimeFigureOut">
              <a:rPr lang="pt-BR" smtClean="0"/>
              <a:pPr/>
              <a:t>14/03/2012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685800"/>
            <a:ext cx="50577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A5315-9F3A-4550-BC72-CD1F2EF98C6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8786" y="2130426"/>
            <a:ext cx="8599567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17571" y="3886200"/>
            <a:ext cx="7081997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857" y="274638"/>
            <a:ext cx="9105424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05857" y="1600201"/>
            <a:ext cx="9105424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34925" y="274639"/>
            <a:ext cx="2276356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05857" y="274639"/>
            <a:ext cx="667342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857" y="274638"/>
            <a:ext cx="9105424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5857" y="1600201"/>
            <a:ext cx="9105424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9319" y="4406901"/>
            <a:ext cx="8599567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99319" y="2906713"/>
            <a:ext cx="859956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857" y="274638"/>
            <a:ext cx="9105424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05857" y="1600201"/>
            <a:ext cx="4474888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36393" y="1600201"/>
            <a:ext cx="4474888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857" y="274638"/>
            <a:ext cx="9105424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05857" y="1535113"/>
            <a:ext cx="447002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5857" y="2174875"/>
            <a:ext cx="447002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39636" y="1535113"/>
            <a:ext cx="447164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39636" y="2174875"/>
            <a:ext cx="447164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857" y="274638"/>
            <a:ext cx="9105424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857" y="273050"/>
            <a:ext cx="332860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6060" y="273051"/>
            <a:ext cx="565522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05857" y="1435101"/>
            <a:ext cx="332860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2895" y="4800600"/>
            <a:ext cx="6070283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82895" y="612775"/>
            <a:ext cx="6070283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82895" y="5367338"/>
            <a:ext cx="6070283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Rectangle 35"/>
          <p:cNvSpPr>
            <a:spLocks noChangeArrowheads="1"/>
          </p:cNvSpPr>
          <p:nvPr userDrawn="1"/>
        </p:nvSpPr>
        <p:spPr bwMode="auto">
          <a:xfrm>
            <a:off x="0" y="0"/>
            <a:ext cx="10117138" cy="68580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 dirty="0">
              <a:latin typeface="Arial" charset="0"/>
              <a:cs typeface="Arial" charset="0"/>
            </a:endParaRPr>
          </a:p>
        </p:txBody>
      </p:sp>
      <p:sp>
        <p:nvSpPr>
          <p:cNvPr id="1044" name="Freeform 20"/>
          <p:cNvSpPr>
            <a:spLocks/>
          </p:cNvSpPr>
          <p:nvPr userDrawn="1"/>
        </p:nvSpPr>
        <p:spPr bwMode="auto">
          <a:xfrm>
            <a:off x="323850" y="304800"/>
            <a:ext cx="9490075" cy="6227763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786" y="0"/>
              </a:cxn>
              <a:cxn ang="0">
                <a:pos x="803" y="17"/>
              </a:cxn>
              <a:cxn ang="0">
                <a:pos x="803" y="527"/>
              </a:cxn>
              <a:cxn ang="0">
                <a:pos x="786" y="544"/>
              </a:cxn>
              <a:cxn ang="0">
                <a:pos x="17" y="544"/>
              </a:cxn>
              <a:cxn ang="0">
                <a:pos x="0" y="527"/>
              </a:cxn>
              <a:cxn ang="0">
                <a:pos x="0" y="17"/>
              </a:cxn>
              <a:cxn ang="0">
                <a:pos x="17" y="0"/>
              </a:cxn>
            </a:cxnLst>
            <a:rect l="0" t="0" r="r" b="b"/>
            <a:pathLst>
              <a:path w="803" h="544">
                <a:moveTo>
                  <a:pt x="17" y="0"/>
                </a:moveTo>
                <a:lnTo>
                  <a:pt x="786" y="0"/>
                </a:lnTo>
                <a:cubicBezTo>
                  <a:pt x="795" y="0"/>
                  <a:pt x="803" y="8"/>
                  <a:pt x="803" y="17"/>
                </a:cubicBezTo>
                <a:lnTo>
                  <a:pt x="803" y="527"/>
                </a:lnTo>
                <a:cubicBezTo>
                  <a:pt x="803" y="536"/>
                  <a:pt x="795" y="544"/>
                  <a:pt x="786" y="544"/>
                </a:cubicBezTo>
                <a:lnTo>
                  <a:pt x="17" y="544"/>
                </a:lnTo>
                <a:cubicBezTo>
                  <a:pt x="8" y="544"/>
                  <a:pt x="0" y="536"/>
                  <a:pt x="0" y="527"/>
                </a:cubicBezTo>
                <a:lnTo>
                  <a:pt x="0" y="17"/>
                </a:lnTo>
                <a:cubicBezTo>
                  <a:pt x="0" y="8"/>
                  <a:pt x="8" y="0"/>
                  <a:pt x="17" y="0"/>
                </a:cubicBezTo>
                <a:close/>
              </a:path>
            </a:pathLst>
          </a:custGeom>
          <a:solidFill>
            <a:schemeClr val="bg1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pt-BR" dirty="0">
              <a:latin typeface="Arial" charset="0"/>
              <a:cs typeface="Arial" charset="0"/>
            </a:endParaRPr>
          </a:p>
        </p:txBody>
      </p:sp>
      <p:sp>
        <p:nvSpPr>
          <p:cNvPr id="1035" name="Freeform 11"/>
          <p:cNvSpPr>
            <a:spLocks/>
          </p:cNvSpPr>
          <p:nvPr userDrawn="1"/>
        </p:nvSpPr>
        <p:spPr bwMode="auto">
          <a:xfrm>
            <a:off x="8194675" y="5489575"/>
            <a:ext cx="1863725" cy="1395413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15" y="0"/>
              </a:cxn>
              <a:cxn ang="0">
                <a:pos x="99" y="88"/>
              </a:cxn>
              <a:cxn ang="0">
                <a:pos x="0" y="88"/>
              </a:cxn>
              <a:cxn ang="0">
                <a:pos x="16" y="0"/>
              </a:cxn>
            </a:cxnLst>
            <a:rect l="0" t="0" r="r" b="b"/>
            <a:pathLst>
              <a:path w="115" h="88">
                <a:moveTo>
                  <a:pt x="16" y="0"/>
                </a:moveTo>
                <a:lnTo>
                  <a:pt x="115" y="0"/>
                </a:lnTo>
                <a:lnTo>
                  <a:pt x="99" y="88"/>
                </a:lnTo>
                <a:lnTo>
                  <a:pt x="0" y="88"/>
                </a:lnTo>
                <a:lnTo>
                  <a:pt x="16" y="0"/>
                </a:lnTo>
                <a:close/>
              </a:path>
            </a:pathLst>
          </a:custGeom>
          <a:solidFill>
            <a:srgbClr val="0066C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BR" dirty="0">
              <a:latin typeface="Arial" charset="0"/>
              <a:cs typeface="Arial" charset="0"/>
            </a:endParaRPr>
          </a:p>
        </p:txBody>
      </p:sp>
      <p:sp>
        <p:nvSpPr>
          <p:cNvPr id="1039" name="Freeform 15"/>
          <p:cNvSpPr>
            <a:spLocks/>
          </p:cNvSpPr>
          <p:nvPr userDrawn="1"/>
        </p:nvSpPr>
        <p:spPr bwMode="auto">
          <a:xfrm>
            <a:off x="9821863" y="5127625"/>
            <a:ext cx="225425" cy="3635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"/>
              </a:cxn>
              <a:cxn ang="0">
                <a:pos x="8" y="13"/>
              </a:cxn>
              <a:cxn ang="0">
                <a:pos x="0" y="0"/>
              </a:cxn>
            </a:cxnLst>
            <a:rect l="0" t="0" r="r" b="b"/>
            <a:pathLst>
              <a:path w="8" h="13">
                <a:moveTo>
                  <a:pt x="0" y="0"/>
                </a:moveTo>
                <a:lnTo>
                  <a:pt x="0" y="13"/>
                </a:lnTo>
                <a:lnTo>
                  <a:pt x="8" y="1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BR" dirty="0">
              <a:latin typeface="Arial" charset="0"/>
              <a:cs typeface="Arial" charset="0"/>
            </a:endParaRPr>
          </a:p>
        </p:txBody>
      </p:sp>
      <p:sp>
        <p:nvSpPr>
          <p:cNvPr id="1055" name="Text Box 31"/>
          <p:cNvSpPr txBox="1">
            <a:spLocks noChangeArrowheads="1"/>
          </p:cNvSpPr>
          <p:nvPr userDrawn="1"/>
        </p:nvSpPr>
        <p:spPr bwMode="auto">
          <a:xfrm>
            <a:off x="5002213" y="6524625"/>
            <a:ext cx="299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200" b="1" i="1" dirty="0">
                <a:solidFill>
                  <a:srgbClr val="0066CC"/>
                </a:solidFill>
                <a:latin typeface="Arial" charset="0"/>
                <a:cs typeface="Arial" charset="0"/>
              </a:rPr>
              <a:t>0800 570 0800   /   www.sebrae.com.br</a:t>
            </a:r>
          </a:p>
        </p:txBody>
      </p:sp>
      <p:sp>
        <p:nvSpPr>
          <p:cNvPr id="1057" name="Freeform 33"/>
          <p:cNvSpPr>
            <a:spLocks noEditPoints="1"/>
          </p:cNvSpPr>
          <p:nvPr userDrawn="1"/>
        </p:nvSpPr>
        <p:spPr bwMode="auto">
          <a:xfrm>
            <a:off x="8459788" y="5865813"/>
            <a:ext cx="1377950" cy="658812"/>
          </a:xfrm>
          <a:custGeom>
            <a:avLst/>
            <a:gdLst/>
            <a:ahLst/>
            <a:cxnLst>
              <a:cxn ang="0">
                <a:pos x="13" y="81"/>
              </a:cxn>
              <a:cxn ang="0">
                <a:pos x="28" y="79"/>
              </a:cxn>
              <a:cxn ang="0">
                <a:pos x="5" y="63"/>
              </a:cxn>
              <a:cxn ang="0">
                <a:pos x="28" y="45"/>
              </a:cxn>
              <a:cxn ang="0">
                <a:pos x="31" y="60"/>
              </a:cxn>
              <a:cxn ang="0">
                <a:pos x="21" y="55"/>
              </a:cxn>
              <a:cxn ang="0">
                <a:pos x="23" y="63"/>
              </a:cxn>
              <a:cxn ang="0">
                <a:pos x="43" y="76"/>
              </a:cxn>
              <a:cxn ang="0">
                <a:pos x="18" y="95"/>
              </a:cxn>
              <a:cxn ang="0">
                <a:pos x="0" y="79"/>
              </a:cxn>
              <a:cxn ang="0">
                <a:pos x="174" y="117"/>
              </a:cxn>
              <a:cxn ang="0">
                <a:pos x="84" y="125"/>
              </a:cxn>
              <a:cxn ang="0">
                <a:pos x="80" y="140"/>
              </a:cxn>
              <a:cxn ang="0">
                <a:pos x="199" y="0"/>
              </a:cxn>
              <a:cxn ang="0">
                <a:pos x="110" y="0"/>
              </a:cxn>
              <a:cxn ang="0">
                <a:pos x="191" y="38"/>
              </a:cxn>
              <a:cxn ang="0">
                <a:pos x="47" y="94"/>
              </a:cxn>
              <a:cxn ang="0">
                <a:pos x="91" y="55"/>
              </a:cxn>
              <a:cxn ang="0">
                <a:pos x="87" y="65"/>
              </a:cxn>
              <a:cxn ang="0">
                <a:pos x="62" y="85"/>
              </a:cxn>
              <a:cxn ang="0">
                <a:pos x="47" y="94"/>
              </a:cxn>
              <a:cxn ang="0">
                <a:pos x="119" y="46"/>
              </a:cxn>
              <a:cxn ang="0">
                <a:pos x="137" y="56"/>
              </a:cxn>
              <a:cxn ang="0">
                <a:pos x="124" y="69"/>
              </a:cxn>
              <a:cxn ang="0">
                <a:pos x="125" y="92"/>
              </a:cxn>
              <a:cxn ang="0">
                <a:pos x="111" y="55"/>
              </a:cxn>
              <a:cxn ang="0">
                <a:pos x="120" y="65"/>
              </a:cxn>
              <a:cxn ang="0">
                <a:pos x="119" y="55"/>
              </a:cxn>
              <a:cxn ang="0">
                <a:pos x="105" y="85"/>
              </a:cxn>
              <a:cxn ang="0">
                <a:pos x="120" y="78"/>
              </a:cxn>
              <a:cxn ang="0">
                <a:pos x="138" y="94"/>
              </a:cxn>
              <a:cxn ang="0">
                <a:pos x="178" y="46"/>
              </a:cxn>
              <a:cxn ang="0">
                <a:pos x="186" y="59"/>
              </a:cxn>
              <a:cxn ang="0">
                <a:pos x="172" y="70"/>
              </a:cxn>
              <a:cxn ang="0">
                <a:pos x="180" y="82"/>
              </a:cxn>
              <a:cxn ang="0">
                <a:pos x="166" y="83"/>
              </a:cxn>
              <a:cxn ang="0">
                <a:pos x="161" y="75"/>
              </a:cxn>
              <a:cxn ang="0">
                <a:pos x="138" y="94"/>
              </a:cxn>
              <a:cxn ang="0">
                <a:pos x="162" y="67"/>
              </a:cxn>
              <a:cxn ang="0">
                <a:pos x="173" y="59"/>
              </a:cxn>
              <a:cxn ang="0">
                <a:pos x="160" y="55"/>
              </a:cxn>
              <a:cxn ang="0">
                <a:pos x="227" y="46"/>
              </a:cxn>
              <a:cxn ang="0">
                <a:pos x="220" y="84"/>
              </a:cxn>
              <a:cxn ang="0">
                <a:pos x="182" y="94"/>
              </a:cxn>
              <a:cxn ang="0">
                <a:pos x="217" y="55"/>
              </a:cxn>
              <a:cxn ang="0">
                <a:pos x="241" y="94"/>
              </a:cxn>
              <a:cxn ang="0">
                <a:pos x="285" y="55"/>
              </a:cxn>
              <a:cxn ang="0">
                <a:pos x="282" y="65"/>
              </a:cxn>
              <a:cxn ang="0">
                <a:pos x="256" y="85"/>
              </a:cxn>
              <a:cxn ang="0">
                <a:pos x="241" y="94"/>
              </a:cxn>
            </a:cxnLst>
            <a:rect l="0" t="0" r="r" b="b"/>
            <a:pathLst>
              <a:path w="287" h="140">
                <a:moveTo>
                  <a:pt x="0" y="79"/>
                </a:moveTo>
                <a:lnTo>
                  <a:pt x="14" y="79"/>
                </a:lnTo>
                <a:cubicBezTo>
                  <a:pt x="13" y="80"/>
                  <a:pt x="13" y="80"/>
                  <a:pt x="13" y="81"/>
                </a:cubicBezTo>
                <a:cubicBezTo>
                  <a:pt x="13" y="84"/>
                  <a:pt x="16" y="86"/>
                  <a:pt x="20" y="86"/>
                </a:cubicBezTo>
                <a:cubicBezTo>
                  <a:pt x="25" y="86"/>
                  <a:pt x="28" y="84"/>
                  <a:pt x="28" y="81"/>
                </a:cubicBezTo>
                <a:cubicBezTo>
                  <a:pt x="28" y="80"/>
                  <a:pt x="28" y="80"/>
                  <a:pt x="28" y="79"/>
                </a:cubicBezTo>
                <a:cubicBezTo>
                  <a:pt x="28" y="78"/>
                  <a:pt x="27" y="77"/>
                  <a:pt x="25" y="76"/>
                </a:cubicBezTo>
                <a:lnTo>
                  <a:pt x="14" y="73"/>
                </a:lnTo>
                <a:cubicBezTo>
                  <a:pt x="8" y="71"/>
                  <a:pt x="5" y="68"/>
                  <a:pt x="5" y="63"/>
                </a:cubicBezTo>
                <a:cubicBezTo>
                  <a:pt x="5" y="62"/>
                  <a:pt x="5" y="61"/>
                  <a:pt x="5" y="60"/>
                </a:cubicBezTo>
                <a:cubicBezTo>
                  <a:pt x="6" y="56"/>
                  <a:pt x="8" y="52"/>
                  <a:pt x="12" y="49"/>
                </a:cubicBezTo>
                <a:cubicBezTo>
                  <a:pt x="16" y="46"/>
                  <a:pt x="22" y="45"/>
                  <a:pt x="28" y="45"/>
                </a:cubicBezTo>
                <a:cubicBezTo>
                  <a:pt x="40" y="45"/>
                  <a:pt x="45" y="49"/>
                  <a:pt x="45" y="56"/>
                </a:cubicBezTo>
                <a:cubicBezTo>
                  <a:pt x="45" y="57"/>
                  <a:pt x="45" y="58"/>
                  <a:pt x="45" y="60"/>
                </a:cubicBezTo>
                <a:lnTo>
                  <a:pt x="31" y="60"/>
                </a:lnTo>
                <a:cubicBezTo>
                  <a:pt x="31" y="59"/>
                  <a:pt x="31" y="58"/>
                  <a:pt x="31" y="58"/>
                </a:cubicBezTo>
                <a:cubicBezTo>
                  <a:pt x="31" y="55"/>
                  <a:pt x="30" y="54"/>
                  <a:pt x="26" y="54"/>
                </a:cubicBezTo>
                <a:cubicBezTo>
                  <a:pt x="24" y="54"/>
                  <a:pt x="23" y="54"/>
                  <a:pt x="21" y="55"/>
                </a:cubicBezTo>
                <a:cubicBezTo>
                  <a:pt x="20" y="56"/>
                  <a:pt x="19" y="57"/>
                  <a:pt x="19" y="59"/>
                </a:cubicBezTo>
                <a:cubicBezTo>
                  <a:pt x="19" y="59"/>
                  <a:pt x="19" y="59"/>
                  <a:pt x="19" y="60"/>
                </a:cubicBezTo>
                <a:cubicBezTo>
                  <a:pt x="19" y="61"/>
                  <a:pt x="20" y="63"/>
                  <a:pt x="23" y="63"/>
                </a:cubicBezTo>
                <a:lnTo>
                  <a:pt x="31" y="66"/>
                </a:lnTo>
                <a:cubicBezTo>
                  <a:pt x="35" y="67"/>
                  <a:pt x="37" y="68"/>
                  <a:pt x="39" y="69"/>
                </a:cubicBezTo>
                <a:cubicBezTo>
                  <a:pt x="41" y="70"/>
                  <a:pt x="43" y="73"/>
                  <a:pt x="43" y="76"/>
                </a:cubicBezTo>
                <a:cubicBezTo>
                  <a:pt x="43" y="77"/>
                  <a:pt x="42" y="78"/>
                  <a:pt x="42" y="80"/>
                </a:cubicBezTo>
                <a:cubicBezTo>
                  <a:pt x="41" y="85"/>
                  <a:pt x="38" y="89"/>
                  <a:pt x="34" y="91"/>
                </a:cubicBezTo>
                <a:cubicBezTo>
                  <a:pt x="29" y="94"/>
                  <a:pt x="24" y="95"/>
                  <a:pt x="18" y="95"/>
                </a:cubicBezTo>
                <a:cubicBezTo>
                  <a:pt x="10" y="95"/>
                  <a:pt x="4" y="93"/>
                  <a:pt x="2" y="89"/>
                </a:cubicBezTo>
                <a:cubicBezTo>
                  <a:pt x="0" y="88"/>
                  <a:pt x="0" y="85"/>
                  <a:pt x="0" y="83"/>
                </a:cubicBezTo>
                <a:cubicBezTo>
                  <a:pt x="0" y="82"/>
                  <a:pt x="0" y="80"/>
                  <a:pt x="0" y="79"/>
                </a:cubicBezTo>
                <a:close/>
                <a:moveTo>
                  <a:pt x="89" y="102"/>
                </a:moveTo>
                <a:lnTo>
                  <a:pt x="177" y="102"/>
                </a:lnTo>
                <a:lnTo>
                  <a:pt x="174" y="117"/>
                </a:lnTo>
                <a:lnTo>
                  <a:pt x="85" y="117"/>
                </a:lnTo>
                <a:lnTo>
                  <a:pt x="89" y="102"/>
                </a:lnTo>
                <a:close/>
                <a:moveTo>
                  <a:pt x="84" y="125"/>
                </a:moveTo>
                <a:lnTo>
                  <a:pt x="173" y="125"/>
                </a:lnTo>
                <a:lnTo>
                  <a:pt x="169" y="140"/>
                </a:lnTo>
                <a:lnTo>
                  <a:pt x="80" y="140"/>
                </a:lnTo>
                <a:lnTo>
                  <a:pt x="84" y="125"/>
                </a:lnTo>
                <a:close/>
                <a:moveTo>
                  <a:pt x="110" y="0"/>
                </a:moveTo>
                <a:lnTo>
                  <a:pt x="199" y="0"/>
                </a:lnTo>
                <a:lnTo>
                  <a:pt x="196" y="15"/>
                </a:lnTo>
                <a:lnTo>
                  <a:pt x="107" y="15"/>
                </a:lnTo>
                <a:lnTo>
                  <a:pt x="110" y="0"/>
                </a:lnTo>
                <a:close/>
                <a:moveTo>
                  <a:pt x="105" y="23"/>
                </a:moveTo>
                <a:lnTo>
                  <a:pt x="194" y="23"/>
                </a:lnTo>
                <a:lnTo>
                  <a:pt x="191" y="38"/>
                </a:lnTo>
                <a:lnTo>
                  <a:pt x="102" y="38"/>
                </a:lnTo>
                <a:lnTo>
                  <a:pt x="105" y="23"/>
                </a:lnTo>
                <a:close/>
                <a:moveTo>
                  <a:pt x="47" y="94"/>
                </a:moveTo>
                <a:lnTo>
                  <a:pt x="57" y="46"/>
                </a:lnTo>
                <a:lnTo>
                  <a:pt x="93" y="46"/>
                </a:lnTo>
                <a:lnTo>
                  <a:pt x="91" y="55"/>
                </a:lnTo>
                <a:lnTo>
                  <a:pt x="68" y="55"/>
                </a:lnTo>
                <a:lnTo>
                  <a:pt x="66" y="65"/>
                </a:lnTo>
                <a:lnTo>
                  <a:pt x="87" y="65"/>
                </a:lnTo>
                <a:lnTo>
                  <a:pt x="85" y="74"/>
                </a:lnTo>
                <a:lnTo>
                  <a:pt x="64" y="74"/>
                </a:lnTo>
                <a:lnTo>
                  <a:pt x="62" y="85"/>
                </a:lnTo>
                <a:lnTo>
                  <a:pt x="85" y="85"/>
                </a:lnTo>
                <a:lnTo>
                  <a:pt x="83" y="94"/>
                </a:lnTo>
                <a:lnTo>
                  <a:pt x="47" y="94"/>
                </a:lnTo>
                <a:close/>
                <a:moveTo>
                  <a:pt x="90" y="94"/>
                </a:moveTo>
                <a:lnTo>
                  <a:pt x="100" y="46"/>
                </a:lnTo>
                <a:lnTo>
                  <a:pt x="119" y="46"/>
                </a:lnTo>
                <a:cubicBezTo>
                  <a:pt x="123" y="46"/>
                  <a:pt x="126" y="46"/>
                  <a:pt x="128" y="47"/>
                </a:cubicBezTo>
                <a:cubicBezTo>
                  <a:pt x="131" y="47"/>
                  <a:pt x="134" y="48"/>
                  <a:pt x="135" y="50"/>
                </a:cubicBezTo>
                <a:cubicBezTo>
                  <a:pt x="137" y="52"/>
                  <a:pt x="137" y="54"/>
                  <a:pt x="137" y="56"/>
                </a:cubicBezTo>
                <a:cubicBezTo>
                  <a:pt x="137" y="57"/>
                  <a:pt x="137" y="57"/>
                  <a:pt x="137" y="58"/>
                </a:cubicBezTo>
                <a:cubicBezTo>
                  <a:pt x="136" y="64"/>
                  <a:pt x="132" y="67"/>
                  <a:pt x="125" y="69"/>
                </a:cubicBezTo>
                <a:lnTo>
                  <a:pt x="124" y="69"/>
                </a:lnTo>
                <a:cubicBezTo>
                  <a:pt x="131" y="70"/>
                  <a:pt x="134" y="73"/>
                  <a:pt x="134" y="78"/>
                </a:cubicBezTo>
                <a:cubicBezTo>
                  <a:pt x="134" y="81"/>
                  <a:pt x="133" y="84"/>
                  <a:pt x="131" y="86"/>
                </a:cubicBezTo>
                <a:cubicBezTo>
                  <a:pt x="130" y="89"/>
                  <a:pt x="127" y="91"/>
                  <a:pt x="125" y="92"/>
                </a:cubicBezTo>
                <a:cubicBezTo>
                  <a:pt x="122" y="93"/>
                  <a:pt x="117" y="94"/>
                  <a:pt x="111" y="94"/>
                </a:cubicBezTo>
                <a:lnTo>
                  <a:pt x="90" y="94"/>
                </a:lnTo>
                <a:close/>
                <a:moveTo>
                  <a:pt x="111" y="55"/>
                </a:moveTo>
                <a:lnTo>
                  <a:pt x="109" y="65"/>
                </a:lnTo>
                <a:lnTo>
                  <a:pt x="115" y="65"/>
                </a:lnTo>
                <a:cubicBezTo>
                  <a:pt x="118" y="65"/>
                  <a:pt x="119" y="65"/>
                  <a:pt x="120" y="65"/>
                </a:cubicBezTo>
                <a:cubicBezTo>
                  <a:pt x="122" y="64"/>
                  <a:pt x="123" y="62"/>
                  <a:pt x="123" y="60"/>
                </a:cubicBezTo>
                <a:cubicBezTo>
                  <a:pt x="124" y="58"/>
                  <a:pt x="124" y="57"/>
                  <a:pt x="123" y="56"/>
                </a:cubicBezTo>
                <a:cubicBezTo>
                  <a:pt x="122" y="55"/>
                  <a:pt x="120" y="55"/>
                  <a:pt x="119" y="55"/>
                </a:cubicBezTo>
                <a:lnTo>
                  <a:pt x="111" y="55"/>
                </a:lnTo>
                <a:close/>
                <a:moveTo>
                  <a:pt x="107" y="74"/>
                </a:moveTo>
                <a:lnTo>
                  <a:pt x="105" y="85"/>
                </a:lnTo>
                <a:lnTo>
                  <a:pt x="112" y="85"/>
                </a:lnTo>
                <a:cubicBezTo>
                  <a:pt x="117" y="85"/>
                  <a:pt x="119" y="83"/>
                  <a:pt x="120" y="80"/>
                </a:cubicBezTo>
                <a:cubicBezTo>
                  <a:pt x="120" y="79"/>
                  <a:pt x="120" y="79"/>
                  <a:pt x="120" y="78"/>
                </a:cubicBezTo>
                <a:cubicBezTo>
                  <a:pt x="120" y="75"/>
                  <a:pt x="118" y="74"/>
                  <a:pt x="114" y="74"/>
                </a:cubicBezTo>
                <a:lnTo>
                  <a:pt x="107" y="74"/>
                </a:lnTo>
                <a:close/>
                <a:moveTo>
                  <a:pt x="138" y="94"/>
                </a:moveTo>
                <a:lnTo>
                  <a:pt x="148" y="46"/>
                </a:lnTo>
                <a:lnTo>
                  <a:pt x="170" y="46"/>
                </a:lnTo>
                <a:cubicBezTo>
                  <a:pt x="174" y="46"/>
                  <a:pt x="177" y="46"/>
                  <a:pt x="178" y="46"/>
                </a:cubicBezTo>
                <a:cubicBezTo>
                  <a:pt x="181" y="47"/>
                  <a:pt x="183" y="48"/>
                  <a:pt x="184" y="50"/>
                </a:cubicBezTo>
                <a:cubicBezTo>
                  <a:pt x="185" y="51"/>
                  <a:pt x="186" y="53"/>
                  <a:pt x="186" y="55"/>
                </a:cubicBezTo>
                <a:cubicBezTo>
                  <a:pt x="186" y="56"/>
                  <a:pt x="186" y="58"/>
                  <a:pt x="186" y="59"/>
                </a:cubicBezTo>
                <a:cubicBezTo>
                  <a:pt x="185" y="63"/>
                  <a:pt x="183" y="66"/>
                  <a:pt x="179" y="68"/>
                </a:cubicBezTo>
                <a:cubicBezTo>
                  <a:pt x="177" y="69"/>
                  <a:pt x="175" y="70"/>
                  <a:pt x="172" y="70"/>
                </a:cubicBezTo>
                <a:lnTo>
                  <a:pt x="172" y="70"/>
                </a:lnTo>
                <a:cubicBezTo>
                  <a:pt x="175" y="70"/>
                  <a:pt x="177" y="71"/>
                  <a:pt x="179" y="72"/>
                </a:cubicBezTo>
                <a:cubicBezTo>
                  <a:pt x="180" y="74"/>
                  <a:pt x="180" y="75"/>
                  <a:pt x="180" y="78"/>
                </a:cubicBezTo>
                <a:cubicBezTo>
                  <a:pt x="180" y="79"/>
                  <a:pt x="180" y="80"/>
                  <a:pt x="180" y="82"/>
                </a:cubicBezTo>
                <a:cubicBezTo>
                  <a:pt x="180" y="88"/>
                  <a:pt x="179" y="92"/>
                  <a:pt x="180" y="94"/>
                </a:cubicBezTo>
                <a:lnTo>
                  <a:pt x="165" y="94"/>
                </a:lnTo>
                <a:cubicBezTo>
                  <a:pt x="165" y="92"/>
                  <a:pt x="165" y="89"/>
                  <a:pt x="166" y="83"/>
                </a:cubicBezTo>
                <a:cubicBezTo>
                  <a:pt x="166" y="81"/>
                  <a:pt x="166" y="80"/>
                  <a:pt x="166" y="79"/>
                </a:cubicBezTo>
                <a:cubicBezTo>
                  <a:pt x="166" y="78"/>
                  <a:pt x="166" y="77"/>
                  <a:pt x="165" y="76"/>
                </a:cubicBezTo>
                <a:cubicBezTo>
                  <a:pt x="164" y="76"/>
                  <a:pt x="163" y="75"/>
                  <a:pt x="161" y="75"/>
                </a:cubicBezTo>
                <a:lnTo>
                  <a:pt x="155" y="75"/>
                </a:lnTo>
                <a:lnTo>
                  <a:pt x="151" y="94"/>
                </a:lnTo>
                <a:lnTo>
                  <a:pt x="138" y="94"/>
                </a:lnTo>
                <a:close/>
                <a:moveTo>
                  <a:pt x="160" y="55"/>
                </a:moveTo>
                <a:lnTo>
                  <a:pt x="157" y="67"/>
                </a:lnTo>
                <a:lnTo>
                  <a:pt x="162" y="67"/>
                </a:lnTo>
                <a:cubicBezTo>
                  <a:pt x="165" y="67"/>
                  <a:pt x="167" y="66"/>
                  <a:pt x="168" y="66"/>
                </a:cubicBezTo>
                <a:cubicBezTo>
                  <a:pt x="170" y="65"/>
                  <a:pt x="172" y="64"/>
                  <a:pt x="172" y="61"/>
                </a:cubicBezTo>
                <a:cubicBezTo>
                  <a:pt x="173" y="60"/>
                  <a:pt x="173" y="60"/>
                  <a:pt x="173" y="59"/>
                </a:cubicBezTo>
                <a:cubicBezTo>
                  <a:pt x="173" y="57"/>
                  <a:pt x="172" y="56"/>
                  <a:pt x="170" y="55"/>
                </a:cubicBezTo>
                <a:cubicBezTo>
                  <a:pt x="169" y="55"/>
                  <a:pt x="167" y="55"/>
                  <a:pt x="165" y="55"/>
                </a:cubicBezTo>
                <a:lnTo>
                  <a:pt x="160" y="55"/>
                </a:lnTo>
                <a:close/>
                <a:moveTo>
                  <a:pt x="182" y="94"/>
                </a:moveTo>
                <a:lnTo>
                  <a:pt x="211" y="46"/>
                </a:lnTo>
                <a:lnTo>
                  <a:pt x="227" y="46"/>
                </a:lnTo>
                <a:lnTo>
                  <a:pt x="236" y="94"/>
                </a:lnTo>
                <a:lnTo>
                  <a:pt x="221" y="94"/>
                </a:lnTo>
                <a:lnTo>
                  <a:pt x="220" y="84"/>
                </a:lnTo>
                <a:lnTo>
                  <a:pt x="201" y="84"/>
                </a:lnTo>
                <a:lnTo>
                  <a:pt x="195" y="94"/>
                </a:lnTo>
                <a:lnTo>
                  <a:pt x="182" y="94"/>
                </a:lnTo>
                <a:close/>
                <a:moveTo>
                  <a:pt x="206" y="76"/>
                </a:moveTo>
                <a:lnTo>
                  <a:pt x="219" y="76"/>
                </a:lnTo>
                <a:lnTo>
                  <a:pt x="217" y="55"/>
                </a:lnTo>
                <a:lnTo>
                  <a:pt x="216" y="55"/>
                </a:lnTo>
                <a:lnTo>
                  <a:pt x="206" y="76"/>
                </a:lnTo>
                <a:close/>
                <a:moveTo>
                  <a:pt x="241" y="94"/>
                </a:moveTo>
                <a:lnTo>
                  <a:pt x="251" y="46"/>
                </a:lnTo>
                <a:lnTo>
                  <a:pt x="287" y="46"/>
                </a:lnTo>
                <a:lnTo>
                  <a:pt x="285" y="55"/>
                </a:lnTo>
                <a:lnTo>
                  <a:pt x="263" y="55"/>
                </a:lnTo>
                <a:lnTo>
                  <a:pt x="260" y="65"/>
                </a:lnTo>
                <a:lnTo>
                  <a:pt x="282" y="65"/>
                </a:lnTo>
                <a:lnTo>
                  <a:pt x="280" y="74"/>
                </a:lnTo>
                <a:lnTo>
                  <a:pt x="258" y="74"/>
                </a:lnTo>
                <a:lnTo>
                  <a:pt x="256" y="85"/>
                </a:lnTo>
                <a:lnTo>
                  <a:pt x="280" y="85"/>
                </a:lnTo>
                <a:lnTo>
                  <a:pt x="278" y="94"/>
                </a:lnTo>
                <a:lnTo>
                  <a:pt x="241" y="9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BR" dirty="0">
              <a:latin typeface="Arial" charset="0"/>
              <a:cs typeface="Arial" charset="0"/>
            </a:endParaRPr>
          </a:p>
        </p:txBody>
      </p:sp>
      <p:sp>
        <p:nvSpPr>
          <p:cNvPr id="8" name="Text Box 64"/>
          <p:cNvSpPr txBox="1">
            <a:spLocks noChangeArrowheads="1"/>
          </p:cNvSpPr>
          <p:nvPr userDrawn="1"/>
        </p:nvSpPr>
        <p:spPr bwMode="auto">
          <a:xfrm rot="16200000">
            <a:off x="214313" y="4044950"/>
            <a:ext cx="18954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5400" dirty="0">
                <a:solidFill>
                  <a:schemeClr val="bg2">
                    <a:lumMod val="20000"/>
                    <a:lumOff val="80000"/>
                  </a:schemeClr>
                </a:solidFill>
                <a:latin typeface="Univers Black" pitchFamily="2" charset="0"/>
                <a:cs typeface="Arial" charset="0"/>
              </a:rPr>
              <a:t>SEBRAE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m 1" descr="cid:image001.jpg@01CC2CE9.C5B16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8" y="1700213"/>
            <a:ext cx="6816725" cy="28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0" y="428604"/>
            <a:ext cx="10117138" cy="78581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4000" b="1" dirty="0" smtClean="0">
                <a:solidFill>
                  <a:srgbClr val="0066CC"/>
                </a:solidFill>
              </a:rPr>
              <a:t>Depoimentos dos Empreendedores Individuais</a:t>
            </a:r>
          </a:p>
        </p:txBody>
      </p:sp>
      <p:sp>
        <p:nvSpPr>
          <p:cNvPr id="25603" name="Espaço Reservado para Conteúdo 2"/>
          <p:cNvSpPr>
            <a:spLocks noGrp="1"/>
          </p:cNvSpPr>
          <p:nvPr>
            <p:ph sz="half" idx="4294967295"/>
          </p:nvPr>
        </p:nvSpPr>
        <p:spPr bwMode="auto">
          <a:xfrm>
            <a:off x="668338" y="1214422"/>
            <a:ext cx="9448800" cy="42688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sz="2400" dirty="0" smtClean="0"/>
          </a:p>
          <a:p>
            <a:pPr>
              <a:buNone/>
            </a:pPr>
            <a:endParaRPr lang="pt-BR" sz="2800" dirty="0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2558239" y="2000240"/>
            <a:ext cx="4848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COLOCAR 2 DEPOIMENTOS NESTE SLIDE</a:t>
            </a:r>
            <a:endParaRPr lang="pt-BR" dirty="0"/>
          </a:p>
        </p:txBody>
      </p:sp>
      <p:sp>
        <p:nvSpPr>
          <p:cNvPr id="5" name="Elipse 4"/>
          <p:cNvSpPr/>
          <p:nvPr/>
        </p:nvSpPr>
        <p:spPr>
          <a:xfrm>
            <a:off x="843727" y="2714620"/>
            <a:ext cx="1571636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IMAGEM</a:t>
            </a:r>
            <a:endParaRPr lang="pt-BR" dirty="0"/>
          </a:p>
        </p:txBody>
      </p:sp>
      <p:cxnSp>
        <p:nvCxnSpPr>
          <p:cNvPr id="7" name="Conector reto 6"/>
          <p:cNvCxnSpPr/>
          <p:nvPr/>
        </p:nvCxnSpPr>
        <p:spPr>
          <a:xfrm>
            <a:off x="2058173" y="2928934"/>
            <a:ext cx="5238786" cy="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/>
          <p:cNvCxnSpPr/>
          <p:nvPr/>
        </p:nvCxnSpPr>
        <p:spPr>
          <a:xfrm>
            <a:off x="1986735" y="3081334"/>
            <a:ext cx="5238786" cy="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>
          <a:xfrm>
            <a:off x="1986735" y="3233734"/>
            <a:ext cx="5238786" cy="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7916089" y="3786190"/>
            <a:ext cx="1571636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IMAGEM</a:t>
            </a:r>
            <a:endParaRPr lang="pt-BR" dirty="0"/>
          </a:p>
        </p:txBody>
      </p:sp>
      <p:cxnSp>
        <p:nvCxnSpPr>
          <p:cNvPr id="23" name="Conector reto 22"/>
          <p:cNvCxnSpPr/>
          <p:nvPr/>
        </p:nvCxnSpPr>
        <p:spPr>
          <a:xfrm>
            <a:off x="2486801" y="4357694"/>
            <a:ext cx="5238786" cy="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2415363" y="4510094"/>
            <a:ext cx="5238786" cy="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to 24"/>
          <p:cNvCxnSpPr/>
          <p:nvPr/>
        </p:nvCxnSpPr>
        <p:spPr>
          <a:xfrm>
            <a:off x="2415363" y="4662494"/>
            <a:ext cx="5238786" cy="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0" y="428604"/>
            <a:ext cx="10117138" cy="78581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4000" b="1" dirty="0" smtClean="0">
                <a:solidFill>
                  <a:srgbClr val="0066CC"/>
                </a:solidFill>
              </a:rPr>
              <a:t>Espaço para vídeo</a:t>
            </a:r>
          </a:p>
        </p:txBody>
      </p:sp>
      <p:sp>
        <p:nvSpPr>
          <p:cNvPr id="25603" name="Espaço Reservado para Conteúdo 2"/>
          <p:cNvSpPr>
            <a:spLocks noGrp="1"/>
          </p:cNvSpPr>
          <p:nvPr>
            <p:ph sz="half" idx="4294967295"/>
          </p:nvPr>
        </p:nvSpPr>
        <p:spPr bwMode="auto">
          <a:xfrm>
            <a:off x="668338" y="1214422"/>
            <a:ext cx="9448800" cy="42688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sz="2400" dirty="0" smtClean="0"/>
          </a:p>
          <a:p>
            <a:pPr>
              <a:buNone/>
            </a:pPr>
            <a:endParaRPr lang="pt-BR" sz="2800" dirty="0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2486801" y="407194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Stand </a:t>
            </a:r>
            <a:r>
              <a:rPr lang="pt-BR" dirty="0" err="1" smtClean="0"/>
              <a:t>by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0" y="274638"/>
            <a:ext cx="10117138" cy="796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sz="4000" b="1" dirty="0" smtClean="0">
              <a:solidFill>
                <a:srgbClr val="0066CC"/>
              </a:solidFill>
            </a:endParaRPr>
          </a:p>
        </p:txBody>
      </p:sp>
      <p:sp>
        <p:nvSpPr>
          <p:cNvPr id="25603" name="Espaço Reservado para Conteúdo 2"/>
          <p:cNvSpPr>
            <a:spLocks noGrp="1"/>
          </p:cNvSpPr>
          <p:nvPr>
            <p:ph sz="half" idx="4294967295"/>
          </p:nvPr>
        </p:nvSpPr>
        <p:spPr bwMode="auto">
          <a:xfrm>
            <a:off x="668338" y="1000108"/>
            <a:ext cx="8890825" cy="434024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pt-BR" sz="2800" dirty="0" smtClean="0"/>
          </a:p>
          <a:p>
            <a:r>
              <a:rPr lang="pt-BR" sz="2800" dirty="0" smtClean="0"/>
              <a:t>Quer saber mais sobre o SEI? Procure o </a:t>
            </a:r>
            <a:r>
              <a:rPr lang="pt-BR" sz="2800" dirty="0" err="1" smtClean="0"/>
              <a:t>Sebrae</a:t>
            </a:r>
            <a:r>
              <a:rPr lang="pt-BR" sz="2800" dirty="0" smtClean="0"/>
              <a:t> mais próximo de você ou entre em contato com o nosso </a:t>
            </a:r>
            <a:r>
              <a:rPr lang="pt-BR" sz="2800" dirty="0" err="1" smtClean="0"/>
              <a:t>Call</a:t>
            </a:r>
            <a:r>
              <a:rPr lang="pt-BR" sz="2800" dirty="0" smtClean="0"/>
              <a:t> Center - </a:t>
            </a:r>
            <a:r>
              <a:rPr lang="pt-BR" sz="2800" dirty="0" smtClean="0"/>
              <a:t>0800 570 0800</a:t>
            </a:r>
            <a:endParaRPr lang="pt-BR" sz="2800" dirty="0" smtClean="0"/>
          </a:p>
        </p:txBody>
      </p:sp>
      <p:sp>
        <p:nvSpPr>
          <p:cNvPr id="4" name="Retângulo 3"/>
          <p:cNvSpPr/>
          <p:nvPr/>
        </p:nvSpPr>
        <p:spPr>
          <a:xfrm>
            <a:off x="700851" y="1571612"/>
            <a:ext cx="88583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pt-BR" sz="2400" dirty="0" smtClean="0">
              <a:latin typeface="+mn-lt"/>
            </a:endParaRPr>
          </a:p>
          <a:p>
            <a:pPr lvl="1"/>
            <a:endParaRPr lang="pt-BR" sz="2400" dirty="0" smtClean="0">
              <a:latin typeface="+mn-lt"/>
            </a:endParaRPr>
          </a:p>
          <a:p>
            <a:pPr lvl="1"/>
            <a:endParaRPr lang="pt-BR" sz="2400" dirty="0" smtClean="0">
              <a:latin typeface="+mn-lt"/>
            </a:endParaRPr>
          </a:p>
          <a:p>
            <a:pPr lvl="1"/>
            <a:endParaRPr lang="pt-BR" sz="2400" dirty="0" smtClean="0">
              <a:latin typeface="+mn-lt"/>
            </a:endParaRPr>
          </a:p>
          <a:p>
            <a:pPr lvl="1"/>
            <a:r>
              <a:rPr lang="pt-BR" sz="2400" dirty="0" smtClean="0">
                <a:latin typeface="+mn-lt"/>
              </a:rPr>
              <a:t>Mais informações: www.sebrae.com.br</a:t>
            </a:r>
            <a:endParaRPr lang="pt-BR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ítulo 1"/>
          <p:cNvSpPr>
            <a:spLocks noGrp="1"/>
          </p:cNvSpPr>
          <p:nvPr>
            <p:ph type="title"/>
          </p:nvPr>
        </p:nvSpPr>
        <p:spPr bwMode="auto">
          <a:xfrm>
            <a:off x="0" y="274638"/>
            <a:ext cx="10117138" cy="7969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4000" b="1" dirty="0" smtClean="0">
                <a:solidFill>
                  <a:srgbClr val="0070C0"/>
                </a:solidFill>
              </a:rPr>
              <a:t>Objetivo e Público-Alvo</a:t>
            </a:r>
          </a:p>
        </p:txBody>
      </p:sp>
      <p:sp>
        <p:nvSpPr>
          <p:cNvPr id="15362" name="Espaço Reservado para Conteúdo 2"/>
          <p:cNvSpPr>
            <a:spLocks noGrp="1"/>
          </p:cNvSpPr>
          <p:nvPr>
            <p:ph sz="half" idx="1"/>
          </p:nvPr>
        </p:nvSpPr>
        <p:spPr bwMode="auto">
          <a:xfrm>
            <a:off x="200785" y="1285875"/>
            <a:ext cx="9610725" cy="4357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pt-BR" sz="2400" dirty="0" smtClean="0"/>
              <a:t>	</a:t>
            </a:r>
          </a:p>
          <a:p>
            <a:pPr>
              <a:buNone/>
            </a:pPr>
            <a:r>
              <a:rPr lang="pt-BR" sz="2400" dirty="0" smtClean="0"/>
              <a:t>	</a:t>
            </a:r>
          </a:p>
          <a:p>
            <a:pPr>
              <a:buNone/>
            </a:pPr>
            <a:endParaRPr lang="pt-BR" sz="2400" dirty="0" smtClean="0"/>
          </a:p>
          <a:p>
            <a:pPr>
              <a:buNone/>
            </a:pPr>
            <a:r>
              <a:rPr lang="pt-BR" sz="2400" dirty="0" smtClean="0"/>
              <a:t>	Capacitar os Empreendedores Individuais </a:t>
            </a:r>
            <a:r>
              <a:rPr lang="pt-BR" sz="2400" b="1" dirty="0" smtClean="0">
                <a:solidFill>
                  <a:srgbClr val="FF0000"/>
                </a:solidFill>
              </a:rPr>
              <a:t>Formalizados</a:t>
            </a:r>
            <a:r>
              <a:rPr lang="pt-BR" sz="2400" dirty="0" smtClean="0"/>
              <a:t> por meio de um conjunto de soluções específicas para melhorar  a gestão de seus negócios e promover sua consolidação no mercado.</a:t>
            </a:r>
          </a:p>
          <a:p>
            <a:pPr>
              <a:buNone/>
            </a:pPr>
            <a:endParaRPr lang="pt-BR" sz="2400" dirty="0" smtClean="0"/>
          </a:p>
          <a:p>
            <a:pPr>
              <a:buNone/>
            </a:pPr>
            <a:endParaRPr lang="pt-BR" sz="2400" dirty="0" smtClean="0"/>
          </a:p>
          <a:p>
            <a:pPr>
              <a:buNone/>
            </a:pPr>
            <a:r>
              <a:rPr lang="pt-BR" sz="2400" dirty="0" smtClean="0"/>
              <a:t> 	</a:t>
            </a:r>
            <a:br>
              <a:rPr lang="pt-BR" sz="2400" dirty="0" smtClean="0"/>
            </a:br>
            <a:endParaRPr lang="pt-BR" dirty="0" smtClean="0"/>
          </a:p>
          <a:p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 bwMode="auto">
          <a:xfrm>
            <a:off x="0" y="357166"/>
            <a:ext cx="10117138" cy="7969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4000" b="1" dirty="0" smtClean="0">
                <a:solidFill>
                  <a:srgbClr val="0066CC"/>
                </a:solidFill>
              </a:rPr>
              <a:t>SEI - Soluções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06413" y="1643050"/>
            <a:ext cx="9610725" cy="4357688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algn="just">
              <a:buFontTx/>
              <a:buAutoNum type="arabicPeriod"/>
            </a:pPr>
            <a:r>
              <a:rPr lang="pt-BR" sz="2400" dirty="0" smtClean="0"/>
              <a:t>SEI Vender</a:t>
            </a:r>
          </a:p>
          <a:p>
            <a:pPr marL="457200" indent="-457200" algn="just">
              <a:buFontTx/>
              <a:buAutoNum type="arabicPeriod"/>
            </a:pPr>
            <a:r>
              <a:rPr lang="pt-BR" sz="2400" dirty="0" smtClean="0"/>
              <a:t>SEI Controlar Meu Dinheiro</a:t>
            </a:r>
          </a:p>
          <a:p>
            <a:pPr marL="457200" indent="-457200" algn="just">
              <a:buFontTx/>
              <a:buAutoNum type="arabicPeriod"/>
            </a:pPr>
            <a:r>
              <a:rPr lang="pt-BR" sz="2400" dirty="0" smtClean="0"/>
              <a:t>SEI Comprar</a:t>
            </a:r>
          </a:p>
          <a:p>
            <a:pPr marL="457200" indent="-457200" algn="just">
              <a:buFontTx/>
              <a:buAutoNum type="arabicPeriod"/>
            </a:pPr>
            <a:r>
              <a:rPr lang="pt-BR" sz="2400" dirty="0" smtClean="0"/>
              <a:t>SEI Empreender</a:t>
            </a:r>
          </a:p>
          <a:p>
            <a:pPr marL="457200" indent="-457200" algn="just">
              <a:buFontTx/>
              <a:buAutoNum type="arabicPeriod"/>
            </a:pPr>
            <a:r>
              <a:rPr lang="pt-BR" sz="2400" dirty="0" smtClean="0"/>
              <a:t>SEI Unir Forças para Melhorar</a:t>
            </a:r>
          </a:p>
          <a:p>
            <a:pPr marL="457200" indent="-457200" algn="just">
              <a:buFontTx/>
              <a:buAutoNum type="arabicPeriod"/>
            </a:pPr>
            <a:r>
              <a:rPr lang="pt-BR" sz="2400" dirty="0" smtClean="0"/>
              <a:t>SEI Planejar</a:t>
            </a:r>
          </a:p>
          <a:p>
            <a:pPr marL="457200" indent="-457200" algn="just">
              <a:buFontTx/>
              <a:buAutoNum type="arabicPeriod"/>
            </a:pPr>
            <a:r>
              <a:rPr lang="pt-BR" sz="2400" dirty="0" smtClean="0"/>
              <a:t>SEI Administrar</a:t>
            </a:r>
          </a:p>
          <a:p>
            <a:pPr marL="457200" indent="-457200">
              <a:buFontTx/>
              <a:buNone/>
            </a:pPr>
            <a:endParaRPr lang="pt-BR" dirty="0" smtClean="0"/>
          </a:p>
          <a:p>
            <a:pPr marL="457200" indent="-457200">
              <a:buNone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 bwMode="auto">
          <a:xfrm>
            <a:off x="0" y="357166"/>
            <a:ext cx="10117138" cy="7969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4000" b="1" dirty="0" smtClean="0">
                <a:solidFill>
                  <a:srgbClr val="0066CC"/>
                </a:solidFill>
              </a:rPr>
              <a:t>SEI - Soluções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06413" y="1643050"/>
            <a:ext cx="9610725" cy="4357688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algn="just">
              <a:buFontTx/>
              <a:buAutoNum type="arabicPeriod"/>
            </a:pPr>
            <a:r>
              <a:rPr lang="pt-BR" sz="2400" dirty="0" smtClean="0"/>
              <a:t>NESTE SLIDE, FAVOR DESMEMBRAR AS SOLUÇÕES, CADA UMA EM UM SLIDE DIFERENTE.</a:t>
            </a:r>
            <a:endParaRPr lang="pt-BR" sz="2400" dirty="0" smtClean="0"/>
          </a:p>
          <a:p>
            <a:pPr marL="457200" indent="-457200">
              <a:buFontTx/>
              <a:buNone/>
            </a:pPr>
            <a:endParaRPr lang="pt-BR" dirty="0" smtClean="0"/>
          </a:p>
          <a:p>
            <a:pPr marL="457200" indent="-457200">
              <a:buNone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1"/>
          <p:cNvSpPr>
            <a:spLocks noGrp="1"/>
          </p:cNvSpPr>
          <p:nvPr>
            <p:ph type="title"/>
          </p:nvPr>
        </p:nvSpPr>
        <p:spPr bwMode="auto">
          <a:xfrm>
            <a:off x="0" y="274638"/>
            <a:ext cx="10117138" cy="7969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4000" b="1" dirty="0" smtClean="0">
                <a:solidFill>
                  <a:srgbClr val="0066CC"/>
                </a:solidFill>
              </a:rPr>
              <a:t>SEI – Modalidades de Aplicação</a:t>
            </a:r>
          </a:p>
        </p:txBody>
      </p:sp>
      <p:sp>
        <p:nvSpPr>
          <p:cNvPr id="5123" name="Espaço Reservado para Conteúdo 2"/>
          <p:cNvSpPr>
            <a:spLocks noGrp="1"/>
          </p:cNvSpPr>
          <p:nvPr>
            <p:ph sz="half" idx="1"/>
          </p:nvPr>
        </p:nvSpPr>
        <p:spPr bwMode="auto">
          <a:xfrm>
            <a:off x="629413" y="1857363"/>
            <a:ext cx="9487725" cy="378619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  <a:p>
            <a:r>
              <a:rPr lang="pt-BR" dirty="0" smtClean="0"/>
              <a:t>Oficina (03 horas)</a:t>
            </a:r>
          </a:p>
          <a:p>
            <a:r>
              <a:rPr lang="pt-BR" dirty="0" smtClean="0"/>
              <a:t>Cartilha Impressa</a:t>
            </a:r>
          </a:p>
          <a:p>
            <a:r>
              <a:rPr lang="pt-BR" dirty="0" smtClean="0"/>
              <a:t>Cartilha </a:t>
            </a:r>
            <a:r>
              <a:rPr lang="pt-BR" dirty="0" err="1" smtClean="0"/>
              <a:t>Audiolivro</a:t>
            </a:r>
            <a:endParaRPr lang="pt-BR" dirty="0" smtClean="0"/>
          </a:p>
          <a:p>
            <a:r>
              <a:rPr lang="pt-BR" dirty="0" smtClean="0"/>
              <a:t>Educação a Distância – SMS (30 dias)</a:t>
            </a:r>
          </a:p>
          <a:p>
            <a:r>
              <a:rPr lang="pt-BR" dirty="0" smtClean="0"/>
              <a:t>Educação a Distância – Internet (15 dias)</a:t>
            </a:r>
          </a:p>
          <a:p>
            <a:r>
              <a:rPr lang="pt-BR" dirty="0" smtClean="0"/>
              <a:t>Kit Educativo – </a:t>
            </a:r>
            <a:r>
              <a:rPr lang="pt-BR" dirty="0" err="1" smtClean="0"/>
              <a:t>Telessala</a:t>
            </a:r>
            <a:r>
              <a:rPr lang="pt-BR" dirty="0" smtClean="0"/>
              <a:t> (24 horas)</a:t>
            </a:r>
          </a:p>
          <a:p>
            <a:pPr>
              <a:buFontTx/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1"/>
          <p:cNvSpPr>
            <a:spLocks noGrp="1"/>
          </p:cNvSpPr>
          <p:nvPr>
            <p:ph type="title"/>
          </p:nvPr>
        </p:nvSpPr>
        <p:spPr bwMode="auto">
          <a:xfrm>
            <a:off x="506413" y="274638"/>
            <a:ext cx="9104312" cy="6334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3200" b="1" dirty="0" smtClean="0">
                <a:solidFill>
                  <a:srgbClr val="0066CC"/>
                </a:solidFill>
              </a:rPr>
              <a:t>SEI Soluções e Modalidades</a:t>
            </a:r>
            <a:endParaRPr lang="pt-BR" sz="3200" b="1" dirty="0" smtClean="0">
              <a:solidFill>
                <a:srgbClr val="0070C0"/>
              </a:solidFill>
            </a:endParaRPr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450850" y="1000125"/>
          <a:ext cx="8823325" cy="5153978"/>
        </p:xfrm>
        <a:graphic>
          <a:graphicData uri="http://schemas.openxmlformats.org/drawingml/2006/table">
            <a:tbl>
              <a:tblPr/>
              <a:tblGrid>
                <a:gridCol w="3970338"/>
                <a:gridCol w="4852987"/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Nome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Formato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00313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SEI Vender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Oficina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Cartilha impressa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Cartilha </a:t>
                      </a:r>
                      <a:r>
                        <a:rPr kumimoji="0" lang="pt-B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audiolivro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Educação a Distância - SMS 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Educação a Distância - Internet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Kit educativo : “Boas Vendas! Como Vender Mais e Melhor no  Varejo”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1431925">
                <a:tc>
                  <a:txBody>
                    <a:bodyPr/>
                    <a:lstStyle/>
                    <a:p>
                      <a:pPr marL="1905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SEI Comprar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Oficina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Cartilha impressa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Cartilha </a:t>
                      </a:r>
                      <a:r>
                        <a:rPr kumimoji="0" lang="pt-B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audiolivro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Educação a Distância - SMS 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Educação a Distância - Internet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700088" y="1000125"/>
          <a:ext cx="8574087" cy="5000625"/>
        </p:xfrm>
        <a:graphic>
          <a:graphicData uri="http://schemas.openxmlformats.org/drawingml/2006/table">
            <a:tbl>
              <a:tblPr/>
              <a:tblGrid>
                <a:gridCol w="3857625"/>
                <a:gridCol w="4716462"/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Formato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303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SEI Controlar Meu Dinheiro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Oficina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Cartilha Impressa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Cartilha </a:t>
                      </a:r>
                      <a:r>
                        <a:rPr kumimoji="0" lang="pt-B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Audiolivro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Educação a Distância - SMS 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Educação a Distância - Internet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14319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 SEI Empreender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Oficina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Cartilha Impressa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Cartilha </a:t>
                      </a:r>
                      <a:r>
                        <a:rPr kumimoji="0" lang="pt-B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Audiolivro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Educação a Distância - SMS 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Educação a Distância - Internet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14319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 SEI Unir  Forças para Melhorar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Oficina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Cartilha Impressa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Cartilha </a:t>
                      </a:r>
                      <a:r>
                        <a:rPr kumimoji="0" lang="pt-B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Audiolivro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Educação a Distância - SMS 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Educação a Distância - Internet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7195" name="Título 1"/>
          <p:cNvSpPr>
            <a:spLocks/>
          </p:cNvSpPr>
          <p:nvPr/>
        </p:nvSpPr>
        <p:spPr bwMode="auto">
          <a:xfrm>
            <a:off x="506413" y="274638"/>
            <a:ext cx="91043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pt-BR" sz="3200" b="1" dirty="0">
                <a:solidFill>
                  <a:srgbClr val="0066CC"/>
                </a:solidFill>
              </a:rPr>
              <a:t>SEI </a:t>
            </a:r>
            <a:r>
              <a:rPr lang="pt-BR" sz="3200" b="1" dirty="0" smtClean="0">
                <a:solidFill>
                  <a:srgbClr val="0066CC"/>
                </a:solidFill>
              </a:rPr>
              <a:t>Soluções e Modalidades</a:t>
            </a:r>
            <a:endParaRPr lang="pt-BR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10" name="Group 18"/>
          <p:cNvGraphicFramePr>
            <a:graphicFrameLocks noGrp="1"/>
          </p:cNvGraphicFramePr>
          <p:nvPr>
            <p:ph idx="1"/>
          </p:nvPr>
        </p:nvGraphicFramePr>
        <p:xfrm>
          <a:off x="700088" y="1000125"/>
          <a:ext cx="8574087" cy="4356101"/>
        </p:xfrm>
        <a:graphic>
          <a:graphicData uri="http://schemas.openxmlformats.org/drawingml/2006/table">
            <a:tbl>
              <a:tblPr/>
              <a:tblGrid>
                <a:gridCol w="3857625"/>
                <a:gridCol w="4716462"/>
              </a:tblGrid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Formato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8145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 SEI Planejar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Oficina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Cartilha Impressa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Cartilha </a:t>
                      </a:r>
                      <a:r>
                        <a:rPr kumimoji="0" lang="pt-B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Audiolivro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Educação a Distância - SMS 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Educação a Distância - Internet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1066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7. SEI Administrar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Kits Educativos: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“Aprender a Empreender”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“Aprender a Empreender Serviços”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8212" name="Título 1"/>
          <p:cNvSpPr>
            <a:spLocks/>
          </p:cNvSpPr>
          <p:nvPr/>
        </p:nvSpPr>
        <p:spPr bwMode="auto">
          <a:xfrm>
            <a:off x="506413" y="274638"/>
            <a:ext cx="91043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pt-BR" sz="3200" b="1" dirty="0">
                <a:solidFill>
                  <a:srgbClr val="0066CC"/>
                </a:solidFill>
              </a:rPr>
              <a:t>SEI </a:t>
            </a:r>
            <a:r>
              <a:rPr lang="pt-BR" sz="3200" b="1" dirty="0" smtClean="0">
                <a:solidFill>
                  <a:srgbClr val="0066CC"/>
                </a:solidFill>
              </a:rPr>
              <a:t>Soluções e Modalidades</a:t>
            </a:r>
            <a:endParaRPr lang="pt-BR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0" y="428604"/>
            <a:ext cx="10117138" cy="78581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4000" b="1" dirty="0" smtClean="0">
                <a:solidFill>
                  <a:srgbClr val="0066CC"/>
                </a:solidFill>
              </a:rPr>
              <a:t>Depoimentos dos Empreendedores Individuais</a:t>
            </a:r>
          </a:p>
        </p:txBody>
      </p:sp>
      <p:sp>
        <p:nvSpPr>
          <p:cNvPr id="25603" name="Espaço Reservado para Conteúdo 2"/>
          <p:cNvSpPr>
            <a:spLocks noGrp="1"/>
          </p:cNvSpPr>
          <p:nvPr>
            <p:ph sz="half" idx="4294967295"/>
          </p:nvPr>
        </p:nvSpPr>
        <p:spPr bwMode="auto">
          <a:xfrm>
            <a:off x="668338" y="1214422"/>
            <a:ext cx="9448800" cy="42688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sz="2400" dirty="0" smtClean="0"/>
          </a:p>
          <a:p>
            <a:pPr>
              <a:buNone/>
            </a:pPr>
            <a:endParaRPr lang="pt-BR" sz="2800" dirty="0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2558239" y="2000240"/>
            <a:ext cx="4848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COLOCAR 2 DEPOIMENTOS NESTE SLIDE</a:t>
            </a:r>
            <a:endParaRPr lang="pt-BR" dirty="0"/>
          </a:p>
        </p:txBody>
      </p:sp>
      <p:sp>
        <p:nvSpPr>
          <p:cNvPr id="5" name="Elipse 4"/>
          <p:cNvSpPr/>
          <p:nvPr/>
        </p:nvSpPr>
        <p:spPr>
          <a:xfrm>
            <a:off x="843727" y="2714620"/>
            <a:ext cx="1571636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IMAGEM</a:t>
            </a:r>
            <a:endParaRPr lang="pt-BR" dirty="0"/>
          </a:p>
        </p:txBody>
      </p:sp>
      <p:cxnSp>
        <p:nvCxnSpPr>
          <p:cNvPr id="7" name="Conector reto 6"/>
          <p:cNvCxnSpPr/>
          <p:nvPr/>
        </p:nvCxnSpPr>
        <p:spPr>
          <a:xfrm>
            <a:off x="2058173" y="2928934"/>
            <a:ext cx="5238786" cy="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/>
          <p:cNvCxnSpPr/>
          <p:nvPr/>
        </p:nvCxnSpPr>
        <p:spPr>
          <a:xfrm>
            <a:off x="1986735" y="3081334"/>
            <a:ext cx="5238786" cy="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>
          <a:xfrm>
            <a:off x="1986735" y="3233734"/>
            <a:ext cx="5238786" cy="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7916089" y="3786190"/>
            <a:ext cx="1571636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IMAGEM</a:t>
            </a:r>
            <a:endParaRPr lang="pt-BR" dirty="0"/>
          </a:p>
        </p:txBody>
      </p:sp>
      <p:cxnSp>
        <p:nvCxnSpPr>
          <p:cNvPr id="23" name="Conector reto 22"/>
          <p:cNvCxnSpPr/>
          <p:nvPr/>
        </p:nvCxnSpPr>
        <p:spPr>
          <a:xfrm>
            <a:off x="2486801" y="4357694"/>
            <a:ext cx="5238786" cy="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2415363" y="4510094"/>
            <a:ext cx="5238786" cy="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to 24"/>
          <p:cNvCxnSpPr/>
          <p:nvPr/>
        </p:nvCxnSpPr>
        <p:spPr>
          <a:xfrm>
            <a:off x="2415363" y="4662494"/>
            <a:ext cx="5238786" cy="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2781</TotalTime>
  <Words>273</Words>
  <Application>Microsoft Office PowerPoint</Application>
  <PresentationFormat>Personalizar</PresentationFormat>
  <Paragraphs>95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Design padrão</vt:lpstr>
      <vt:lpstr>Slide 1</vt:lpstr>
      <vt:lpstr>Objetivo e Público-Alvo</vt:lpstr>
      <vt:lpstr>SEI - Soluções</vt:lpstr>
      <vt:lpstr>SEI - Soluções</vt:lpstr>
      <vt:lpstr>SEI – Modalidades de Aplicação</vt:lpstr>
      <vt:lpstr>SEI Soluções e Modalidades</vt:lpstr>
      <vt:lpstr>Slide 7</vt:lpstr>
      <vt:lpstr>Slide 8</vt:lpstr>
      <vt:lpstr>Depoimentos dos Empreendedores Individuais</vt:lpstr>
      <vt:lpstr>Depoimentos dos Empreendedores Individuais</vt:lpstr>
      <vt:lpstr>Espaço para vídeo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Viegas</dc:creator>
  <cp:lastModifiedBy>lorena.ortale</cp:lastModifiedBy>
  <cp:revision>375</cp:revision>
  <dcterms:created xsi:type="dcterms:W3CDTF">2011-02-18T16:41:29Z</dcterms:created>
  <dcterms:modified xsi:type="dcterms:W3CDTF">2012-03-14T19:43:34Z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ingExpirationDate">
    <vt:lpwstr/>
  </property>
  <property fmtid="{D5CDD505-2E9C-101B-9397-08002B2CF9AE}" pid="3" name="PublishingStartDate">
    <vt:lpwstr/>
  </property>
</Properties>
</file>