
<file path=[Content_Types].xml><?xml version="1.0" encoding="utf-8"?>
<Types xmlns="http://schemas.openxmlformats.org/package/2006/content-types">
  <Default Extension="xml" ContentType="application/xml"/>
  <Default Extension="jpg" ContentType="image/jpeg"/>
  <Default Extension="mp3" ContentType="audio/unknown"/>
  <Default Extension="emf" ContentType="image/x-emf"/>
  <Default Extension="jpeg" ContentType="image/jpeg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5"/>
  </p:notesMasterIdLst>
  <p:sldIdLst>
    <p:sldId id="256" r:id="rId2"/>
    <p:sldId id="257" r:id="rId3"/>
    <p:sldId id="297" r:id="rId4"/>
    <p:sldId id="298" r:id="rId5"/>
    <p:sldId id="299" r:id="rId6"/>
    <p:sldId id="258" r:id="rId7"/>
    <p:sldId id="288" r:id="rId8"/>
    <p:sldId id="276" r:id="rId9"/>
    <p:sldId id="259" r:id="rId10"/>
    <p:sldId id="277" r:id="rId11"/>
    <p:sldId id="260" r:id="rId12"/>
    <p:sldId id="278" r:id="rId13"/>
    <p:sldId id="264" r:id="rId14"/>
    <p:sldId id="279" r:id="rId15"/>
    <p:sldId id="265" r:id="rId16"/>
    <p:sldId id="280" r:id="rId17"/>
    <p:sldId id="281" r:id="rId18"/>
    <p:sldId id="282" r:id="rId19"/>
    <p:sldId id="283" r:id="rId20"/>
    <p:sldId id="284" r:id="rId21"/>
    <p:sldId id="266" r:id="rId22"/>
    <p:sldId id="285" r:id="rId23"/>
    <p:sldId id="286" r:id="rId24"/>
    <p:sldId id="287" r:id="rId25"/>
    <p:sldId id="289" r:id="rId26"/>
    <p:sldId id="271" r:id="rId27"/>
    <p:sldId id="290" r:id="rId28"/>
    <p:sldId id="291" r:id="rId29"/>
    <p:sldId id="292" r:id="rId30"/>
    <p:sldId id="293" r:id="rId31"/>
    <p:sldId id="294" r:id="rId32"/>
    <p:sldId id="295" r:id="rId33"/>
    <p:sldId id="296" r:id="rId3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125" d="100"/>
          <a:sy n="125" d="100"/>
        </p:scale>
        <p:origin x="-2616" y="-2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notesMaster" Target="notesMasters/notesMaster1.xml"/><Relationship Id="rId36" Type="http://schemas.openxmlformats.org/officeDocument/2006/relationships/printerSettings" Target="printerSettings/printerSettings1.bin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presProps" Target="presProps.xml"/><Relationship Id="rId38" Type="http://schemas.openxmlformats.org/officeDocument/2006/relationships/viewProps" Target="viewProps.xml"/><Relationship Id="rId39" Type="http://schemas.openxmlformats.org/officeDocument/2006/relationships/theme" Target="theme/theme1.xml"/><Relationship Id="rId4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95095E-1F79-F946-93CE-2AA060D2F475}" type="datetimeFigureOut">
              <a:rPr lang="en-US" smtClean="0"/>
              <a:t>19/07/12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D5FA59-E05D-8E48-8405-0A3309A630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85026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D5FA59-E05D-8E48-8405-0A3309A6307F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2519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D5FA59-E05D-8E48-8405-0A3309A6307F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2519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D5FA59-E05D-8E48-8405-0A3309A6307F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2519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16232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00CD235-EC3C-0743-94F3-0D0D479C15EA}" type="datetimeFigureOut">
              <a:rPr lang="en-US" smtClean="0"/>
              <a:t>19/07/12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ECA39C3-56C0-7C47-9AE9-94DE174CA4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43137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00CD235-EC3C-0743-94F3-0D0D479C15EA}" type="datetimeFigureOut">
              <a:rPr lang="en-US" smtClean="0"/>
              <a:t>19/07/12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ECA39C3-56C0-7C47-9AE9-94DE174CA4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6250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00CD235-EC3C-0743-94F3-0D0D479C15EA}" type="datetimeFigureOut">
              <a:rPr lang="en-US" smtClean="0"/>
              <a:t>19/07/12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ECA39C3-56C0-7C47-9AE9-94DE174CA4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7926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00CD235-EC3C-0743-94F3-0D0D479C15EA}" type="datetimeFigureOut">
              <a:rPr lang="en-US" smtClean="0"/>
              <a:t>19/07/12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ECA39C3-56C0-7C47-9AE9-94DE174CA4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12221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00CD235-EC3C-0743-94F3-0D0D479C15EA}" type="datetimeFigureOut">
              <a:rPr lang="en-US" smtClean="0"/>
              <a:t>19/07/12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ECA39C3-56C0-7C47-9AE9-94DE174CA4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52451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00CD235-EC3C-0743-94F3-0D0D479C15EA}" type="datetimeFigureOut">
              <a:rPr lang="en-US" smtClean="0"/>
              <a:t>19/07/12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ECA39C3-56C0-7C47-9AE9-94DE174CA4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83124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00CD235-EC3C-0743-94F3-0D0D479C15EA}" type="datetimeFigureOut">
              <a:rPr lang="en-US" smtClean="0"/>
              <a:t>19/07/12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ECA39C3-56C0-7C47-9AE9-94DE174CA4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9963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00CD235-EC3C-0743-94F3-0D0D479C15EA}" type="datetimeFigureOut">
              <a:rPr lang="en-US" smtClean="0"/>
              <a:t>19/07/12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ECA39C3-56C0-7C47-9AE9-94DE174CA4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86628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00CD235-EC3C-0743-94F3-0D0D479C15EA}" type="datetimeFigureOut">
              <a:rPr lang="en-US" smtClean="0"/>
              <a:t>19/07/12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ECA39C3-56C0-7C47-9AE9-94DE174CA4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49125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00CD235-EC3C-0743-94F3-0D0D479C15EA}" type="datetimeFigureOut">
              <a:rPr lang="en-US" smtClean="0"/>
              <a:t>19/07/12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ECA39C3-56C0-7C47-9AE9-94DE174CA4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87447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png"/><Relationship Id="rId14" Type="http://schemas.openxmlformats.org/officeDocument/2006/relationships/image" Target="../media/image2.emf"/><Relationship Id="rId15" Type="http://schemas.openxmlformats.org/officeDocument/2006/relationships/image" Target="../media/image3.emf"/><Relationship Id="rId16" Type="http://schemas.openxmlformats.org/officeDocument/2006/relationships/image" Target="../media/image4.emf"/><Relationship Id="rId17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-106947" y="-80136"/>
            <a:ext cx="9357894" cy="7011940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2265947" y="-80136"/>
            <a:ext cx="6985000" cy="6413500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-106947" y="21464"/>
            <a:ext cx="5956300" cy="6311900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-106947" y="732664"/>
            <a:ext cx="7378700" cy="5600700"/>
          </a:xfrm>
          <a:prstGeom prst="rect">
            <a:avLst/>
          </a:prstGeom>
        </p:spPr>
      </p:pic>
      <p:pic>
        <p:nvPicPr>
          <p:cNvPr id="37" name="Picture 36" descr="rms1_negativo.png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07077" y="537996"/>
            <a:ext cx="1342818" cy="1529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63682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4" Type="http://schemas.openxmlformats.org/officeDocument/2006/relationships/image" Target="../media/image3.emf"/><Relationship Id="rId5" Type="http://schemas.openxmlformats.org/officeDocument/2006/relationships/image" Target="../media/image4.emf"/><Relationship Id="rId6" Type="http://schemas.openxmlformats.org/officeDocument/2006/relationships/image" Target="../media/image6.png"/><Relationship Id="rId7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14.png"/><Relationship Id="rId5" Type="http://schemas.openxmlformats.org/officeDocument/2006/relationships/image" Target="../media/image15.png"/><Relationship Id="rId1" Type="http://schemas.microsoft.com/office/2007/relationships/media" Target="../media/media1.mp3"/><Relationship Id="rId2" Type="http://schemas.openxmlformats.org/officeDocument/2006/relationships/audio" Target="../media/media1.mp3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3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3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3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3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3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5.em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6.jp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-401053" y="-133685"/>
            <a:ext cx="9799053" cy="713873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6947" y="-76970"/>
            <a:ext cx="9357894" cy="701194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5947" y="-76970"/>
            <a:ext cx="6985000" cy="6413500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06947" y="24630"/>
            <a:ext cx="5956300" cy="6311900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06947" y="735830"/>
            <a:ext cx="7378700" cy="5600700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361191" y="2743200"/>
            <a:ext cx="6299041" cy="2047788"/>
            <a:chOff x="361191" y="2743200"/>
            <a:chExt cx="6299041" cy="2047788"/>
          </a:xfrm>
        </p:grpSpPr>
        <p:pic>
          <p:nvPicPr>
            <p:cNvPr id="27" name="Picture 26" descr="rms1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1191" y="2743200"/>
              <a:ext cx="1797294" cy="2047788"/>
            </a:xfrm>
            <a:prstGeom prst="rect">
              <a:avLst/>
            </a:prstGeom>
          </p:spPr>
        </p:pic>
        <p:pic>
          <p:nvPicPr>
            <p:cNvPr id="4" name="Picture 3" descr="logo_mtur_e_brasil.png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61104" y="4138460"/>
              <a:ext cx="4099128" cy="65252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697372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41157" y="2018631"/>
            <a:ext cx="6309896" cy="4001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3200" b="1" dirty="0" smtClean="0">
                <a:solidFill>
                  <a:srgbClr val="008000"/>
                </a:solidFill>
                <a:latin typeface="Arial Narrow"/>
                <a:cs typeface="Arial Narrow"/>
              </a:rPr>
              <a:t>Público</a:t>
            </a:r>
            <a:r>
              <a:rPr lang="pt-BR" sz="3200" b="1" dirty="0">
                <a:solidFill>
                  <a:srgbClr val="008000"/>
                </a:solidFill>
                <a:latin typeface="Arial Narrow"/>
                <a:cs typeface="Arial Narrow"/>
              </a:rPr>
              <a:t>-alvo </a:t>
            </a:r>
            <a:endParaRPr lang="pt-BR" sz="3200" b="1" dirty="0" smtClean="0">
              <a:solidFill>
                <a:srgbClr val="008000"/>
              </a:solidFill>
              <a:latin typeface="Arial Narrow"/>
              <a:cs typeface="Arial Narrow"/>
            </a:endParaRPr>
          </a:p>
          <a:p>
            <a:endParaRPr lang="pt-BR" sz="2400" dirty="0">
              <a:solidFill>
                <a:srgbClr val="008000"/>
              </a:solidFill>
              <a:latin typeface="Arial Narrow"/>
              <a:cs typeface="Arial Narrow"/>
            </a:endParaRPr>
          </a:p>
          <a:p>
            <a:pPr marL="342900" indent="-342900">
              <a:buFont typeface="Arial"/>
              <a:buChar char="•"/>
            </a:pPr>
            <a:r>
              <a:rPr lang="pt-BR" sz="2200" b="1" dirty="0">
                <a:latin typeface="Arial Narrow"/>
                <a:cs typeface="Arial Narrow"/>
              </a:rPr>
              <a:t>Formadores de opinião - </a:t>
            </a:r>
            <a:r>
              <a:rPr lang="pt-BR" sz="2200" dirty="0">
                <a:latin typeface="Arial Narrow"/>
                <a:cs typeface="Arial Narrow"/>
              </a:rPr>
              <a:t>Líderes comunitários e representantes de células familiares</a:t>
            </a:r>
            <a:r>
              <a:rPr lang="pt-BR" sz="2200" dirty="0" smtClean="0">
                <a:latin typeface="Arial Narrow"/>
                <a:cs typeface="Arial Narrow"/>
              </a:rPr>
              <a:t>.</a:t>
            </a:r>
          </a:p>
          <a:p>
            <a:pPr marL="342900" indent="-342900">
              <a:buFont typeface="Arial"/>
              <a:buChar char="•"/>
            </a:pPr>
            <a:endParaRPr lang="pt-BR" sz="2200" dirty="0">
              <a:latin typeface="Arial Narrow"/>
              <a:cs typeface="Arial Narrow"/>
            </a:endParaRPr>
          </a:p>
          <a:p>
            <a:pPr marL="342900" indent="-342900">
              <a:buFont typeface="Arial"/>
              <a:buChar char="•"/>
            </a:pPr>
            <a:r>
              <a:rPr lang="pt-BR" sz="2200" b="1" dirty="0">
                <a:latin typeface="Arial Narrow"/>
                <a:cs typeface="Arial Narrow"/>
              </a:rPr>
              <a:t>Mídias populares - </a:t>
            </a:r>
            <a:r>
              <a:rPr lang="pt-BR" sz="2200" dirty="0">
                <a:latin typeface="Arial Narrow"/>
                <a:cs typeface="Arial Narrow"/>
              </a:rPr>
              <a:t>Rádios comunitárias, AM/FM, carros de som, alto-falantes, rádio poste, por meio de entradas ao vivo na programação das emissoras e do envio de mensagens gravadas em MP3.  </a:t>
            </a:r>
          </a:p>
        </p:txBody>
      </p:sp>
      <p:sp>
        <p:nvSpPr>
          <p:cNvPr id="5" name="Rectangle 4"/>
          <p:cNvSpPr/>
          <p:nvPr/>
        </p:nvSpPr>
        <p:spPr>
          <a:xfrm rot="21199931">
            <a:off x="370681" y="289634"/>
            <a:ext cx="499075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3200" dirty="0">
                <a:solidFill>
                  <a:schemeClr val="bg1"/>
                </a:solidFill>
                <a:latin typeface="Arial Narrow"/>
                <a:cs typeface="Arial Narrow"/>
              </a:rPr>
              <a:t>LOCALIDADES-ALVO </a:t>
            </a:r>
            <a:r>
              <a:rPr lang="pt-BR" sz="3200" dirty="0" smtClean="0">
                <a:solidFill>
                  <a:schemeClr val="bg1"/>
                </a:solidFill>
                <a:latin typeface="Arial Narrow"/>
                <a:cs typeface="Arial Narrow"/>
              </a:rPr>
              <a:t/>
            </a:r>
            <a:br>
              <a:rPr lang="pt-BR" sz="3200" dirty="0" smtClean="0">
                <a:solidFill>
                  <a:schemeClr val="bg1"/>
                </a:solidFill>
                <a:latin typeface="Arial Narrow"/>
                <a:cs typeface="Arial Narrow"/>
              </a:rPr>
            </a:br>
            <a:r>
              <a:rPr lang="pt-BR" sz="3200" dirty="0" smtClean="0">
                <a:solidFill>
                  <a:schemeClr val="bg1"/>
                </a:solidFill>
                <a:latin typeface="Arial Narrow"/>
                <a:cs typeface="Arial Narrow"/>
              </a:rPr>
              <a:t>E </a:t>
            </a:r>
            <a:r>
              <a:rPr lang="pt-BR" sz="3200" dirty="0">
                <a:solidFill>
                  <a:schemeClr val="bg1"/>
                </a:solidFill>
                <a:latin typeface="Arial Narrow"/>
                <a:cs typeface="Arial Narrow"/>
              </a:rPr>
              <a:t>PÚBLICO/ALVO </a:t>
            </a:r>
            <a:r>
              <a:rPr lang="pt-BR" sz="3200" dirty="0" smtClean="0">
                <a:solidFill>
                  <a:schemeClr val="bg1"/>
                </a:solidFill>
                <a:latin typeface="Arial Narrow"/>
                <a:cs typeface="Arial Narrow"/>
              </a:rPr>
              <a:t> </a:t>
            </a:r>
            <a:endParaRPr lang="en-US" sz="3200" dirty="0">
              <a:solidFill>
                <a:schemeClr val="bg1"/>
              </a:solidFill>
              <a:latin typeface="Arial Narrow"/>
              <a:cs typeface="Arial Narrow"/>
            </a:endParaRPr>
          </a:p>
        </p:txBody>
      </p:sp>
    </p:spTree>
    <p:extLst>
      <p:ext uri="{BB962C8B-B14F-4D97-AF65-F5344CB8AC3E}">
        <p14:creationId xmlns:p14="http://schemas.microsoft.com/office/powerpoint/2010/main" val="14632092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41157" y="1694928"/>
            <a:ext cx="64168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pt-BR" sz="2400" b="1" dirty="0">
                <a:latin typeface="Arial narrow"/>
                <a:cs typeface="Arial narrow"/>
              </a:rPr>
              <a:t>Mobilização sem fronteiras</a:t>
            </a:r>
            <a:endParaRPr lang="pt-BR" sz="2400" dirty="0">
              <a:latin typeface="Arial narrow"/>
              <a:cs typeface="Arial narrow"/>
            </a:endParaRPr>
          </a:p>
          <a:p>
            <a:pPr marL="342900" indent="-342900">
              <a:buFont typeface="Arial"/>
              <a:buChar char="•"/>
            </a:pPr>
            <a:r>
              <a:rPr lang="pt-BR" sz="2400" b="1" dirty="0" smtClean="0">
                <a:latin typeface="Arial narrow"/>
                <a:cs typeface="Arial narrow"/>
              </a:rPr>
              <a:t>Relatório </a:t>
            </a:r>
            <a:r>
              <a:rPr lang="pt-BR" sz="2400" b="1" dirty="0">
                <a:latin typeface="Arial narrow"/>
                <a:cs typeface="Arial narrow"/>
              </a:rPr>
              <a:t>de Veiculação em Emissoras de Rádio </a:t>
            </a:r>
            <a:endParaRPr lang="pt-BR" sz="2400" b="1" dirty="0" smtClean="0">
              <a:latin typeface="Arial narrow"/>
              <a:cs typeface="Arial narrow"/>
            </a:endParaRPr>
          </a:p>
        </p:txBody>
      </p:sp>
      <p:sp>
        <p:nvSpPr>
          <p:cNvPr id="6" name="Rectangle 5"/>
          <p:cNvSpPr/>
          <p:nvPr/>
        </p:nvSpPr>
        <p:spPr>
          <a:xfrm rot="21199931">
            <a:off x="369487" y="255766"/>
            <a:ext cx="534386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3200" dirty="0">
                <a:solidFill>
                  <a:schemeClr val="bg1"/>
                </a:solidFill>
                <a:latin typeface="Arial Narrow"/>
                <a:cs typeface="Arial Narrow"/>
              </a:rPr>
              <a:t>RESULTADO /MOBILIZAÇÃO </a:t>
            </a:r>
            <a:r>
              <a:rPr lang="pt-BR" sz="3200" dirty="0" smtClean="0">
                <a:solidFill>
                  <a:schemeClr val="bg1"/>
                </a:solidFill>
                <a:latin typeface="Arial Narrow"/>
                <a:cs typeface="Arial Narrow"/>
              </a:rPr>
              <a:t/>
            </a:r>
            <a:br>
              <a:rPr lang="pt-BR" sz="3200" dirty="0" smtClean="0">
                <a:solidFill>
                  <a:schemeClr val="bg1"/>
                </a:solidFill>
                <a:latin typeface="Arial Narrow"/>
                <a:cs typeface="Arial Narrow"/>
              </a:rPr>
            </a:br>
            <a:r>
              <a:rPr lang="pt-BR" sz="3200" dirty="0" smtClean="0">
                <a:solidFill>
                  <a:schemeClr val="bg1"/>
                </a:solidFill>
                <a:latin typeface="Arial Narrow"/>
                <a:cs typeface="Arial Narrow"/>
              </a:rPr>
              <a:t>VIA </a:t>
            </a:r>
            <a:r>
              <a:rPr lang="pt-BR" sz="3200" dirty="0">
                <a:solidFill>
                  <a:schemeClr val="bg1"/>
                </a:solidFill>
                <a:latin typeface="Arial Narrow"/>
                <a:cs typeface="Arial Narrow"/>
              </a:rPr>
              <a:t>RÁDIO </a:t>
            </a:r>
          </a:p>
        </p:txBody>
      </p:sp>
      <p:pic>
        <p:nvPicPr>
          <p:cNvPr id="106" name="Picture 105" descr="icon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7701" y="2590800"/>
            <a:ext cx="2219374" cy="1997040"/>
          </a:xfrm>
          <a:prstGeom prst="rect">
            <a:avLst/>
          </a:prstGeom>
        </p:spPr>
      </p:pic>
      <p:sp>
        <p:nvSpPr>
          <p:cNvPr id="107" name="Rectangle 106"/>
          <p:cNvSpPr/>
          <p:nvPr/>
        </p:nvSpPr>
        <p:spPr>
          <a:xfrm>
            <a:off x="259301" y="3060322"/>
            <a:ext cx="174061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1600" b="1" dirty="0" smtClean="0">
                <a:latin typeface="Arial Narrow"/>
                <a:cs typeface="Arial Narrow"/>
              </a:rPr>
              <a:t>TEMA: </a:t>
            </a:r>
          </a:p>
          <a:p>
            <a:pPr algn="ctr"/>
            <a:r>
              <a:rPr lang="pt-BR" sz="1600" b="1" dirty="0" smtClean="0">
                <a:latin typeface="Arial Narrow"/>
                <a:cs typeface="Arial Narrow"/>
              </a:rPr>
              <a:t>Você </a:t>
            </a:r>
            <a:r>
              <a:rPr lang="pt-BR" sz="1600" b="1" dirty="0">
                <a:latin typeface="Arial Narrow"/>
                <a:cs typeface="Arial Narrow"/>
              </a:rPr>
              <a:t>é um profissional que vale muito para o </a:t>
            </a:r>
            <a:r>
              <a:rPr lang="pt-BR" sz="1600" b="1" dirty="0" smtClean="0">
                <a:latin typeface="Arial Narrow"/>
                <a:cs typeface="Arial Narrow"/>
              </a:rPr>
              <a:t>Brasil</a:t>
            </a:r>
          </a:p>
        </p:txBody>
      </p:sp>
      <p:pic>
        <p:nvPicPr>
          <p:cNvPr id="21" name="Picture 20" descr="icon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41771" y="2590800"/>
            <a:ext cx="2219374" cy="1997040"/>
          </a:xfrm>
          <a:prstGeom prst="rect">
            <a:avLst/>
          </a:prstGeom>
        </p:spPr>
      </p:pic>
      <p:pic>
        <p:nvPicPr>
          <p:cNvPr id="22" name="Picture 21" descr="icon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42160" y="2549690"/>
            <a:ext cx="2219374" cy="199704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0" y="5312674"/>
            <a:ext cx="221937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600" dirty="0">
                <a:latin typeface="Arial Narrow"/>
                <a:cs typeface="Arial Narrow"/>
              </a:rPr>
              <a:t>Total de </a:t>
            </a:r>
            <a:r>
              <a:rPr lang="pt-BR" sz="1600" dirty="0" smtClean="0">
                <a:latin typeface="Arial Narrow"/>
                <a:cs typeface="Arial Narrow"/>
              </a:rPr>
              <a:t>inserções: </a:t>
            </a:r>
          </a:p>
          <a:p>
            <a:pPr algn="ctr"/>
            <a:r>
              <a:rPr lang="pt-BR" sz="2800" b="1" dirty="0" smtClean="0">
                <a:latin typeface="Arial Narrow"/>
                <a:cs typeface="Arial Narrow"/>
              </a:rPr>
              <a:t>125 </a:t>
            </a:r>
            <a:endParaRPr lang="pt-BR" sz="2800" b="1" dirty="0">
              <a:latin typeface="Arial Narrow"/>
              <a:cs typeface="Arial Narrow"/>
            </a:endParaRPr>
          </a:p>
        </p:txBody>
      </p:sp>
      <p:sp>
        <p:nvSpPr>
          <p:cNvPr id="3" name="Striped Right Arrow 2"/>
          <p:cNvSpPr/>
          <p:nvPr/>
        </p:nvSpPr>
        <p:spPr>
          <a:xfrm rot="5400000">
            <a:off x="849697" y="4824727"/>
            <a:ext cx="521368" cy="454526"/>
          </a:xfrm>
          <a:prstGeom prst="stripedRightArrow">
            <a:avLst/>
          </a:prstGeom>
          <a:solidFill>
            <a:srgbClr val="008000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8000"/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2612891" y="3172082"/>
            <a:ext cx="190568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1600" b="1" dirty="0" smtClean="0">
                <a:latin typeface="Arial Narrow"/>
                <a:cs typeface="Arial Narrow"/>
              </a:rPr>
              <a:t>TEMA: </a:t>
            </a:r>
          </a:p>
          <a:p>
            <a:pPr algn="ctr"/>
            <a:r>
              <a:rPr lang="pt-BR" sz="1600" b="1" dirty="0" smtClean="0">
                <a:latin typeface="Arial Narrow"/>
                <a:cs typeface="Arial Narrow"/>
              </a:rPr>
              <a:t>Jovem</a:t>
            </a:r>
            <a:r>
              <a:rPr lang="pt-BR" sz="1600" b="1" dirty="0">
                <a:latin typeface="Arial Narrow"/>
                <a:cs typeface="Arial Narrow"/>
              </a:rPr>
              <a:t>, você é um profissional que vale muito para o Brasil</a:t>
            </a:r>
            <a:r>
              <a:rPr lang="pt-BR" sz="1600" dirty="0">
                <a:latin typeface="Arial Narrow"/>
                <a:cs typeface="Arial Narrow"/>
              </a:rPr>
              <a:t> </a:t>
            </a:r>
            <a:endParaRPr lang="pt-BR" sz="1600" b="1" dirty="0" smtClean="0">
              <a:latin typeface="Arial Narrow"/>
              <a:cs typeface="Arial Narrow"/>
            </a:endParaRPr>
          </a:p>
        </p:txBody>
      </p:sp>
      <p:sp>
        <p:nvSpPr>
          <p:cNvPr id="27" name="Striped Right Arrow 26"/>
          <p:cNvSpPr/>
          <p:nvPr/>
        </p:nvSpPr>
        <p:spPr>
          <a:xfrm rot="5400000">
            <a:off x="3257617" y="4793981"/>
            <a:ext cx="521368" cy="454526"/>
          </a:xfrm>
          <a:prstGeom prst="stripedRightArrow">
            <a:avLst/>
          </a:prstGeom>
          <a:solidFill>
            <a:srgbClr val="008000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8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612891" y="5307596"/>
            <a:ext cx="197140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600" dirty="0">
                <a:latin typeface="Arial Narrow"/>
                <a:cs typeface="Arial Narrow"/>
              </a:rPr>
              <a:t>Total de </a:t>
            </a:r>
            <a:r>
              <a:rPr lang="pt-BR" sz="1600" dirty="0" smtClean="0">
                <a:latin typeface="Arial Narrow"/>
                <a:cs typeface="Arial Narrow"/>
              </a:rPr>
              <a:t>inserções </a:t>
            </a:r>
            <a:br>
              <a:rPr lang="pt-BR" sz="1600" dirty="0" smtClean="0">
                <a:latin typeface="Arial Narrow"/>
                <a:cs typeface="Arial Narrow"/>
              </a:rPr>
            </a:br>
            <a:r>
              <a:rPr lang="pt-BR" sz="1600" dirty="0" smtClean="0">
                <a:latin typeface="Arial Narrow"/>
                <a:cs typeface="Arial Narrow"/>
              </a:rPr>
              <a:t>ao vivo: </a:t>
            </a:r>
          </a:p>
          <a:p>
            <a:pPr algn="ctr"/>
            <a:r>
              <a:rPr lang="pt-BR" sz="2800" b="1" dirty="0" smtClean="0">
                <a:latin typeface="Arial Narrow"/>
                <a:cs typeface="Arial Narrow"/>
              </a:rPr>
              <a:t>125 </a:t>
            </a:r>
            <a:endParaRPr lang="pt-BR" sz="2800" b="1" dirty="0">
              <a:latin typeface="Arial Narrow"/>
              <a:cs typeface="Arial Narrow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5010945" y="3263522"/>
            <a:ext cx="190568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1600" b="1" dirty="0" smtClean="0">
                <a:latin typeface="Arial Narrow"/>
                <a:cs typeface="Arial Narrow"/>
              </a:rPr>
              <a:t>TEMA: </a:t>
            </a:r>
          </a:p>
          <a:p>
            <a:pPr algn="ctr"/>
            <a:r>
              <a:rPr lang="pt-BR" sz="1600" b="1" dirty="0" smtClean="0">
                <a:latin typeface="Arial Narrow"/>
                <a:cs typeface="Arial Narrow"/>
              </a:rPr>
              <a:t>Procurando </a:t>
            </a:r>
          </a:p>
          <a:p>
            <a:pPr algn="ctr"/>
            <a:r>
              <a:rPr lang="pt-BR" sz="1600" b="1" dirty="0" smtClean="0">
                <a:latin typeface="Arial Narrow"/>
                <a:cs typeface="Arial Narrow"/>
              </a:rPr>
              <a:t>emprego</a:t>
            </a:r>
            <a:endParaRPr lang="pt-BR" sz="1600" dirty="0">
              <a:effectLst/>
              <a:latin typeface="Arial Narrow"/>
              <a:cs typeface="Arial Narrow"/>
            </a:endParaRPr>
          </a:p>
        </p:txBody>
      </p:sp>
      <p:sp>
        <p:nvSpPr>
          <p:cNvPr id="30" name="Striped Right Arrow 29"/>
          <p:cNvSpPr/>
          <p:nvPr/>
        </p:nvSpPr>
        <p:spPr>
          <a:xfrm rot="5400000">
            <a:off x="5672515" y="4793981"/>
            <a:ext cx="521368" cy="454526"/>
          </a:xfrm>
          <a:prstGeom prst="stripedRightArrow">
            <a:avLst/>
          </a:prstGeom>
          <a:solidFill>
            <a:srgbClr val="008000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8000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027789" y="5307596"/>
            <a:ext cx="197140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600" dirty="0">
                <a:latin typeface="Arial Narrow"/>
                <a:cs typeface="Arial Narrow"/>
              </a:rPr>
              <a:t>Total de </a:t>
            </a:r>
            <a:r>
              <a:rPr lang="pt-BR" sz="1600" dirty="0" smtClean="0">
                <a:latin typeface="Arial Narrow"/>
                <a:cs typeface="Arial Narrow"/>
              </a:rPr>
              <a:t>inserções </a:t>
            </a:r>
            <a:br>
              <a:rPr lang="pt-BR" sz="1600" dirty="0" smtClean="0">
                <a:latin typeface="Arial Narrow"/>
                <a:cs typeface="Arial Narrow"/>
              </a:rPr>
            </a:br>
            <a:r>
              <a:rPr lang="pt-BR" sz="1600" dirty="0" smtClean="0">
                <a:latin typeface="Arial Narrow"/>
                <a:cs typeface="Arial Narrow"/>
              </a:rPr>
              <a:t>ao vivo: </a:t>
            </a:r>
          </a:p>
          <a:p>
            <a:pPr algn="ctr"/>
            <a:r>
              <a:rPr lang="pt-BR" sz="2800" b="1" dirty="0">
                <a:latin typeface="Arial Narrow"/>
                <a:cs typeface="Arial Narrow"/>
              </a:rPr>
              <a:t>4</a:t>
            </a:r>
            <a:r>
              <a:rPr lang="pt-BR" sz="2800" b="1" dirty="0" smtClean="0">
                <a:latin typeface="Arial Narrow"/>
                <a:cs typeface="Arial Narrow"/>
              </a:rPr>
              <a:t>5 </a:t>
            </a:r>
            <a:endParaRPr lang="pt-BR" sz="2800" b="1" dirty="0">
              <a:latin typeface="Arial Narrow"/>
              <a:cs typeface="Arial Narrow"/>
            </a:endParaRPr>
          </a:p>
        </p:txBody>
      </p:sp>
    </p:spTree>
    <p:extLst>
      <p:ext uri="{BB962C8B-B14F-4D97-AF65-F5344CB8AC3E}">
        <p14:creationId xmlns:p14="http://schemas.microsoft.com/office/powerpoint/2010/main" val="28802001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500"/>
                            </p:stCondLst>
                            <p:childTnLst>
                              <p:par>
                                <p:cTn id="6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7" grpId="0"/>
      <p:bldP spid="2" grpId="0"/>
      <p:bldP spid="3" grpId="0" animBg="1"/>
      <p:bldP spid="25" grpId="0"/>
      <p:bldP spid="27" grpId="0" animBg="1"/>
      <p:bldP spid="28" grpId="0"/>
      <p:bldP spid="29" grpId="0"/>
      <p:bldP spid="30" grpId="0" animBg="1"/>
      <p:bldP spid="3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41157" y="2253728"/>
            <a:ext cx="64168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400" b="1" i="1" dirty="0">
                <a:solidFill>
                  <a:srgbClr val="008000"/>
                </a:solidFill>
                <a:latin typeface="Arial narrow"/>
                <a:cs typeface="Arial narrow"/>
              </a:rPr>
              <a:t>Exemplo de inserção ao </a:t>
            </a:r>
            <a:r>
              <a:rPr lang="pt-BR" sz="2400" b="1" i="1" dirty="0" smtClean="0">
                <a:solidFill>
                  <a:srgbClr val="008000"/>
                </a:solidFill>
                <a:latin typeface="Arial narrow"/>
                <a:cs typeface="Arial narrow"/>
              </a:rPr>
              <a:t>vivo</a:t>
            </a:r>
            <a:endParaRPr lang="pt-BR" sz="2400" dirty="0">
              <a:solidFill>
                <a:srgbClr val="008000"/>
              </a:solidFill>
              <a:latin typeface="Arial narrow"/>
              <a:cs typeface="Arial narrow"/>
            </a:endParaRPr>
          </a:p>
        </p:txBody>
      </p:sp>
      <p:sp>
        <p:nvSpPr>
          <p:cNvPr id="6" name="Rectangle 5"/>
          <p:cNvSpPr/>
          <p:nvPr/>
        </p:nvSpPr>
        <p:spPr>
          <a:xfrm rot="21199931">
            <a:off x="369487" y="255766"/>
            <a:ext cx="534386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3200" dirty="0">
                <a:solidFill>
                  <a:schemeClr val="bg1"/>
                </a:solidFill>
                <a:latin typeface="Arial Narrow"/>
                <a:cs typeface="Arial Narrow"/>
              </a:rPr>
              <a:t>RESULTADO /</a:t>
            </a:r>
            <a:r>
              <a:rPr lang="pt-BR" sz="3200" dirty="0" smtClean="0">
                <a:solidFill>
                  <a:schemeClr val="bg1"/>
                </a:solidFill>
                <a:latin typeface="Arial Narrow"/>
                <a:cs typeface="Arial Narrow"/>
              </a:rPr>
              <a:t>MOBILIZAÇÃO</a:t>
            </a:r>
            <a:br>
              <a:rPr lang="pt-BR" sz="3200" dirty="0" smtClean="0">
                <a:solidFill>
                  <a:schemeClr val="bg1"/>
                </a:solidFill>
                <a:latin typeface="Arial Narrow"/>
                <a:cs typeface="Arial Narrow"/>
              </a:rPr>
            </a:br>
            <a:r>
              <a:rPr lang="pt-BR" sz="3200" dirty="0" smtClean="0">
                <a:solidFill>
                  <a:schemeClr val="bg1"/>
                </a:solidFill>
                <a:latin typeface="Arial Narrow"/>
                <a:cs typeface="Arial Narrow"/>
              </a:rPr>
              <a:t>VIA </a:t>
            </a:r>
            <a:r>
              <a:rPr lang="pt-BR" sz="3200" dirty="0">
                <a:solidFill>
                  <a:schemeClr val="bg1"/>
                </a:solidFill>
                <a:latin typeface="Arial Narrow"/>
                <a:cs typeface="Arial Narrow"/>
              </a:rPr>
              <a:t>RÁDIO </a:t>
            </a:r>
          </a:p>
        </p:txBody>
      </p:sp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65932" y="3129280"/>
            <a:ext cx="3209925" cy="288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io de Janeiro_Rádio Boas Novas FM_Nayara Storquio_Texto 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alphaModFix amt="0"/>
          </a:blip>
          <a:stretch>
            <a:fillRect/>
          </a:stretch>
        </p:blipFill>
        <p:spPr>
          <a:xfrm>
            <a:off x="3784600" y="4394200"/>
            <a:ext cx="777240" cy="777240"/>
          </a:xfrm>
          <a:prstGeom prst="rect">
            <a:avLst/>
          </a:prstGeom>
        </p:spPr>
      </p:pic>
      <p:pic>
        <p:nvPicPr>
          <p:cNvPr id="3" name="Rio de Janeiro_Rádio Boas Novas FM_Nayara Storquio_Texto 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alphaModFix amt="0"/>
          </a:blip>
          <a:stretch>
            <a:fillRect/>
          </a:stretch>
        </p:blipFill>
        <p:spPr>
          <a:xfrm>
            <a:off x="3876040" y="4531360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02163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0004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63686" y="2159802"/>
            <a:ext cx="641684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000" b="1" dirty="0">
                <a:solidFill>
                  <a:srgbClr val="008000"/>
                </a:solidFill>
                <a:latin typeface="Arial Narrow"/>
              </a:rPr>
              <a:t>Ação: </a:t>
            </a:r>
            <a:br>
              <a:rPr lang="pt-BR" sz="2000" b="1" dirty="0">
                <a:solidFill>
                  <a:srgbClr val="008000"/>
                </a:solidFill>
                <a:latin typeface="Arial Narrow"/>
              </a:rPr>
            </a:br>
            <a:r>
              <a:rPr lang="pt-BR" sz="2000" dirty="0" smtClean="0">
                <a:latin typeface="Arial Narrow"/>
              </a:rPr>
              <a:t>Monitoramento </a:t>
            </a:r>
            <a:r>
              <a:rPr lang="pt-BR" sz="2000" dirty="0">
                <a:latin typeface="Arial Narrow"/>
              </a:rPr>
              <a:t>para acompanhamento da efetividade da campanha de mobilização </a:t>
            </a:r>
            <a:r>
              <a:rPr lang="pt-BR" sz="2000" dirty="0" smtClean="0">
                <a:latin typeface="Arial Narrow"/>
              </a:rPr>
              <a:t>social</a:t>
            </a:r>
          </a:p>
          <a:p>
            <a:endParaRPr lang="pt-BR" sz="2000" dirty="0">
              <a:latin typeface="Arial Narrow"/>
            </a:endParaRPr>
          </a:p>
          <a:p>
            <a:r>
              <a:rPr lang="pt-BR" sz="2000" b="1" dirty="0">
                <a:solidFill>
                  <a:srgbClr val="008000"/>
                </a:solidFill>
                <a:latin typeface="Arial Narrow"/>
              </a:rPr>
              <a:t>Total de entrevistas: </a:t>
            </a:r>
            <a:br>
              <a:rPr lang="pt-BR" sz="2000" b="1" dirty="0">
                <a:solidFill>
                  <a:srgbClr val="008000"/>
                </a:solidFill>
                <a:latin typeface="Arial Narrow"/>
              </a:rPr>
            </a:br>
            <a:r>
              <a:rPr lang="pt-BR" sz="3200" b="1" dirty="0" smtClean="0">
                <a:latin typeface="Arial Narrow"/>
              </a:rPr>
              <a:t>1.048</a:t>
            </a:r>
            <a:r>
              <a:rPr lang="pt-BR" sz="2000" dirty="0" smtClean="0">
                <a:latin typeface="Arial Narrow"/>
              </a:rPr>
              <a:t> </a:t>
            </a:r>
            <a:r>
              <a:rPr lang="pt-BR" sz="2000" dirty="0">
                <a:latin typeface="Arial Narrow"/>
              </a:rPr>
              <a:t>parceiros sociais selecionados </a:t>
            </a:r>
            <a:r>
              <a:rPr lang="pt-BR" sz="2000" dirty="0" smtClean="0">
                <a:latin typeface="Arial Narrow"/>
              </a:rPr>
              <a:t>aleatoriamente</a:t>
            </a:r>
          </a:p>
          <a:p>
            <a:endParaRPr lang="pt-BR" sz="2000" dirty="0">
              <a:latin typeface="Arial Narrow"/>
            </a:endParaRPr>
          </a:p>
          <a:p>
            <a:r>
              <a:rPr lang="pt-BR" sz="2000" b="1" dirty="0">
                <a:solidFill>
                  <a:srgbClr val="008000"/>
                </a:solidFill>
                <a:latin typeface="Arial Narrow"/>
              </a:rPr>
              <a:t>Universo: </a:t>
            </a:r>
            <a:br>
              <a:rPr lang="pt-BR" sz="2000" b="1" dirty="0">
                <a:solidFill>
                  <a:srgbClr val="008000"/>
                </a:solidFill>
                <a:latin typeface="Arial Narrow"/>
              </a:rPr>
            </a:br>
            <a:r>
              <a:rPr lang="pt-BR" sz="3200" b="1" dirty="0" smtClean="0">
                <a:latin typeface="Arial Narrow"/>
              </a:rPr>
              <a:t>1.430</a:t>
            </a:r>
            <a:r>
              <a:rPr lang="pt-BR" sz="2000" dirty="0" smtClean="0">
                <a:latin typeface="Arial Narrow"/>
              </a:rPr>
              <a:t> </a:t>
            </a:r>
            <a:r>
              <a:rPr lang="pt-BR" sz="2000" dirty="0">
                <a:latin typeface="Arial Narrow"/>
              </a:rPr>
              <a:t>parceiros sociais </a:t>
            </a:r>
            <a:r>
              <a:rPr lang="pt-BR" sz="2000" dirty="0" smtClean="0">
                <a:latin typeface="Arial Narrow"/>
              </a:rPr>
              <a:t>mobilizados</a:t>
            </a:r>
            <a:endParaRPr lang="pt-BR" sz="2000" dirty="0">
              <a:latin typeface="Arial Narrow"/>
            </a:endParaRPr>
          </a:p>
        </p:txBody>
      </p:sp>
      <p:sp>
        <p:nvSpPr>
          <p:cNvPr id="5" name="Rectangle 4"/>
          <p:cNvSpPr/>
          <p:nvPr/>
        </p:nvSpPr>
        <p:spPr>
          <a:xfrm rot="21199931">
            <a:off x="370681" y="271690"/>
            <a:ext cx="4990751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3400" dirty="0">
                <a:solidFill>
                  <a:srgbClr val="FFFFFF"/>
                </a:solidFill>
                <a:latin typeface="Arial Narrow"/>
                <a:cs typeface="Arial Narrow"/>
              </a:rPr>
              <a:t>MONITORAMENTO/ NOTA TÉCNICA</a:t>
            </a:r>
          </a:p>
        </p:txBody>
      </p:sp>
    </p:spTree>
    <p:extLst>
      <p:ext uri="{BB962C8B-B14F-4D97-AF65-F5344CB8AC3E}">
        <p14:creationId xmlns:p14="http://schemas.microsoft.com/office/powerpoint/2010/main" val="16004868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 rot="21199931">
            <a:off x="370681" y="271690"/>
            <a:ext cx="4990751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3400" dirty="0">
                <a:solidFill>
                  <a:srgbClr val="FFFFFF"/>
                </a:solidFill>
                <a:latin typeface="Arial Narrow"/>
                <a:cs typeface="Arial Narrow"/>
              </a:rPr>
              <a:t>MONITORAMENTO/ NOTA TÉCNICA</a:t>
            </a:r>
          </a:p>
        </p:txBody>
      </p:sp>
      <p:pic>
        <p:nvPicPr>
          <p:cNvPr id="3" name="Picture 2" descr="grafico1_slide10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1314"/>
          <a:stretch/>
        </p:blipFill>
        <p:spPr>
          <a:xfrm>
            <a:off x="721360" y="3534124"/>
            <a:ext cx="4511040" cy="215622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48640" y="1747520"/>
            <a:ext cx="2519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Arial Narrow"/>
                <a:cs typeface="Arial Narrow"/>
              </a:rPr>
              <a:t>RESULTADOS:</a:t>
            </a:r>
            <a:endParaRPr lang="en-US" b="1" dirty="0">
              <a:latin typeface="Arial Narrow"/>
              <a:cs typeface="Arial Narrow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68960" y="2423060"/>
            <a:ext cx="58013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Arial Narrow"/>
                <a:cs typeface="Arial Narrow"/>
              </a:rPr>
              <a:t>O(a) </a:t>
            </a:r>
            <a:r>
              <a:rPr lang="en-US" dirty="0" err="1" smtClean="0">
                <a:latin typeface="Arial Narrow"/>
                <a:cs typeface="Arial Narrow"/>
              </a:rPr>
              <a:t>Senhor</a:t>
            </a:r>
            <a:r>
              <a:rPr lang="en-US" dirty="0" smtClean="0">
                <a:latin typeface="Arial Narrow"/>
                <a:cs typeface="Arial Narrow"/>
              </a:rPr>
              <a:t>(a) </a:t>
            </a:r>
            <a:r>
              <a:rPr lang="en-US" dirty="0" err="1" smtClean="0">
                <a:latin typeface="Arial Narrow"/>
                <a:cs typeface="Arial Narrow"/>
              </a:rPr>
              <a:t>tomou</a:t>
            </a:r>
            <a:r>
              <a:rPr lang="en-US" dirty="0" smtClean="0">
                <a:latin typeface="Arial Narrow"/>
                <a:cs typeface="Arial Narrow"/>
              </a:rPr>
              <a:t> </a:t>
            </a:r>
            <a:r>
              <a:rPr lang="en-US" dirty="0" err="1" smtClean="0">
                <a:latin typeface="Arial Narrow"/>
                <a:cs typeface="Arial Narrow"/>
              </a:rPr>
              <a:t>conhecimento</a:t>
            </a:r>
            <a:r>
              <a:rPr lang="en-US" dirty="0" smtClean="0">
                <a:latin typeface="Arial Narrow"/>
                <a:cs typeface="Arial Narrow"/>
              </a:rPr>
              <a:t> das </a:t>
            </a:r>
            <a:r>
              <a:rPr lang="en-US" dirty="0" err="1" smtClean="0">
                <a:latin typeface="Arial Narrow"/>
                <a:cs typeface="Arial Narrow"/>
              </a:rPr>
              <a:t>inscrições</a:t>
            </a:r>
            <a:r>
              <a:rPr lang="en-US" dirty="0" smtClean="0">
                <a:latin typeface="Arial Narrow"/>
                <a:cs typeface="Arial Narrow"/>
              </a:rPr>
              <a:t> </a:t>
            </a:r>
            <a:r>
              <a:rPr lang="en-US" dirty="0" err="1" smtClean="0">
                <a:latin typeface="Arial Narrow"/>
                <a:cs typeface="Arial Narrow"/>
              </a:rPr>
              <a:t>para</a:t>
            </a:r>
            <a:r>
              <a:rPr lang="en-US" dirty="0" smtClean="0">
                <a:latin typeface="Arial Narrow"/>
                <a:cs typeface="Arial Narrow"/>
              </a:rPr>
              <a:t> </a:t>
            </a:r>
            <a:r>
              <a:rPr lang="en-US" dirty="0" err="1" smtClean="0">
                <a:latin typeface="Arial Narrow"/>
                <a:cs typeface="Arial Narrow"/>
              </a:rPr>
              <a:t>os</a:t>
            </a:r>
            <a:r>
              <a:rPr lang="en-US" dirty="0" smtClean="0">
                <a:latin typeface="Arial Narrow"/>
                <a:cs typeface="Arial Narrow"/>
              </a:rPr>
              <a:t> </a:t>
            </a:r>
            <a:r>
              <a:rPr lang="en-US" dirty="0" err="1" smtClean="0">
                <a:latin typeface="Arial Narrow"/>
                <a:cs typeface="Arial Narrow"/>
              </a:rPr>
              <a:t>cursos</a:t>
            </a:r>
            <a:r>
              <a:rPr lang="en-US" dirty="0" smtClean="0">
                <a:latin typeface="Arial Narrow"/>
                <a:cs typeface="Arial Narrow"/>
              </a:rPr>
              <a:t> do </a:t>
            </a:r>
            <a:r>
              <a:rPr lang="en-US" dirty="0" err="1" smtClean="0">
                <a:latin typeface="Arial Narrow"/>
                <a:cs typeface="Arial Narrow"/>
              </a:rPr>
              <a:t>Pronateccopa</a:t>
            </a:r>
            <a:r>
              <a:rPr lang="en-US" dirty="0">
                <a:latin typeface="Arial Narrow"/>
                <a:cs typeface="Arial Narrow"/>
              </a:rPr>
              <a:t>?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5537200" y="2436236"/>
            <a:ext cx="3378264" cy="4335299"/>
            <a:chOff x="5628640" y="2436236"/>
            <a:chExt cx="3378264" cy="4335299"/>
          </a:xfrm>
        </p:grpSpPr>
        <p:pic>
          <p:nvPicPr>
            <p:cNvPr id="9" name="Picture 8" descr="icon2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28640" y="2436236"/>
              <a:ext cx="3378264" cy="4335299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6319520" y="3315732"/>
              <a:ext cx="2072640" cy="2062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1600" dirty="0">
                  <a:latin typeface="Arial Narrow"/>
                  <a:cs typeface="Arial Narrow"/>
                </a:rPr>
                <a:t>Um número significativo: </a:t>
              </a:r>
              <a:r>
                <a:rPr lang="pt-BR" sz="1600" b="1" dirty="0">
                  <a:latin typeface="Arial Narrow"/>
                  <a:cs typeface="Arial Narrow"/>
                </a:rPr>
                <a:t>94% dos entrevistados – o correspondente a 985 parceiros – afirmaram ter tomado conhecimento do convite para as inscrições.</a:t>
              </a:r>
              <a:endParaRPr lang="pt-BR" sz="1600" dirty="0">
                <a:latin typeface="Arial Narrow"/>
                <a:cs typeface="Arial Narrow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08518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41157" y="1774256"/>
            <a:ext cx="64168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1600" b="1" dirty="0">
                <a:latin typeface="Arial Narrow"/>
                <a:cs typeface="Arial Narrow"/>
              </a:rPr>
              <a:t>A todos aqueles que disseram ter conhecimento, foi perguntado como este ficou sabendo das inscrições para os cursos. </a:t>
            </a:r>
          </a:p>
        </p:txBody>
      </p:sp>
      <p:sp>
        <p:nvSpPr>
          <p:cNvPr id="5" name="Rectangle 4"/>
          <p:cNvSpPr/>
          <p:nvPr/>
        </p:nvSpPr>
        <p:spPr>
          <a:xfrm rot="21199931">
            <a:off x="370681" y="312627"/>
            <a:ext cx="499075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3200" dirty="0">
                <a:solidFill>
                  <a:schemeClr val="bg1"/>
                </a:solidFill>
                <a:latin typeface="Arial Narrow"/>
                <a:cs typeface="Arial Narrow"/>
              </a:rPr>
              <a:t>MONITORAMENTO/ RESULTADOS </a:t>
            </a:r>
            <a:endParaRPr lang="en-US" sz="3200" dirty="0">
              <a:solidFill>
                <a:schemeClr val="bg1"/>
              </a:solidFill>
              <a:latin typeface="Arial Narrow"/>
              <a:cs typeface="Arial Narrow"/>
            </a:endParaRPr>
          </a:p>
        </p:txBody>
      </p:sp>
      <p:pic>
        <p:nvPicPr>
          <p:cNvPr id="2" name="Picture 1" descr="grafico2_slide11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0997" y="3886200"/>
            <a:ext cx="5157003" cy="1787761"/>
          </a:xfrm>
          <a:prstGeom prst="rect">
            <a:avLst/>
          </a:prstGeom>
        </p:spPr>
      </p:pic>
      <p:grpSp>
        <p:nvGrpSpPr>
          <p:cNvPr id="6" name="Group 5"/>
          <p:cNvGrpSpPr/>
          <p:nvPr/>
        </p:nvGrpSpPr>
        <p:grpSpPr>
          <a:xfrm>
            <a:off x="5772896" y="2436236"/>
            <a:ext cx="3378264" cy="4335299"/>
            <a:chOff x="5864336" y="2436236"/>
            <a:chExt cx="3378264" cy="4335299"/>
          </a:xfrm>
        </p:grpSpPr>
        <p:pic>
          <p:nvPicPr>
            <p:cNvPr id="7" name="Picture 6" descr="icon2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864336" y="2436236"/>
              <a:ext cx="3378264" cy="4335299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6441439" y="3155170"/>
              <a:ext cx="2235201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1600" b="1" dirty="0">
                  <a:latin typeface="Arial Narrow"/>
                  <a:cs typeface="Arial Narrow"/>
                </a:rPr>
                <a:t>82,34% </a:t>
              </a:r>
              <a:r>
                <a:rPr lang="pt-BR" sz="1600" dirty="0">
                  <a:latin typeface="Arial Narrow"/>
                  <a:cs typeface="Arial Narrow"/>
                </a:rPr>
                <a:t>– o </a:t>
              </a:r>
              <a:r>
                <a:rPr lang="pt-BR" sz="1600" dirty="0" smtClean="0">
                  <a:latin typeface="Arial Narrow"/>
                  <a:cs typeface="Arial Narrow"/>
                </a:rPr>
                <a:t/>
              </a:r>
              <a:br>
                <a:rPr lang="pt-BR" sz="1600" dirty="0" smtClean="0">
                  <a:latin typeface="Arial Narrow"/>
                  <a:cs typeface="Arial Narrow"/>
                </a:rPr>
              </a:br>
              <a:r>
                <a:rPr lang="pt-BR" sz="1600" dirty="0" smtClean="0">
                  <a:latin typeface="Arial Narrow"/>
                  <a:cs typeface="Arial Narrow"/>
                </a:rPr>
                <a:t>correspondente </a:t>
              </a:r>
              <a:r>
                <a:rPr lang="pt-BR" sz="1600" dirty="0">
                  <a:latin typeface="Arial Narrow"/>
                  <a:cs typeface="Arial Narrow"/>
                </a:rPr>
                <a:t>a 811 parceiros – </a:t>
              </a:r>
              <a:r>
                <a:rPr lang="pt-BR" sz="1600" b="1" dirty="0">
                  <a:latin typeface="Arial Narrow"/>
                  <a:cs typeface="Arial Narrow"/>
                </a:rPr>
                <a:t>afirmaram </a:t>
              </a:r>
              <a:r>
                <a:rPr lang="pt-BR" sz="1600" b="1" dirty="0" smtClean="0">
                  <a:latin typeface="Arial Narrow"/>
                  <a:cs typeface="Arial Narrow"/>
                </a:rPr>
                <a:t/>
              </a:r>
              <a:br>
                <a:rPr lang="pt-BR" sz="1600" b="1" dirty="0" smtClean="0">
                  <a:latin typeface="Arial Narrow"/>
                  <a:cs typeface="Arial Narrow"/>
                </a:rPr>
              </a:br>
              <a:r>
                <a:rPr lang="pt-BR" sz="1600" b="1" dirty="0" smtClean="0">
                  <a:latin typeface="Arial Narrow"/>
                  <a:cs typeface="Arial Narrow"/>
                </a:rPr>
                <a:t>ter tomado c</a:t>
              </a:r>
              <a:r>
                <a:rPr lang="pt-BR" sz="1600" dirty="0" smtClean="0">
                  <a:latin typeface="Arial Narrow"/>
                  <a:cs typeface="Arial Narrow"/>
                </a:rPr>
                <a:t>onhecimento </a:t>
              </a:r>
              <a:r>
                <a:rPr lang="pt-BR" sz="1600" dirty="0">
                  <a:latin typeface="Arial Narrow"/>
                  <a:cs typeface="Arial Narrow"/>
                </a:rPr>
                <a:t>das inscrições para os </a:t>
              </a:r>
              <a:r>
                <a:rPr lang="pt-BR" sz="1600" dirty="0" smtClean="0">
                  <a:latin typeface="Arial Narrow"/>
                  <a:cs typeface="Arial Narrow"/>
                </a:rPr>
                <a:t>cursos </a:t>
              </a:r>
              <a:r>
                <a:rPr lang="pt-BR" sz="1600" dirty="0">
                  <a:latin typeface="Arial Narrow"/>
                  <a:cs typeface="Arial Narrow"/>
                </a:rPr>
                <a:t>do </a:t>
              </a:r>
              <a:r>
                <a:rPr lang="pt-BR" sz="1600" dirty="0" err="1">
                  <a:latin typeface="Arial Narrow"/>
                  <a:cs typeface="Arial Narrow"/>
                </a:rPr>
                <a:t>Pronateccopa</a:t>
              </a:r>
              <a:r>
                <a:rPr lang="pt-BR" sz="1600" dirty="0">
                  <a:latin typeface="Arial Narrow"/>
                  <a:cs typeface="Arial Narrow"/>
                </a:rPr>
                <a:t> por meio de </a:t>
              </a:r>
              <a:r>
                <a:rPr lang="pt-BR" sz="1600" dirty="0" smtClean="0">
                  <a:latin typeface="Arial Narrow"/>
                  <a:cs typeface="Arial Narrow"/>
                </a:rPr>
                <a:t/>
              </a:r>
              <a:br>
                <a:rPr lang="pt-BR" sz="1600" dirty="0" smtClean="0">
                  <a:latin typeface="Arial Narrow"/>
                  <a:cs typeface="Arial Narrow"/>
                </a:rPr>
              </a:br>
              <a:r>
                <a:rPr lang="pt-BR" sz="1600" dirty="0" smtClean="0">
                  <a:latin typeface="Arial Narrow"/>
                  <a:cs typeface="Arial Narrow"/>
                </a:rPr>
                <a:t>telefonemas </a:t>
              </a:r>
              <a:br>
                <a:rPr lang="pt-BR" sz="1600" dirty="0" smtClean="0">
                  <a:latin typeface="Arial Narrow"/>
                  <a:cs typeface="Arial Narrow"/>
                </a:rPr>
              </a:br>
              <a:r>
                <a:rPr lang="pt-BR" sz="1600" dirty="0" smtClean="0">
                  <a:latin typeface="Arial Narrow"/>
                  <a:cs typeface="Arial Narrow"/>
                </a:rPr>
                <a:t>da </a:t>
              </a:r>
              <a:r>
                <a:rPr lang="pt-BR" sz="1600" dirty="0">
                  <a:latin typeface="Arial Narrow"/>
                  <a:cs typeface="Arial Narrow"/>
                </a:rPr>
                <a:t>RMS.</a:t>
              </a:r>
            </a:p>
          </p:txBody>
        </p:sp>
      </p:grpSp>
      <p:sp>
        <p:nvSpPr>
          <p:cNvPr id="9" name="Rectangle 8"/>
          <p:cNvSpPr/>
          <p:nvPr/>
        </p:nvSpPr>
        <p:spPr>
          <a:xfrm>
            <a:off x="451317" y="2832476"/>
            <a:ext cx="5136683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1600" dirty="0">
                <a:latin typeface="Arial Narrow"/>
                <a:cs typeface="Arial Narrow"/>
              </a:rPr>
              <a:t>Como tomou conhecimento das inscrições para os cursos do </a:t>
            </a:r>
            <a:r>
              <a:rPr lang="pt-BR" sz="1600" dirty="0" err="1">
                <a:latin typeface="Arial Narrow"/>
                <a:cs typeface="Arial Narrow"/>
              </a:rPr>
              <a:t>Pronateccopa</a:t>
            </a:r>
            <a:r>
              <a:rPr lang="pt-BR" sz="1600" dirty="0">
                <a:latin typeface="Arial Narrow"/>
                <a:cs typeface="Arial Narrow"/>
              </a:rPr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9084312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41157" y="1774256"/>
            <a:ext cx="64168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1600" b="1" dirty="0">
                <a:latin typeface="Arial Narrow"/>
                <a:cs typeface="Arial Narrow"/>
              </a:rPr>
              <a:t>A esse mesmo grupo foi questionado se conhecia alguém que tivesse feito a inscrição, incluindo o próprio parceiro entrevistado. </a:t>
            </a:r>
          </a:p>
        </p:txBody>
      </p:sp>
      <p:sp>
        <p:nvSpPr>
          <p:cNvPr id="5" name="Rectangle 4"/>
          <p:cNvSpPr/>
          <p:nvPr/>
        </p:nvSpPr>
        <p:spPr>
          <a:xfrm rot="21199931">
            <a:off x="370681" y="312627"/>
            <a:ext cx="499075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3200" dirty="0">
                <a:solidFill>
                  <a:schemeClr val="bg1"/>
                </a:solidFill>
                <a:latin typeface="Arial Narrow"/>
                <a:cs typeface="Arial Narrow"/>
              </a:rPr>
              <a:t>MONITORAMENTO/ RESULTADOS </a:t>
            </a:r>
            <a:endParaRPr lang="en-US" sz="3200" dirty="0">
              <a:solidFill>
                <a:schemeClr val="bg1"/>
              </a:solidFill>
              <a:latin typeface="Arial Narrow"/>
              <a:cs typeface="Arial Narrow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5772896" y="2436236"/>
            <a:ext cx="3378264" cy="4335299"/>
            <a:chOff x="5864336" y="2436236"/>
            <a:chExt cx="3378264" cy="4335299"/>
          </a:xfrm>
        </p:grpSpPr>
        <p:pic>
          <p:nvPicPr>
            <p:cNvPr id="7" name="Picture 6" descr="icon2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864336" y="2436236"/>
              <a:ext cx="3378264" cy="4335299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6381803" y="3636182"/>
              <a:ext cx="2416757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1600" dirty="0">
                  <a:latin typeface="Arial Narrow"/>
                  <a:cs typeface="Arial Narrow"/>
                </a:rPr>
                <a:t>Do total de </a:t>
              </a:r>
              <a:r>
                <a:rPr lang="pt-BR" sz="1600" dirty="0" smtClean="0">
                  <a:latin typeface="Arial Narrow"/>
                  <a:cs typeface="Arial Narrow"/>
                </a:rPr>
                <a:t>entrevistados, </a:t>
              </a:r>
              <a:r>
                <a:rPr lang="pt-BR" sz="1600" b="1" dirty="0">
                  <a:latin typeface="Arial Narrow"/>
                  <a:cs typeface="Arial Narrow"/>
                </a:rPr>
                <a:t>19% afirmaram conhecer alguém ou ter feito a inscrição. </a:t>
              </a:r>
            </a:p>
          </p:txBody>
        </p:sp>
      </p:grpSp>
      <p:sp>
        <p:nvSpPr>
          <p:cNvPr id="9" name="Rectangle 8"/>
          <p:cNvSpPr/>
          <p:nvPr/>
        </p:nvSpPr>
        <p:spPr>
          <a:xfrm>
            <a:off x="451317" y="2832476"/>
            <a:ext cx="5136683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1600" dirty="0" smtClean="0">
                <a:latin typeface="Arial Narrow"/>
                <a:cs typeface="Arial Narrow"/>
              </a:rPr>
              <a:t>O(a) Senhor(a) ou alguém que conhece fez inscrições em algum curso? </a:t>
            </a:r>
            <a:endParaRPr lang="pt-BR" sz="1600" dirty="0">
              <a:latin typeface="Arial Narrow"/>
              <a:cs typeface="Arial Narrow"/>
            </a:endParaRPr>
          </a:p>
        </p:txBody>
      </p:sp>
      <p:pic>
        <p:nvPicPr>
          <p:cNvPr id="2" name="Picture 1" descr="grafico3_slide1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3782060"/>
            <a:ext cx="4987231" cy="1735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88967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41157" y="1774256"/>
            <a:ext cx="6416844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1600" b="1" dirty="0">
                <a:latin typeface="Arial Narrow"/>
                <a:cs typeface="Arial Narrow"/>
              </a:rPr>
              <a:t>A todos os 196 parceiros que afirmaram conhecer alguém ou ter feito a inscrição, foi questionado o curso escolhido. </a:t>
            </a:r>
          </a:p>
        </p:txBody>
      </p:sp>
      <p:sp>
        <p:nvSpPr>
          <p:cNvPr id="5" name="Rectangle 4"/>
          <p:cNvSpPr/>
          <p:nvPr/>
        </p:nvSpPr>
        <p:spPr>
          <a:xfrm rot="21199931">
            <a:off x="370681" y="312627"/>
            <a:ext cx="499075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3200" dirty="0">
                <a:solidFill>
                  <a:schemeClr val="bg1"/>
                </a:solidFill>
                <a:latin typeface="Arial Narrow"/>
                <a:cs typeface="Arial Narrow"/>
              </a:rPr>
              <a:t>MONITORAMENTO/ RESULTADOS </a:t>
            </a:r>
            <a:endParaRPr lang="en-US" sz="3200" dirty="0">
              <a:solidFill>
                <a:schemeClr val="bg1"/>
              </a:solidFill>
              <a:latin typeface="Arial Narrow"/>
              <a:cs typeface="Arial Narrow"/>
            </a:endParaRPr>
          </a:p>
        </p:txBody>
      </p:sp>
      <p:pic>
        <p:nvPicPr>
          <p:cNvPr id="3" name="Picture 2" descr="grafico4_slide13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200" y="2580640"/>
            <a:ext cx="5542280" cy="3325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84946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41157" y="1774256"/>
            <a:ext cx="6416844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1600" b="1" dirty="0">
                <a:latin typeface="Arial Narrow"/>
                <a:cs typeface="Arial Narrow"/>
              </a:rPr>
              <a:t>Perguntou-se a todos os parceiros monitorados como estes avaliam a iniciativa do Ministério do Turismo. </a:t>
            </a:r>
          </a:p>
        </p:txBody>
      </p:sp>
      <p:sp>
        <p:nvSpPr>
          <p:cNvPr id="5" name="Rectangle 4"/>
          <p:cNvSpPr/>
          <p:nvPr/>
        </p:nvSpPr>
        <p:spPr>
          <a:xfrm rot="21199931">
            <a:off x="370681" y="312627"/>
            <a:ext cx="499075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3200" dirty="0">
                <a:solidFill>
                  <a:schemeClr val="bg1"/>
                </a:solidFill>
                <a:latin typeface="Arial Narrow"/>
                <a:cs typeface="Arial Narrow"/>
              </a:rPr>
              <a:t>MONITORAMENTO/ RESULTADOS </a:t>
            </a:r>
            <a:endParaRPr lang="en-US" sz="3200" dirty="0">
              <a:solidFill>
                <a:schemeClr val="bg1"/>
              </a:solidFill>
              <a:latin typeface="Arial Narrow"/>
              <a:cs typeface="Arial Narrow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5772896" y="2436236"/>
            <a:ext cx="3378264" cy="4335299"/>
            <a:chOff x="5864336" y="2436236"/>
            <a:chExt cx="3378264" cy="4335299"/>
          </a:xfrm>
        </p:grpSpPr>
        <p:pic>
          <p:nvPicPr>
            <p:cNvPr id="7" name="Picture 6" descr="icon2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864336" y="2436236"/>
              <a:ext cx="3378264" cy="4335299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6381803" y="3706788"/>
              <a:ext cx="2416757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1600" b="1" dirty="0">
                  <a:latin typeface="Arial Narrow"/>
                  <a:cs typeface="Arial Narrow"/>
                </a:rPr>
                <a:t>A totalidade das avaliações é POS</a:t>
              </a:r>
              <a:r>
                <a:rPr lang="pt-BR" sz="1600" b="1" dirty="0" smtClean="0">
                  <a:latin typeface="Arial Narrow"/>
                  <a:cs typeface="Arial Narrow"/>
                </a:rPr>
                <a:t>ITIVA</a:t>
              </a:r>
              <a:r>
                <a:rPr lang="pt-BR" sz="1600" dirty="0">
                  <a:latin typeface="Arial Narrow"/>
                  <a:cs typeface="Arial Narrow"/>
                </a:rPr>
                <a:t>, o que comprova a importância da iniciativa do Ministério do Turismo.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25020" y="5394960"/>
            <a:ext cx="54478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i="1" dirty="0">
                <a:solidFill>
                  <a:srgbClr val="FF0000"/>
                </a:solidFill>
                <a:latin typeface="Arial narrow"/>
                <a:cs typeface="Arial narrow"/>
              </a:rPr>
              <a:t>Importante: </a:t>
            </a:r>
            <a:r>
              <a:rPr lang="pt-BR" sz="1600" i="1" dirty="0">
                <a:latin typeface="Arial narrow"/>
                <a:cs typeface="Arial narrow"/>
              </a:rPr>
              <a:t>o número de respostas é maior que o número de respondentes, pois alguns dos entrevistados emitiram mais de uma opinião</a:t>
            </a:r>
            <a:r>
              <a:rPr lang="pt-BR" sz="1600" i="1" dirty="0" smtClean="0">
                <a:latin typeface="Arial narrow"/>
                <a:cs typeface="Arial narrow"/>
              </a:rPr>
              <a:t>.</a:t>
            </a:r>
            <a:endParaRPr lang="pt-BR" sz="1600" dirty="0">
              <a:latin typeface="Arial narrow"/>
              <a:cs typeface="Arial narrow"/>
            </a:endParaRPr>
          </a:p>
        </p:txBody>
      </p:sp>
      <p:pic>
        <p:nvPicPr>
          <p:cNvPr id="10" name="Picture 9" descr="grafico5_slide14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5020" y="2910840"/>
            <a:ext cx="5279312" cy="1703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1517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41157" y="1774256"/>
            <a:ext cx="64168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1600" b="1" dirty="0">
                <a:latin typeface="Arial Narrow"/>
                <a:cs typeface="Arial Narrow"/>
              </a:rPr>
              <a:t>A esse mesmo grupo foi questionado o que mais o Ministério do Turismo pode oferecer para preparar os brasileiros para a Copa. </a:t>
            </a:r>
          </a:p>
        </p:txBody>
      </p:sp>
      <p:sp>
        <p:nvSpPr>
          <p:cNvPr id="5" name="Rectangle 4"/>
          <p:cNvSpPr/>
          <p:nvPr/>
        </p:nvSpPr>
        <p:spPr>
          <a:xfrm rot="21199931">
            <a:off x="370681" y="312627"/>
            <a:ext cx="499075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3200" dirty="0">
                <a:solidFill>
                  <a:schemeClr val="bg1"/>
                </a:solidFill>
                <a:latin typeface="Arial Narrow"/>
                <a:cs typeface="Arial Narrow"/>
              </a:rPr>
              <a:t>MONITORAMENTO/ RESULTADOS </a:t>
            </a:r>
            <a:endParaRPr lang="en-US" sz="3200" dirty="0">
              <a:solidFill>
                <a:schemeClr val="bg1"/>
              </a:solidFill>
              <a:latin typeface="Arial Narrow"/>
              <a:cs typeface="Arial Narrow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5772896" y="2436236"/>
            <a:ext cx="3378264" cy="4335299"/>
            <a:chOff x="5864336" y="2436236"/>
            <a:chExt cx="3378264" cy="4335299"/>
          </a:xfrm>
        </p:grpSpPr>
        <p:pic>
          <p:nvPicPr>
            <p:cNvPr id="7" name="Picture 6" descr="icon2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864336" y="2436236"/>
              <a:ext cx="3378264" cy="4335299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6390640" y="3360764"/>
              <a:ext cx="2367280" cy="2400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1500" b="1" dirty="0">
                  <a:latin typeface="ARIAL narrow"/>
                  <a:cs typeface="ARIAL narrow"/>
                </a:rPr>
                <a:t>36,11% </a:t>
              </a:r>
              <a:r>
                <a:rPr lang="pt-BR" sz="1500" dirty="0" smtClean="0">
                  <a:latin typeface="ARIAL narrow"/>
                  <a:cs typeface="ARIAL narrow"/>
                </a:rPr>
                <a:t>das respostas </a:t>
              </a:r>
              <a:r>
                <a:rPr lang="pt-BR" sz="1500" b="1" dirty="0">
                  <a:latin typeface="ARIAL narrow"/>
                  <a:cs typeface="ARIAL narrow"/>
                </a:rPr>
                <a:t>sugerem que se invista ainda mais em treinamento e capacitação. </a:t>
              </a:r>
              <a:r>
                <a:rPr lang="pt-BR" sz="1500" dirty="0">
                  <a:latin typeface="ARIAL narrow"/>
                  <a:cs typeface="ARIAL narrow"/>
                </a:rPr>
                <a:t>Outra questão relevante é a sugestão de se oferecer novos cursos, com 21,21% das citações.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25020" y="5394960"/>
            <a:ext cx="54478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i="1" dirty="0">
                <a:solidFill>
                  <a:srgbClr val="FF0000"/>
                </a:solidFill>
                <a:latin typeface="Arial narrow"/>
                <a:cs typeface="Arial narrow"/>
              </a:rPr>
              <a:t>Importante: </a:t>
            </a:r>
            <a:r>
              <a:rPr lang="pt-BR" sz="1600" i="1" dirty="0">
                <a:latin typeface="Arial narrow"/>
                <a:cs typeface="Arial narrow"/>
              </a:rPr>
              <a:t>o número de respostas é maior que o número de respondentes, pois alguns dos entrevistados emitiram mais de uma opinião</a:t>
            </a:r>
            <a:r>
              <a:rPr lang="pt-BR" sz="1600" i="1" dirty="0" smtClean="0">
                <a:latin typeface="Arial narrow"/>
                <a:cs typeface="Arial narrow"/>
              </a:rPr>
              <a:t>.</a:t>
            </a:r>
            <a:endParaRPr lang="pt-BR" sz="1600" dirty="0">
              <a:latin typeface="Arial narrow"/>
              <a:cs typeface="Arial narrow"/>
            </a:endParaRPr>
          </a:p>
        </p:txBody>
      </p:sp>
      <p:pic>
        <p:nvPicPr>
          <p:cNvPr id="10" name="Picture 9" descr="grafico6_slide19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157" y="3154680"/>
            <a:ext cx="5264072" cy="1405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811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41157" y="2045368"/>
            <a:ext cx="5654843" cy="3016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000" b="1" dirty="0">
                <a:solidFill>
                  <a:srgbClr val="008000"/>
                </a:solidFill>
                <a:latin typeface="Arial narrow"/>
                <a:cs typeface="Arial narrow"/>
              </a:rPr>
              <a:t>De 2 a 11 de maio de 2012, a REDE DE MOBILIZAÇÃO SOCIAL </a:t>
            </a:r>
            <a:r>
              <a:rPr lang="pt-BR" sz="2000" b="1" dirty="0">
                <a:latin typeface="Arial narrow"/>
                <a:cs typeface="Arial narrow"/>
              </a:rPr>
              <a:t>(RMS) veiculou campanha de mobilização social em 27 capitais brasileiras. Diretrizes da campanha da Rede de Mobilização Social</a:t>
            </a:r>
            <a:r>
              <a:rPr lang="pt-BR" sz="2000" b="1" dirty="0" smtClean="0">
                <a:latin typeface="Arial narrow"/>
                <a:cs typeface="Arial narrow"/>
              </a:rPr>
              <a:t>:</a:t>
            </a:r>
            <a:r>
              <a:rPr lang="pt-BR" sz="2000" dirty="0" smtClean="0">
                <a:latin typeface="Arial narrow"/>
                <a:cs typeface="Arial narrow"/>
              </a:rPr>
              <a:t/>
            </a:r>
            <a:br>
              <a:rPr lang="pt-BR" sz="2000" dirty="0" smtClean="0">
                <a:latin typeface="Arial narrow"/>
                <a:cs typeface="Arial narrow"/>
              </a:rPr>
            </a:br>
            <a:endParaRPr lang="pt-BR" sz="2000" dirty="0">
              <a:latin typeface="Arial narrow"/>
              <a:cs typeface="Arial narrow"/>
            </a:endParaRPr>
          </a:p>
          <a:p>
            <a:pPr marL="342900" lvl="0" indent="-342900">
              <a:buFont typeface="Arial"/>
              <a:buChar char="•"/>
            </a:pPr>
            <a:r>
              <a:rPr lang="pt-BR" dirty="0">
                <a:latin typeface="Arial narrow"/>
                <a:cs typeface="Arial narrow"/>
              </a:rPr>
              <a:t>A estratégia de mobilização e sensibilização buscou convidar e incentivar o público-alvo à inscrição nos cursos de </a:t>
            </a:r>
            <a:r>
              <a:rPr lang="pt-BR" dirty="0" smtClean="0">
                <a:latin typeface="Arial narrow"/>
                <a:cs typeface="Arial narrow"/>
              </a:rPr>
              <a:t>qualificaç</a:t>
            </a:r>
            <a:r>
              <a:rPr lang="pt-BR" dirty="0" smtClean="0">
                <a:latin typeface="Arial narrow"/>
                <a:cs typeface="Arial narrow"/>
              </a:rPr>
              <a:t>ão </a:t>
            </a:r>
            <a:r>
              <a:rPr lang="pt-BR" dirty="0" smtClean="0">
                <a:latin typeface="Arial narrow"/>
                <a:cs typeface="Arial narrow"/>
              </a:rPr>
              <a:t>profissional </a:t>
            </a:r>
            <a:r>
              <a:rPr lang="pt-BR" dirty="0">
                <a:latin typeface="Arial narrow"/>
                <a:cs typeface="Arial narrow"/>
              </a:rPr>
              <a:t>– nas áreas de hospitalidade, lazer e idiomas – oferecidos pelo Ministério do Turismo, por meio do PRONATEC</a:t>
            </a:r>
            <a:r>
              <a:rPr lang="pt-BR" dirty="0" smtClean="0">
                <a:latin typeface="Arial narrow"/>
                <a:cs typeface="Arial narrow"/>
              </a:rPr>
              <a:t>.</a:t>
            </a:r>
          </a:p>
        </p:txBody>
      </p:sp>
      <p:sp>
        <p:nvSpPr>
          <p:cNvPr id="8" name="Rectangle 7"/>
          <p:cNvSpPr/>
          <p:nvPr/>
        </p:nvSpPr>
        <p:spPr>
          <a:xfrm rot="21212675">
            <a:off x="370681" y="527773"/>
            <a:ext cx="499075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4000" dirty="0" smtClean="0">
                <a:solidFill>
                  <a:srgbClr val="FFFFFF"/>
                </a:solidFill>
                <a:latin typeface="Arial narrow"/>
                <a:cs typeface="Arial narrow"/>
              </a:rPr>
              <a:t>APRESENTAÇÃO </a:t>
            </a:r>
            <a:endParaRPr lang="en-US" sz="4000" dirty="0">
              <a:solidFill>
                <a:srgbClr val="FFFFFF"/>
              </a:solidFill>
              <a:latin typeface="Arial narrow"/>
              <a:cs typeface="Arial narrow"/>
            </a:endParaRPr>
          </a:p>
        </p:txBody>
      </p:sp>
    </p:spTree>
    <p:extLst>
      <p:ext uri="{BB962C8B-B14F-4D97-AF65-F5344CB8AC3E}">
        <p14:creationId xmlns:p14="http://schemas.microsoft.com/office/powerpoint/2010/main" val="32329355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41157" y="1774256"/>
            <a:ext cx="64168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1600" dirty="0">
                <a:latin typeface="Arial Narrow"/>
                <a:cs typeface="Arial Narrow"/>
              </a:rPr>
              <a:t>Questionou-se, ainda, se o parceiro gostaria de mandar algum recado ao Ministério do Turismo. </a:t>
            </a:r>
            <a:r>
              <a:rPr lang="pt-BR" sz="1600" b="1" dirty="0">
                <a:latin typeface="Arial Narrow"/>
                <a:cs typeface="Arial Narrow"/>
              </a:rPr>
              <a:t>Dos 1.048 parceiros contatados, 428 registram</a:t>
            </a:r>
            <a:r>
              <a:rPr lang="pt-BR" sz="1600" dirty="0">
                <a:latin typeface="Arial Narrow"/>
                <a:cs typeface="Arial Narrow"/>
              </a:rPr>
              <a:t> suas opiniões: </a:t>
            </a:r>
          </a:p>
        </p:txBody>
      </p:sp>
      <p:sp>
        <p:nvSpPr>
          <p:cNvPr id="5" name="Rectangle 4"/>
          <p:cNvSpPr/>
          <p:nvPr/>
        </p:nvSpPr>
        <p:spPr>
          <a:xfrm rot="21199931">
            <a:off x="370681" y="558848"/>
            <a:ext cx="4990751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3200" dirty="0" smtClean="0">
                <a:solidFill>
                  <a:schemeClr val="bg1"/>
                </a:solidFill>
                <a:latin typeface="Arial Narrow"/>
                <a:cs typeface="Arial Narrow"/>
              </a:rPr>
              <a:t>MONITORAMENTO</a:t>
            </a:r>
            <a:endParaRPr lang="en-US" sz="3200" dirty="0">
              <a:solidFill>
                <a:schemeClr val="bg1"/>
              </a:solidFill>
              <a:latin typeface="Arial Narrow"/>
              <a:cs typeface="Arial Narrow"/>
            </a:endParaRPr>
          </a:p>
        </p:txBody>
      </p:sp>
      <p:pic>
        <p:nvPicPr>
          <p:cNvPr id="9" name="Picture 8" descr="grafico7_slide1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1679" y="3717032"/>
            <a:ext cx="4473379" cy="194421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41679" y="2988826"/>
            <a:ext cx="3779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 smtClean="0">
                <a:solidFill>
                  <a:srgbClr val="008000"/>
                </a:solidFill>
                <a:latin typeface="Arial Narrow"/>
                <a:cs typeface="Arial Narrow"/>
              </a:rPr>
              <a:t>Classificação</a:t>
            </a:r>
            <a:r>
              <a:rPr lang="en-US" b="1" dirty="0" smtClean="0">
                <a:solidFill>
                  <a:srgbClr val="008000"/>
                </a:solidFill>
                <a:latin typeface="Arial Narrow"/>
                <a:cs typeface="Arial Narrow"/>
              </a:rPr>
              <a:t> </a:t>
            </a:r>
            <a:r>
              <a:rPr lang="en-US" b="1" dirty="0" err="1" smtClean="0">
                <a:solidFill>
                  <a:srgbClr val="008000"/>
                </a:solidFill>
                <a:latin typeface="Arial Narrow"/>
                <a:cs typeface="Arial Narrow"/>
              </a:rPr>
              <a:t>Geral</a:t>
            </a:r>
            <a:endParaRPr lang="en-US" b="1" dirty="0">
              <a:solidFill>
                <a:srgbClr val="008000"/>
              </a:solidFill>
              <a:latin typeface="Arial Narrow"/>
              <a:cs typeface="Arial Narrow"/>
            </a:endParaRPr>
          </a:p>
        </p:txBody>
      </p:sp>
    </p:spTree>
    <p:extLst>
      <p:ext uri="{BB962C8B-B14F-4D97-AF65-F5344CB8AC3E}">
        <p14:creationId xmlns:p14="http://schemas.microsoft.com/office/powerpoint/2010/main" val="39073232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46462" y="2937844"/>
            <a:ext cx="6416844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1600" b="1" dirty="0" smtClean="0">
                <a:latin typeface="Arial Narrow"/>
                <a:cs typeface="Arial Narrow"/>
              </a:rPr>
              <a:t> </a:t>
            </a:r>
            <a:r>
              <a:rPr lang="pt-BR" sz="1600" b="1" dirty="0">
                <a:latin typeface="Arial Narrow"/>
                <a:cs typeface="Arial Narrow"/>
              </a:rPr>
              <a:t>Moacir Almeida – SÃO PAULO – SÃO </a:t>
            </a:r>
            <a:r>
              <a:rPr lang="pt-BR" sz="1600" b="1" dirty="0" smtClean="0">
                <a:latin typeface="Arial Narrow"/>
                <a:cs typeface="Arial Narrow"/>
              </a:rPr>
              <a:t>PAULO</a:t>
            </a:r>
          </a:p>
          <a:p>
            <a:endParaRPr lang="pt-BR" sz="1600" dirty="0">
              <a:solidFill>
                <a:srgbClr val="008000"/>
              </a:solidFill>
              <a:latin typeface="Arial Narrow"/>
              <a:cs typeface="Arial Narrow"/>
            </a:endParaRPr>
          </a:p>
          <a:p>
            <a:r>
              <a:rPr lang="pt-BR" sz="2400" i="1" dirty="0" smtClean="0">
                <a:solidFill>
                  <a:srgbClr val="008000"/>
                </a:solidFill>
                <a:latin typeface="Arial Narrow"/>
                <a:cs typeface="Arial Narrow"/>
              </a:rPr>
              <a:t>“</a:t>
            </a:r>
            <a:r>
              <a:rPr lang="pt-BR" sz="2400" i="1" dirty="0">
                <a:solidFill>
                  <a:srgbClr val="008000"/>
                </a:solidFill>
                <a:latin typeface="Arial Narrow"/>
                <a:cs typeface="Arial Narrow"/>
              </a:rPr>
              <a:t>Esse trabalho deve ser continuado, pois o povo não vive só dessas datas comemorativas, ainda mais nessa fase de crescimento em que o nosso país se encontra.”</a:t>
            </a:r>
            <a:endParaRPr lang="pt-BR" sz="2400" dirty="0">
              <a:solidFill>
                <a:srgbClr val="008000"/>
              </a:solidFill>
              <a:latin typeface="Arial Narrow"/>
              <a:cs typeface="Arial Narrow"/>
            </a:endParaRPr>
          </a:p>
        </p:txBody>
      </p:sp>
      <p:sp>
        <p:nvSpPr>
          <p:cNvPr id="5" name="Rectangle 4"/>
          <p:cNvSpPr/>
          <p:nvPr/>
        </p:nvSpPr>
        <p:spPr>
          <a:xfrm rot="21199931">
            <a:off x="370681" y="527773"/>
            <a:ext cx="499075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4000" dirty="0" smtClean="0">
                <a:solidFill>
                  <a:srgbClr val="FFFFFF"/>
                </a:solidFill>
                <a:latin typeface="Arial Narrow"/>
                <a:cs typeface="Arial Narrow"/>
              </a:rPr>
              <a:t>Depoimento</a:t>
            </a:r>
            <a:endParaRPr lang="en-US" sz="4000" dirty="0">
              <a:solidFill>
                <a:srgbClr val="FFFFFF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46462" y="1964174"/>
            <a:ext cx="32105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b="1" dirty="0">
                <a:latin typeface="Arial Narrow"/>
                <a:cs typeface="Arial Narrow"/>
              </a:rPr>
              <a:t>Exemplos de </a:t>
            </a:r>
            <a:r>
              <a:rPr lang="pt-BR" b="1" dirty="0" smtClean="0">
                <a:latin typeface="Arial Narrow"/>
                <a:cs typeface="Arial Narrow"/>
              </a:rPr>
              <a:t>Depoimento </a:t>
            </a:r>
            <a:endParaRPr lang="en-US" dirty="0">
              <a:latin typeface="Arial Narrow"/>
              <a:cs typeface="Arial Narrow"/>
            </a:endParaRPr>
          </a:p>
        </p:txBody>
      </p:sp>
    </p:spTree>
    <p:extLst>
      <p:ext uri="{BB962C8B-B14F-4D97-AF65-F5344CB8AC3E}">
        <p14:creationId xmlns:p14="http://schemas.microsoft.com/office/powerpoint/2010/main" val="30910494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77964" y="1921844"/>
            <a:ext cx="6632436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b="1" dirty="0" smtClean="0">
                <a:latin typeface="Arial Narrow"/>
                <a:cs typeface="Arial Narrow"/>
              </a:rPr>
              <a:t> </a:t>
            </a:r>
            <a:r>
              <a:rPr lang="pt-BR" b="1" dirty="0">
                <a:latin typeface="Arial Narrow"/>
                <a:cs typeface="Arial Narrow"/>
              </a:rPr>
              <a:t>Mauro Borges – RIO DAS OSTRAS – RIO DE </a:t>
            </a:r>
            <a:r>
              <a:rPr lang="pt-BR" b="1" dirty="0" smtClean="0">
                <a:latin typeface="Arial Narrow"/>
                <a:cs typeface="Arial Narrow"/>
              </a:rPr>
              <a:t>JANEIRO</a:t>
            </a:r>
          </a:p>
          <a:p>
            <a:endParaRPr lang="pt-BR" dirty="0">
              <a:solidFill>
                <a:srgbClr val="008000"/>
              </a:solidFill>
              <a:latin typeface="Arial Narrow"/>
              <a:cs typeface="Arial Narrow"/>
            </a:endParaRPr>
          </a:p>
          <a:p>
            <a:r>
              <a:rPr lang="pt-BR" i="1" dirty="0">
                <a:solidFill>
                  <a:srgbClr val="008000"/>
                </a:solidFill>
                <a:latin typeface="Arial Narrow"/>
                <a:cs typeface="Arial Narrow"/>
              </a:rPr>
              <a:t>“Ao que me foi apresentado é um incentivo ao jovem e isso é muito importante. Para tirar o povo das drogas, temos que ocupá-los</a:t>
            </a:r>
            <a:r>
              <a:rPr lang="pt-BR" i="1" dirty="0" smtClean="0">
                <a:solidFill>
                  <a:srgbClr val="008000"/>
                </a:solidFill>
                <a:latin typeface="Arial Narrow"/>
                <a:cs typeface="Arial Narrow"/>
              </a:rPr>
              <a:t>. O </a:t>
            </a:r>
            <a:r>
              <a:rPr lang="pt-BR" i="1" dirty="0">
                <a:solidFill>
                  <a:srgbClr val="008000"/>
                </a:solidFill>
                <a:latin typeface="Arial Narrow"/>
                <a:cs typeface="Arial Narrow"/>
              </a:rPr>
              <a:t>Governo tem trabalhado nisso, mas precisamos fazer uma propaganda mais direta, pedindo aos jovens para investir em seus futuros. É um bom começo, pois há sempre quem queira sair de uma má situação. Não é porque a pessoa mora no morro que ela tem que ser um bandido. Tem quem queira e quem não queira melhorar de vida. A questão é que o Governo facilita muito, e acaba incentivando o povo a não correr atrás do que necessitam. </a:t>
            </a:r>
            <a:r>
              <a:rPr lang="pt-BR" i="1" dirty="0" smtClean="0">
                <a:solidFill>
                  <a:srgbClr val="008000"/>
                </a:solidFill>
                <a:latin typeface="Arial Narrow"/>
                <a:cs typeface="Arial Narrow"/>
              </a:rPr>
              <a:t>A </a:t>
            </a:r>
            <a:r>
              <a:rPr lang="pt-BR" i="1" dirty="0">
                <a:solidFill>
                  <a:srgbClr val="008000"/>
                </a:solidFill>
                <a:latin typeface="Arial Narrow"/>
                <a:cs typeface="Arial Narrow"/>
              </a:rPr>
              <a:t>política de educação está errada, tinha que ditar o que pode e o que não se pode fazer e deixar que se virem. Todos sob pressão dão seu jeito. Temos que forçar a mudança de vida, pois assim nunca vão aprender. Falta informação até para os próprios funcionários, pois o funcionário do Sesc não sabia dizer sobre o assunto. Vale a pena investir no povo.</a:t>
            </a:r>
            <a:r>
              <a:rPr lang="pt-BR" i="1" dirty="0" smtClean="0">
                <a:solidFill>
                  <a:srgbClr val="008000"/>
                </a:solidFill>
                <a:latin typeface="Arial Narrow"/>
                <a:cs typeface="Arial Narrow"/>
              </a:rPr>
              <a:t>”</a:t>
            </a:r>
            <a:endParaRPr lang="pt-BR" dirty="0">
              <a:solidFill>
                <a:srgbClr val="008000"/>
              </a:solidFill>
              <a:latin typeface="Arial Narrow"/>
              <a:cs typeface="Arial Narrow"/>
            </a:endParaRPr>
          </a:p>
        </p:txBody>
      </p:sp>
      <p:sp>
        <p:nvSpPr>
          <p:cNvPr id="5" name="Rectangle 4"/>
          <p:cNvSpPr/>
          <p:nvPr/>
        </p:nvSpPr>
        <p:spPr>
          <a:xfrm rot="21199931">
            <a:off x="370681" y="527773"/>
            <a:ext cx="499075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4000" dirty="0" smtClean="0">
                <a:solidFill>
                  <a:srgbClr val="FFFFFF"/>
                </a:solidFill>
                <a:latin typeface="Arial Narrow"/>
                <a:cs typeface="Arial Narrow"/>
              </a:rPr>
              <a:t>Depoimento</a:t>
            </a:r>
            <a:endParaRPr lang="en-US" sz="40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89374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77964" y="1921844"/>
            <a:ext cx="68661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400" b="1" dirty="0">
                <a:latin typeface="Arial Narrow"/>
                <a:cs typeface="Arial Narrow"/>
              </a:rPr>
              <a:t>Site RMS e outras </a:t>
            </a:r>
            <a:r>
              <a:rPr lang="pt-BR" sz="2400" b="1" dirty="0" smtClean="0">
                <a:latin typeface="Arial Narrow"/>
                <a:cs typeface="Arial Narrow"/>
              </a:rPr>
              <a:t>Plataformas</a:t>
            </a:r>
            <a:endParaRPr lang="pt-BR" sz="2400" dirty="0">
              <a:latin typeface="Arial Narrow"/>
              <a:cs typeface="Arial Narrow"/>
            </a:endParaRPr>
          </a:p>
        </p:txBody>
      </p:sp>
      <p:sp>
        <p:nvSpPr>
          <p:cNvPr id="5" name="Rectangle 4"/>
          <p:cNvSpPr/>
          <p:nvPr/>
        </p:nvSpPr>
        <p:spPr>
          <a:xfrm rot="21199931">
            <a:off x="370681" y="312626"/>
            <a:ext cx="499075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3200" dirty="0">
                <a:solidFill>
                  <a:schemeClr val="bg1"/>
                </a:solidFill>
                <a:latin typeface="Arial Narrow"/>
                <a:cs typeface="Arial Narrow"/>
              </a:rPr>
              <a:t>SITE RMS E OUTRAS PLATAFORMAS </a:t>
            </a:r>
            <a:endParaRPr lang="en-US" sz="3200" dirty="0">
              <a:solidFill>
                <a:schemeClr val="bg1"/>
              </a:solidFill>
              <a:latin typeface="Arial Narrow"/>
              <a:cs typeface="Arial Narrow"/>
            </a:endParaRPr>
          </a:p>
        </p:txBody>
      </p:sp>
      <p:pic>
        <p:nvPicPr>
          <p:cNvPr id="6" name="Picture 5" descr="quadrogeral_slide19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611" t="20741" r="16472" b="48593"/>
          <a:stretch/>
        </p:blipFill>
        <p:spPr>
          <a:xfrm>
            <a:off x="1234440" y="2702560"/>
            <a:ext cx="4682926" cy="2946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556706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77964" y="1921844"/>
            <a:ext cx="2385556" cy="1200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400" b="1" dirty="0">
                <a:latin typeface="Arial Narrow"/>
                <a:cs typeface="Arial Narrow"/>
              </a:rPr>
              <a:t>Exemplo </a:t>
            </a:r>
            <a:r>
              <a:rPr lang="pt-BR" sz="2400" b="1" dirty="0" smtClean="0">
                <a:latin typeface="Arial Narrow"/>
                <a:cs typeface="Arial Narrow"/>
              </a:rPr>
              <a:t/>
            </a:r>
            <a:br>
              <a:rPr lang="pt-BR" sz="2400" b="1" dirty="0" smtClean="0">
                <a:latin typeface="Arial Narrow"/>
                <a:cs typeface="Arial Narrow"/>
              </a:rPr>
            </a:br>
            <a:r>
              <a:rPr lang="pt-BR" sz="2400" b="1" dirty="0" smtClean="0">
                <a:latin typeface="Arial Narrow"/>
                <a:cs typeface="Arial Narrow"/>
              </a:rPr>
              <a:t>de </a:t>
            </a:r>
            <a:r>
              <a:rPr lang="pt-BR" sz="2400" b="1" dirty="0">
                <a:latin typeface="Arial Narrow"/>
                <a:cs typeface="Arial Narrow"/>
              </a:rPr>
              <a:t>mensagem </a:t>
            </a:r>
            <a:r>
              <a:rPr lang="pt-BR" sz="2400" b="1" dirty="0" smtClean="0">
                <a:latin typeface="Arial Narrow"/>
                <a:cs typeface="Arial Narrow"/>
              </a:rPr>
              <a:t>divulgada </a:t>
            </a:r>
            <a:endParaRPr lang="pt-BR" sz="2400" dirty="0">
              <a:latin typeface="Arial Narrow"/>
              <a:cs typeface="Arial Narrow"/>
            </a:endParaRPr>
          </a:p>
        </p:txBody>
      </p:sp>
      <p:sp>
        <p:nvSpPr>
          <p:cNvPr id="5" name="Rectangle 4"/>
          <p:cNvSpPr/>
          <p:nvPr/>
        </p:nvSpPr>
        <p:spPr>
          <a:xfrm rot="21199931">
            <a:off x="370681" y="312627"/>
            <a:ext cx="499075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3200" dirty="0">
                <a:solidFill>
                  <a:srgbClr val="FFFFFF"/>
                </a:solidFill>
                <a:latin typeface="Arial Narrow"/>
                <a:cs typeface="Arial Narrow"/>
              </a:rPr>
              <a:t>DESTAQUES/ SITE RMS E OUTRAS PLATAFORMAS </a:t>
            </a:r>
            <a:endParaRPr lang="en-US" sz="3200" dirty="0">
              <a:solidFill>
                <a:srgbClr val="FFFFFF"/>
              </a:solidFill>
              <a:latin typeface="Arial Narrow"/>
              <a:cs typeface="Arial Narrow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9581" y="1503679"/>
            <a:ext cx="3776677" cy="440989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173917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77964" y="1921844"/>
            <a:ext cx="238555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400" b="1" dirty="0">
                <a:latin typeface="Arial Narrow"/>
                <a:cs typeface="Arial Narrow"/>
              </a:rPr>
              <a:t>Replicação de conteúdo em sites e blogs: </a:t>
            </a:r>
            <a:r>
              <a:rPr lang="pt-BR" sz="2400" b="1" dirty="0">
                <a:solidFill>
                  <a:srgbClr val="008000"/>
                </a:solidFill>
                <a:latin typeface="Arial Narrow"/>
                <a:cs typeface="Arial Narrow"/>
              </a:rPr>
              <a:t>mais de 8 incidênci</a:t>
            </a:r>
            <a:r>
              <a:rPr lang="pt-BR" sz="2400" b="1" dirty="0">
                <a:solidFill>
                  <a:srgbClr val="008000"/>
                </a:solidFill>
              </a:rPr>
              <a:t>as</a:t>
            </a:r>
            <a:endParaRPr lang="pt-BR" sz="2400" dirty="0">
              <a:solidFill>
                <a:srgbClr val="00800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 rot="21199931">
            <a:off x="370681" y="312627"/>
            <a:ext cx="499075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3200" dirty="0">
                <a:solidFill>
                  <a:srgbClr val="FFFFFF"/>
                </a:solidFill>
                <a:latin typeface="Arial Narrow"/>
                <a:cs typeface="Arial Narrow"/>
              </a:rPr>
              <a:t>DESTAQUES/ SITE RMS E OUTRAS PLATAFORMAS </a:t>
            </a:r>
            <a:endParaRPr lang="en-US" sz="3200" dirty="0">
              <a:solidFill>
                <a:srgbClr val="FFFFFF"/>
              </a:solidFill>
              <a:latin typeface="Arial Narrow"/>
              <a:cs typeface="Arial Narrow"/>
            </a:endParaRPr>
          </a:p>
        </p:txBody>
      </p:sp>
      <p:pic>
        <p:nvPicPr>
          <p:cNvPr id="2" name="Picture 1" descr="blog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5120" y="1675948"/>
            <a:ext cx="4183565" cy="42270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7506098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 rot="21199931">
            <a:off x="196138" y="512677"/>
            <a:ext cx="588791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3000" dirty="0">
                <a:solidFill>
                  <a:schemeClr val="bg1"/>
                </a:solidFill>
                <a:latin typeface="Arial Narrow"/>
                <a:cs typeface="Arial Narrow"/>
              </a:rPr>
              <a:t>É IMPORTANTE SABER/</a:t>
            </a:r>
            <a:r>
              <a:rPr lang="pt-BR" sz="3000" dirty="0" smtClean="0">
                <a:solidFill>
                  <a:schemeClr val="bg1"/>
                </a:solidFill>
                <a:latin typeface="Arial Narrow"/>
                <a:cs typeface="Arial Narrow"/>
              </a:rPr>
              <a:t>DESTAQUES</a:t>
            </a:r>
            <a:endParaRPr lang="pt-BR" sz="3000" dirty="0">
              <a:solidFill>
                <a:schemeClr val="bg1"/>
              </a:solidFill>
              <a:latin typeface="Arial Narrow"/>
              <a:cs typeface="Arial Narrow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78296" y="2294605"/>
            <a:ext cx="637970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pt-BR" sz="2400" dirty="0">
                <a:solidFill>
                  <a:srgbClr val="008000"/>
                </a:solidFill>
                <a:latin typeface="Arial Narrow"/>
                <a:cs typeface="Arial Narrow"/>
              </a:rPr>
              <a:t>A </a:t>
            </a:r>
            <a:r>
              <a:rPr lang="pt-BR" sz="2400" b="1" dirty="0">
                <a:solidFill>
                  <a:srgbClr val="008000"/>
                </a:solidFill>
                <a:latin typeface="Arial Narrow"/>
                <a:cs typeface="Arial Narrow"/>
              </a:rPr>
              <a:t>grande</a:t>
            </a:r>
            <a:r>
              <a:rPr lang="pt-BR" sz="2400" dirty="0">
                <a:solidFill>
                  <a:srgbClr val="008000"/>
                </a:solidFill>
                <a:latin typeface="Arial Narrow"/>
                <a:cs typeface="Arial Narrow"/>
              </a:rPr>
              <a:t> </a:t>
            </a:r>
            <a:r>
              <a:rPr lang="pt-BR" sz="2400" b="1" dirty="0">
                <a:solidFill>
                  <a:srgbClr val="008000"/>
                </a:solidFill>
                <a:latin typeface="Arial Narrow"/>
                <a:cs typeface="Arial Narrow"/>
              </a:rPr>
              <a:t>maioria dos líderes comunitários e formadores de opinião </a:t>
            </a:r>
            <a:r>
              <a:rPr lang="pt-BR" sz="2400" dirty="0">
                <a:latin typeface="Arial Narrow"/>
                <a:cs typeface="Arial Narrow"/>
              </a:rPr>
              <a:t>aceitou o convite e concordou em multiplicar as informações do Ministério do Turismo: </a:t>
            </a:r>
            <a:r>
              <a:rPr lang="pt-BR" sz="2400" b="1" dirty="0">
                <a:solidFill>
                  <a:srgbClr val="008000"/>
                </a:solidFill>
                <a:latin typeface="Arial Narrow"/>
                <a:cs typeface="Arial Narrow"/>
              </a:rPr>
              <a:t>94% de um universo de 1430 líderes comunitários</a:t>
            </a:r>
            <a:r>
              <a:rPr lang="pt-BR" sz="2400" dirty="0">
                <a:solidFill>
                  <a:srgbClr val="008000"/>
                </a:solidFill>
                <a:latin typeface="Arial Narrow"/>
                <a:cs typeface="Arial Narrow"/>
              </a:rPr>
              <a:t> </a:t>
            </a:r>
            <a:r>
              <a:rPr lang="pt-BR" sz="2400" dirty="0">
                <a:latin typeface="Arial Narrow"/>
                <a:cs typeface="Arial Narrow"/>
              </a:rPr>
              <a:t>sensibilizados por telefone</a:t>
            </a:r>
            <a:r>
              <a:rPr lang="pt-BR" sz="2400" dirty="0" smtClean="0">
                <a:latin typeface="Arial Narrow"/>
                <a:cs typeface="Arial Narrow"/>
              </a:rPr>
              <a:t>.</a:t>
            </a:r>
            <a:endParaRPr lang="pt-BR" sz="2400" dirty="0">
              <a:latin typeface="Arial Narrow"/>
              <a:cs typeface="Arial Narrow"/>
            </a:endParaRPr>
          </a:p>
        </p:txBody>
      </p:sp>
    </p:spTree>
    <p:extLst>
      <p:ext uri="{BB962C8B-B14F-4D97-AF65-F5344CB8AC3E}">
        <p14:creationId xmlns:p14="http://schemas.microsoft.com/office/powerpoint/2010/main" val="21074117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78296" y="2294605"/>
            <a:ext cx="637970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pt-BR" sz="2400" dirty="0">
                <a:latin typeface="Arial Narrow"/>
                <a:cs typeface="Arial Narrow"/>
              </a:rPr>
              <a:t>Esse público-alvo foi questionado sobre a participação efetiva na campanha, atuando como multiplicador das informações. Segundo as respostas declaradas,</a:t>
            </a:r>
            <a:r>
              <a:rPr lang="pt-BR" sz="2400" i="1" dirty="0">
                <a:latin typeface="Arial Narrow"/>
                <a:cs typeface="Arial Narrow"/>
              </a:rPr>
              <a:t> </a:t>
            </a:r>
            <a:r>
              <a:rPr lang="pt-BR" sz="2400" b="1" dirty="0">
                <a:solidFill>
                  <a:srgbClr val="008000"/>
                </a:solidFill>
                <a:latin typeface="Arial Narrow"/>
                <a:cs typeface="Arial Narrow"/>
              </a:rPr>
              <a:t>as mensagens atingiram cerca de</a:t>
            </a:r>
            <a:r>
              <a:rPr lang="pt-BR" sz="2400" dirty="0">
                <a:solidFill>
                  <a:srgbClr val="008000"/>
                </a:solidFill>
                <a:latin typeface="Arial Narrow"/>
                <a:cs typeface="Arial Narrow"/>
              </a:rPr>
              <a:t> </a:t>
            </a:r>
            <a:r>
              <a:rPr lang="pt-BR" sz="2400" b="1" dirty="0">
                <a:solidFill>
                  <a:srgbClr val="008000"/>
                </a:solidFill>
                <a:latin typeface="Arial Narrow"/>
                <a:cs typeface="Arial Narrow"/>
              </a:rPr>
              <a:t>614.532</a:t>
            </a:r>
            <a:r>
              <a:rPr lang="pt-BR" sz="2400" b="1" i="1" dirty="0">
                <a:solidFill>
                  <a:srgbClr val="008000"/>
                </a:solidFill>
                <a:latin typeface="Arial Narrow"/>
                <a:cs typeface="Arial Narrow"/>
              </a:rPr>
              <a:t> </a:t>
            </a:r>
            <a:r>
              <a:rPr lang="pt-BR" sz="2400" b="1" dirty="0">
                <a:solidFill>
                  <a:srgbClr val="008000"/>
                </a:solidFill>
                <a:latin typeface="Arial Narrow"/>
                <a:cs typeface="Arial Narrow"/>
              </a:rPr>
              <a:t>pessoas, </a:t>
            </a:r>
            <a:r>
              <a:rPr lang="pt-BR" sz="2400" dirty="0">
                <a:latin typeface="Arial Narrow"/>
                <a:cs typeface="Arial Narrow"/>
              </a:rPr>
              <a:t>especificamente na inserção de mobilização telefônica. </a:t>
            </a:r>
            <a:r>
              <a:rPr lang="pt-BR" sz="2400" b="1" dirty="0">
                <a:solidFill>
                  <a:srgbClr val="008000"/>
                </a:solidFill>
                <a:latin typeface="Arial Narrow"/>
                <a:cs typeface="Arial Narrow"/>
              </a:rPr>
              <a:t>O cálculo teve como base parâmetros estatísticos para oferecer resultados consistentes</a:t>
            </a:r>
            <a:r>
              <a:rPr lang="pt-BR" sz="2400" dirty="0">
                <a:solidFill>
                  <a:srgbClr val="008000"/>
                </a:solidFill>
                <a:latin typeface="Arial Narrow"/>
                <a:cs typeface="Arial Narrow"/>
              </a:rPr>
              <a:t>.</a:t>
            </a:r>
          </a:p>
        </p:txBody>
      </p:sp>
      <p:sp>
        <p:nvSpPr>
          <p:cNvPr id="6" name="Rectangle 5"/>
          <p:cNvSpPr/>
          <p:nvPr/>
        </p:nvSpPr>
        <p:spPr>
          <a:xfrm rot="21199931">
            <a:off x="196138" y="512677"/>
            <a:ext cx="588791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3000" dirty="0">
                <a:solidFill>
                  <a:schemeClr val="bg1"/>
                </a:solidFill>
                <a:latin typeface="Arial Narrow"/>
                <a:cs typeface="Arial Narrow"/>
              </a:rPr>
              <a:t>É IMPORTANTE SABER/</a:t>
            </a:r>
            <a:r>
              <a:rPr lang="pt-BR" sz="3000" dirty="0" smtClean="0">
                <a:solidFill>
                  <a:schemeClr val="bg1"/>
                </a:solidFill>
                <a:latin typeface="Arial Narrow"/>
                <a:cs typeface="Arial Narrow"/>
              </a:rPr>
              <a:t>DESTAQUES</a:t>
            </a:r>
            <a:endParaRPr lang="pt-BR" sz="3000" dirty="0">
              <a:solidFill>
                <a:schemeClr val="bg1"/>
              </a:solidFill>
              <a:latin typeface="Arial Narrow"/>
              <a:cs typeface="Arial Narrow"/>
            </a:endParaRPr>
          </a:p>
        </p:txBody>
      </p:sp>
    </p:spTree>
    <p:extLst>
      <p:ext uri="{BB962C8B-B14F-4D97-AF65-F5344CB8AC3E}">
        <p14:creationId xmlns:p14="http://schemas.microsoft.com/office/powerpoint/2010/main" val="7709540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78296" y="2294605"/>
            <a:ext cx="637970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pt-BR" sz="2400" b="1" dirty="0">
                <a:solidFill>
                  <a:srgbClr val="008000"/>
                </a:solidFill>
                <a:latin typeface="Arial Narrow"/>
                <a:cs typeface="Arial Narrow"/>
              </a:rPr>
              <a:t>82,34% – </a:t>
            </a:r>
            <a:r>
              <a:rPr lang="pt-BR" sz="2400" dirty="0">
                <a:latin typeface="Arial Narrow"/>
                <a:cs typeface="Arial Narrow"/>
              </a:rPr>
              <a:t>o correspondente a 811 cidadãos </a:t>
            </a:r>
            <a:r>
              <a:rPr lang="pt-BR" sz="2400" b="1" dirty="0">
                <a:latin typeface="Arial Narrow"/>
                <a:cs typeface="Arial Narrow"/>
              </a:rPr>
              <a:t>– </a:t>
            </a:r>
            <a:r>
              <a:rPr lang="pt-BR" sz="2400" b="1" dirty="0">
                <a:solidFill>
                  <a:srgbClr val="008000"/>
                </a:solidFill>
                <a:latin typeface="Arial Narrow"/>
                <a:cs typeface="Arial Narrow"/>
              </a:rPr>
              <a:t>afirmaram ter tomado conhecimento das inscrições para os cursos do </a:t>
            </a:r>
            <a:r>
              <a:rPr lang="pt-BR" sz="2400" b="1" dirty="0" err="1">
                <a:solidFill>
                  <a:srgbClr val="008000"/>
                </a:solidFill>
                <a:latin typeface="Arial Narrow"/>
                <a:cs typeface="Arial Narrow"/>
              </a:rPr>
              <a:t>Pronateccopa</a:t>
            </a:r>
            <a:r>
              <a:rPr lang="pt-BR" sz="2400" b="1" dirty="0">
                <a:solidFill>
                  <a:srgbClr val="008000"/>
                </a:solidFill>
                <a:latin typeface="Arial Narrow"/>
                <a:cs typeface="Arial Narrow"/>
              </a:rPr>
              <a:t> por meio de telefonemas da RMS.</a:t>
            </a:r>
            <a:endParaRPr lang="pt-BR" sz="2400" dirty="0">
              <a:solidFill>
                <a:srgbClr val="008000"/>
              </a:solidFill>
              <a:latin typeface="Arial Narrow"/>
              <a:cs typeface="Arial Narrow"/>
            </a:endParaRPr>
          </a:p>
        </p:txBody>
      </p:sp>
      <p:sp>
        <p:nvSpPr>
          <p:cNvPr id="6" name="Rectangle 5"/>
          <p:cNvSpPr/>
          <p:nvPr/>
        </p:nvSpPr>
        <p:spPr>
          <a:xfrm rot="21199931">
            <a:off x="196138" y="512677"/>
            <a:ext cx="588791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3000" dirty="0">
                <a:solidFill>
                  <a:schemeClr val="bg1"/>
                </a:solidFill>
                <a:latin typeface="Arial Narrow"/>
                <a:cs typeface="Arial Narrow"/>
              </a:rPr>
              <a:t>É IMPORTANTE SABER/</a:t>
            </a:r>
            <a:r>
              <a:rPr lang="pt-BR" sz="3000" dirty="0" smtClean="0">
                <a:solidFill>
                  <a:schemeClr val="bg1"/>
                </a:solidFill>
                <a:latin typeface="Arial Narrow"/>
                <a:cs typeface="Arial Narrow"/>
              </a:rPr>
              <a:t>DESTAQUES</a:t>
            </a:r>
            <a:endParaRPr lang="pt-BR" sz="3000" dirty="0">
              <a:solidFill>
                <a:schemeClr val="bg1"/>
              </a:solidFill>
              <a:latin typeface="Arial Narrow"/>
              <a:cs typeface="Arial Narrow"/>
            </a:endParaRPr>
          </a:p>
        </p:txBody>
      </p:sp>
    </p:spTree>
    <p:extLst>
      <p:ext uri="{BB962C8B-B14F-4D97-AF65-F5344CB8AC3E}">
        <p14:creationId xmlns:p14="http://schemas.microsoft.com/office/powerpoint/2010/main" val="19269251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78296" y="2294605"/>
            <a:ext cx="637970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pt-BR" sz="2400" b="1" dirty="0">
                <a:solidFill>
                  <a:srgbClr val="008000"/>
                </a:solidFill>
                <a:latin typeface="Arial Narrow"/>
                <a:cs typeface="Arial Narrow"/>
              </a:rPr>
              <a:t>Segundo o Google </a:t>
            </a:r>
            <a:r>
              <a:rPr lang="pt-BR" sz="2400" b="1" dirty="0" err="1">
                <a:solidFill>
                  <a:srgbClr val="008000"/>
                </a:solidFill>
                <a:latin typeface="Arial Narrow"/>
                <a:cs typeface="Arial Narrow"/>
              </a:rPr>
              <a:t>Analytics</a:t>
            </a:r>
            <a:r>
              <a:rPr lang="pt-BR" sz="2400" b="1" dirty="0">
                <a:solidFill>
                  <a:srgbClr val="008000"/>
                </a:solidFill>
                <a:latin typeface="Arial Narrow"/>
                <a:cs typeface="Arial Narrow"/>
              </a:rPr>
              <a:t>, </a:t>
            </a:r>
            <a:r>
              <a:rPr lang="pt-BR" sz="2400" dirty="0">
                <a:latin typeface="Arial Narrow"/>
                <a:cs typeface="Arial Narrow"/>
              </a:rPr>
              <a:t>ferramenta online que mensura o alcance das mensagens publicadas em </a:t>
            </a:r>
            <a:r>
              <a:rPr lang="pt-BR" sz="2400" b="1" dirty="0">
                <a:solidFill>
                  <a:srgbClr val="008000"/>
                </a:solidFill>
                <a:latin typeface="Arial Narrow"/>
                <a:cs typeface="Arial Narrow"/>
              </a:rPr>
              <a:t>redes sociais</a:t>
            </a:r>
            <a:r>
              <a:rPr lang="pt-BR" sz="2400" dirty="0">
                <a:solidFill>
                  <a:srgbClr val="008000"/>
                </a:solidFill>
                <a:latin typeface="Arial Narrow"/>
                <a:cs typeface="Arial Narrow"/>
              </a:rPr>
              <a:t>,</a:t>
            </a:r>
            <a:r>
              <a:rPr lang="pt-BR" sz="2400" b="1" dirty="0">
                <a:solidFill>
                  <a:srgbClr val="008000"/>
                </a:solidFill>
                <a:latin typeface="Arial Narrow"/>
                <a:cs typeface="Arial Narrow"/>
              </a:rPr>
              <a:t> 1.847 usuários foram impactados </a:t>
            </a:r>
            <a:r>
              <a:rPr lang="pt-BR" sz="2400" dirty="0">
                <a:latin typeface="Arial Narrow"/>
                <a:cs typeface="Arial Narrow"/>
              </a:rPr>
              <a:t>pelas mensagens da RMS</a:t>
            </a:r>
            <a:r>
              <a:rPr lang="pt-BR" sz="2400" b="1" dirty="0">
                <a:latin typeface="Arial Narrow"/>
                <a:cs typeface="Arial Narrow"/>
              </a:rPr>
              <a:t>. </a:t>
            </a:r>
            <a:endParaRPr lang="pt-BR" sz="2400" dirty="0">
              <a:latin typeface="Arial Narrow"/>
              <a:cs typeface="Arial Narrow"/>
            </a:endParaRPr>
          </a:p>
        </p:txBody>
      </p:sp>
      <p:sp>
        <p:nvSpPr>
          <p:cNvPr id="6" name="Rectangle 5"/>
          <p:cNvSpPr/>
          <p:nvPr/>
        </p:nvSpPr>
        <p:spPr>
          <a:xfrm rot="21199931">
            <a:off x="196138" y="512677"/>
            <a:ext cx="588791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3000" dirty="0">
                <a:solidFill>
                  <a:schemeClr val="bg1"/>
                </a:solidFill>
                <a:latin typeface="Arial Narrow"/>
                <a:cs typeface="Arial Narrow"/>
              </a:rPr>
              <a:t>É IMPORTANTE SABER/</a:t>
            </a:r>
            <a:r>
              <a:rPr lang="pt-BR" sz="3000" dirty="0" smtClean="0">
                <a:solidFill>
                  <a:schemeClr val="bg1"/>
                </a:solidFill>
                <a:latin typeface="Arial Narrow"/>
                <a:cs typeface="Arial Narrow"/>
              </a:rPr>
              <a:t>DESTAQUES</a:t>
            </a:r>
            <a:endParaRPr lang="pt-BR" sz="3000" dirty="0">
              <a:solidFill>
                <a:schemeClr val="bg1"/>
              </a:solidFill>
              <a:latin typeface="Arial Narrow"/>
              <a:cs typeface="Arial Narrow"/>
            </a:endParaRPr>
          </a:p>
        </p:txBody>
      </p:sp>
    </p:spTree>
    <p:extLst>
      <p:ext uri="{BB962C8B-B14F-4D97-AF65-F5344CB8AC3E}">
        <p14:creationId xmlns:p14="http://schemas.microsoft.com/office/powerpoint/2010/main" val="9791855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rot="21212675">
            <a:off x="370681" y="527773"/>
            <a:ext cx="499075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4000" dirty="0" smtClean="0">
                <a:solidFill>
                  <a:srgbClr val="FFFFFF"/>
                </a:solidFill>
                <a:latin typeface="Arial narrow"/>
                <a:cs typeface="Arial narrow"/>
              </a:rPr>
              <a:t>APRESENTAÇÃO </a:t>
            </a:r>
            <a:endParaRPr lang="en-US" sz="4000" dirty="0">
              <a:solidFill>
                <a:srgbClr val="FFFFFF"/>
              </a:solidFill>
              <a:latin typeface="Arial narrow"/>
              <a:cs typeface="Arial narrow"/>
            </a:endParaRPr>
          </a:p>
        </p:txBody>
      </p:sp>
      <p:pic>
        <p:nvPicPr>
          <p:cNvPr id="5" name="Picture 4" descr="texto_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1520" y="1625600"/>
            <a:ext cx="3864120" cy="44764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0504313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78296" y="2294605"/>
            <a:ext cx="637970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pt-BR" sz="2400" dirty="0">
                <a:latin typeface="Arial Narrow"/>
                <a:cs typeface="Arial Narrow"/>
              </a:rPr>
              <a:t>De acordo com entrevistados, </a:t>
            </a:r>
            <a:r>
              <a:rPr lang="pt-BR" sz="2400" b="1" dirty="0">
                <a:solidFill>
                  <a:srgbClr val="008000"/>
                </a:solidFill>
                <a:latin typeface="Arial Narrow"/>
                <a:cs typeface="Arial Narrow"/>
              </a:rPr>
              <a:t>o curso mais procurado foi o de inglês, com 21,94% das escolhas, seguido daquele de recepcionista,</a:t>
            </a:r>
            <a:r>
              <a:rPr lang="pt-BR" sz="2400" dirty="0">
                <a:latin typeface="Arial Narrow"/>
                <a:cs typeface="Arial Narrow"/>
              </a:rPr>
              <a:t> com 10,20%; do de Libras, com 3,63% e de organização de eventos, com 5,1%.</a:t>
            </a:r>
          </a:p>
        </p:txBody>
      </p:sp>
      <p:sp>
        <p:nvSpPr>
          <p:cNvPr id="6" name="Rectangle 5"/>
          <p:cNvSpPr/>
          <p:nvPr/>
        </p:nvSpPr>
        <p:spPr>
          <a:xfrm rot="21199931">
            <a:off x="196138" y="512677"/>
            <a:ext cx="588791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3000" dirty="0">
                <a:solidFill>
                  <a:schemeClr val="bg1"/>
                </a:solidFill>
                <a:latin typeface="Arial Narrow"/>
                <a:cs typeface="Arial Narrow"/>
              </a:rPr>
              <a:t>É IMPORTANTE SABER/</a:t>
            </a:r>
            <a:r>
              <a:rPr lang="pt-BR" sz="3000" dirty="0" smtClean="0">
                <a:solidFill>
                  <a:schemeClr val="bg1"/>
                </a:solidFill>
                <a:latin typeface="Arial Narrow"/>
                <a:cs typeface="Arial Narrow"/>
              </a:rPr>
              <a:t>DESTAQUES</a:t>
            </a:r>
            <a:endParaRPr lang="pt-BR" sz="3000" dirty="0">
              <a:solidFill>
                <a:schemeClr val="bg1"/>
              </a:solidFill>
              <a:latin typeface="Arial Narrow"/>
              <a:cs typeface="Arial Narrow"/>
            </a:endParaRPr>
          </a:p>
        </p:txBody>
      </p:sp>
    </p:spTree>
    <p:extLst>
      <p:ext uri="{BB962C8B-B14F-4D97-AF65-F5344CB8AC3E}">
        <p14:creationId xmlns:p14="http://schemas.microsoft.com/office/powerpoint/2010/main" val="35393605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78296" y="2294605"/>
            <a:ext cx="637970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pt-BR" sz="2400" dirty="0">
                <a:latin typeface="Arial Narrow"/>
                <a:cs typeface="Arial Narrow"/>
              </a:rPr>
              <a:t>Dentre os </a:t>
            </a:r>
            <a:r>
              <a:rPr lang="pt-BR" sz="2400" b="1" dirty="0">
                <a:solidFill>
                  <a:srgbClr val="008000"/>
                </a:solidFill>
                <a:latin typeface="Arial Narrow"/>
                <a:cs typeface="Arial Narrow"/>
              </a:rPr>
              <a:t>participantes da etapa de Monitoramento, 100% avaliam positivamente as ações do Ministério do Turismo</a:t>
            </a:r>
            <a:r>
              <a:rPr lang="pt-BR" sz="2400" dirty="0">
                <a:solidFill>
                  <a:srgbClr val="008000"/>
                </a:solidFill>
                <a:latin typeface="Arial Narrow"/>
                <a:cs typeface="Arial Narrow"/>
              </a:rPr>
              <a:t>.</a:t>
            </a:r>
            <a:r>
              <a:rPr lang="pt-BR" sz="2400" dirty="0">
                <a:latin typeface="Arial Narrow"/>
                <a:cs typeface="Arial Narrow"/>
              </a:rPr>
              <a:t> O dado foi extraído por meio de análise dos depoimentos </a:t>
            </a:r>
            <a:r>
              <a:rPr lang="pt-BR" sz="2400" dirty="0" smtClean="0">
                <a:latin typeface="Arial Narrow"/>
                <a:cs typeface="Arial Narrow"/>
              </a:rPr>
              <a:t>registrados.</a:t>
            </a:r>
            <a:endParaRPr lang="pt-BR" sz="2400" dirty="0">
              <a:latin typeface="Arial Narrow"/>
              <a:cs typeface="Arial Narrow"/>
            </a:endParaRPr>
          </a:p>
        </p:txBody>
      </p:sp>
      <p:sp>
        <p:nvSpPr>
          <p:cNvPr id="6" name="Rectangle 5"/>
          <p:cNvSpPr/>
          <p:nvPr/>
        </p:nvSpPr>
        <p:spPr>
          <a:xfrm rot="21199931">
            <a:off x="196138" y="512677"/>
            <a:ext cx="588791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3000" dirty="0">
                <a:solidFill>
                  <a:schemeClr val="bg1"/>
                </a:solidFill>
                <a:latin typeface="Arial Narrow"/>
                <a:cs typeface="Arial Narrow"/>
              </a:rPr>
              <a:t>É IMPORTANTE SABER/</a:t>
            </a:r>
            <a:r>
              <a:rPr lang="pt-BR" sz="3000" dirty="0" smtClean="0">
                <a:solidFill>
                  <a:schemeClr val="bg1"/>
                </a:solidFill>
                <a:latin typeface="Arial Narrow"/>
                <a:cs typeface="Arial Narrow"/>
              </a:rPr>
              <a:t>DESTAQUES</a:t>
            </a:r>
            <a:endParaRPr lang="pt-BR" sz="3000" dirty="0">
              <a:solidFill>
                <a:schemeClr val="bg1"/>
              </a:solidFill>
              <a:latin typeface="Arial Narrow"/>
              <a:cs typeface="Arial Narrow"/>
            </a:endParaRPr>
          </a:p>
        </p:txBody>
      </p:sp>
    </p:spTree>
    <p:extLst>
      <p:ext uri="{BB962C8B-B14F-4D97-AF65-F5344CB8AC3E}">
        <p14:creationId xmlns:p14="http://schemas.microsoft.com/office/powerpoint/2010/main" val="21642497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78296" y="2294605"/>
            <a:ext cx="637970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pt-BR" sz="2400" b="1" dirty="0">
                <a:solidFill>
                  <a:srgbClr val="008000"/>
                </a:solidFill>
                <a:latin typeface="Arial Narrow"/>
                <a:cs typeface="Arial Narrow"/>
              </a:rPr>
              <a:t>80,03% dos formadores de opinião</a:t>
            </a:r>
            <a:r>
              <a:rPr lang="pt-BR" sz="2400" dirty="0">
                <a:solidFill>
                  <a:srgbClr val="008000"/>
                </a:solidFill>
                <a:latin typeface="Arial Narrow"/>
                <a:cs typeface="Arial Narrow"/>
              </a:rPr>
              <a:t>, </a:t>
            </a:r>
            <a:r>
              <a:rPr lang="pt-BR" sz="2400" dirty="0">
                <a:latin typeface="Arial Narrow"/>
                <a:cs typeface="Arial Narrow"/>
              </a:rPr>
              <a:t>de um total de 1.048, </a:t>
            </a:r>
            <a:r>
              <a:rPr lang="pt-BR" sz="2400" b="1" dirty="0">
                <a:solidFill>
                  <a:srgbClr val="008000"/>
                </a:solidFill>
                <a:latin typeface="Arial Narrow"/>
                <a:cs typeface="Arial Narrow"/>
              </a:rPr>
              <a:t>sugerem que se invista ainda mais em treinamento e capacitação</a:t>
            </a:r>
            <a:r>
              <a:rPr lang="pt-BR" sz="2400" dirty="0">
                <a:solidFill>
                  <a:srgbClr val="008000"/>
                </a:solidFill>
                <a:latin typeface="Arial Narrow"/>
                <a:cs typeface="Arial Narrow"/>
              </a:rPr>
              <a:t>. </a:t>
            </a:r>
            <a:r>
              <a:rPr lang="pt-BR" sz="2400" dirty="0">
                <a:latin typeface="Arial Narrow"/>
                <a:cs typeface="Arial Narrow"/>
              </a:rPr>
              <a:t>Outra informação que vale ser registrada é que 0,76% dos líderes participantes sugerem o oferecimento de novos cursos.</a:t>
            </a:r>
          </a:p>
        </p:txBody>
      </p:sp>
      <p:sp>
        <p:nvSpPr>
          <p:cNvPr id="6" name="Rectangle 5"/>
          <p:cNvSpPr/>
          <p:nvPr/>
        </p:nvSpPr>
        <p:spPr>
          <a:xfrm rot="21199931">
            <a:off x="196138" y="512677"/>
            <a:ext cx="588791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3000" dirty="0">
                <a:solidFill>
                  <a:schemeClr val="bg1"/>
                </a:solidFill>
                <a:latin typeface="Arial Narrow"/>
                <a:cs typeface="Arial Narrow"/>
              </a:rPr>
              <a:t>É IMPORTANTE SABER/</a:t>
            </a:r>
            <a:r>
              <a:rPr lang="pt-BR" sz="3000" dirty="0" smtClean="0">
                <a:solidFill>
                  <a:schemeClr val="bg1"/>
                </a:solidFill>
                <a:latin typeface="Arial Narrow"/>
                <a:cs typeface="Arial Narrow"/>
              </a:rPr>
              <a:t>DESTAQUES</a:t>
            </a:r>
            <a:endParaRPr lang="pt-BR" sz="3000" dirty="0">
              <a:solidFill>
                <a:schemeClr val="bg1"/>
              </a:solidFill>
              <a:latin typeface="Arial Narrow"/>
              <a:cs typeface="Arial Narrow"/>
            </a:endParaRPr>
          </a:p>
        </p:txBody>
      </p:sp>
    </p:spTree>
    <p:extLst>
      <p:ext uri="{BB962C8B-B14F-4D97-AF65-F5344CB8AC3E}">
        <p14:creationId xmlns:p14="http://schemas.microsoft.com/office/powerpoint/2010/main" val="5207961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78296" y="2294605"/>
            <a:ext cx="637970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pt-BR" sz="2400" dirty="0">
                <a:latin typeface="Arial Narrow"/>
                <a:cs typeface="Arial Narrow"/>
              </a:rPr>
              <a:t>Com base nas declarações de editores/produtores registradas e gravadas, é possível afirmar, a partir de dados estatísticos, que as inserções ao vivo nas </a:t>
            </a:r>
            <a:r>
              <a:rPr lang="pt-BR" sz="2400" b="1" dirty="0">
                <a:solidFill>
                  <a:srgbClr val="008000"/>
                </a:solidFill>
                <a:latin typeface="Arial Narrow"/>
                <a:cs typeface="Arial Narrow"/>
              </a:rPr>
              <a:t>emissoras AM/FM e Comunitárias atingiram 1.434.700 ouvintes</a:t>
            </a:r>
            <a:r>
              <a:rPr lang="pt-BR" sz="2400" dirty="0">
                <a:solidFill>
                  <a:srgbClr val="008000"/>
                </a:solidFill>
                <a:latin typeface="Arial Narrow"/>
                <a:cs typeface="Arial Narrow"/>
              </a:rPr>
              <a:t>. </a:t>
            </a:r>
          </a:p>
        </p:txBody>
      </p:sp>
      <p:sp>
        <p:nvSpPr>
          <p:cNvPr id="6" name="Rectangle 5"/>
          <p:cNvSpPr/>
          <p:nvPr/>
        </p:nvSpPr>
        <p:spPr>
          <a:xfrm rot="21199931">
            <a:off x="196138" y="512677"/>
            <a:ext cx="588791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3000" dirty="0">
                <a:solidFill>
                  <a:schemeClr val="bg1"/>
                </a:solidFill>
                <a:latin typeface="Arial Narrow"/>
                <a:cs typeface="Arial Narrow"/>
              </a:rPr>
              <a:t>É IMPORTANTE SABER/</a:t>
            </a:r>
            <a:r>
              <a:rPr lang="pt-BR" sz="3000" dirty="0" smtClean="0">
                <a:solidFill>
                  <a:schemeClr val="bg1"/>
                </a:solidFill>
                <a:latin typeface="Arial Narrow"/>
                <a:cs typeface="Arial Narrow"/>
              </a:rPr>
              <a:t>DESTAQUES</a:t>
            </a:r>
            <a:endParaRPr lang="pt-BR" sz="3000" dirty="0">
              <a:solidFill>
                <a:schemeClr val="bg1"/>
              </a:solidFill>
              <a:latin typeface="Arial Narrow"/>
              <a:cs typeface="Arial Narrow"/>
            </a:endParaRPr>
          </a:p>
        </p:txBody>
      </p:sp>
    </p:spTree>
    <p:extLst>
      <p:ext uri="{BB962C8B-B14F-4D97-AF65-F5344CB8AC3E}">
        <p14:creationId xmlns:p14="http://schemas.microsoft.com/office/powerpoint/2010/main" val="21613519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rot="21212675">
            <a:off x="370681" y="527773"/>
            <a:ext cx="499075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4000" dirty="0" smtClean="0">
                <a:solidFill>
                  <a:srgbClr val="FFFFFF"/>
                </a:solidFill>
                <a:latin typeface="Arial narrow"/>
                <a:cs typeface="Arial narrow"/>
              </a:rPr>
              <a:t>APRESENTAÇÃO </a:t>
            </a:r>
            <a:endParaRPr lang="en-US" sz="4000" dirty="0">
              <a:solidFill>
                <a:srgbClr val="FFFFFF"/>
              </a:solidFill>
              <a:latin typeface="Arial narrow"/>
              <a:cs typeface="Arial narrow"/>
            </a:endParaRPr>
          </a:p>
        </p:txBody>
      </p:sp>
      <p:pic>
        <p:nvPicPr>
          <p:cNvPr id="5" name="Picture 4" descr="texto_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1356" y="1513971"/>
            <a:ext cx="3095043" cy="46228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5149714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rot="21212675">
            <a:off x="370681" y="527773"/>
            <a:ext cx="499075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4000" dirty="0" smtClean="0">
                <a:solidFill>
                  <a:srgbClr val="FFFFFF"/>
                </a:solidFill>
                <a:latin typeface="Arial narrow"/>
                <a:cs typeface="Arial narrow"/>
              </a:rPr>
              <a:t>APRESENTAÇÃO </a:t>
            </a:r>
            <a:endParaRPr lang="en-US" sz="4000" dirty="0">
              <a:solidFill>
                <a:srgbClr val="FFFFFF"/>
              </a:solidFill>
              <a:latin typeface="Arial narrow"/>
              <a:cs typeface="Arial narrow"/>
            </a:endParaRPr>
          </a:p>
        </p:txBody>
      </p:sp>
      <p:pic>
        <p:nvPicPr>
          <p:cNvPr id="5" name="Picture 4" descr="texto_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4206" y="1585091"/>
            <a:ext cx="3779519" cy="44439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5857003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41156" y="2045368"/>
            <a:ext cx="659972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buFont typeface="Arial"/>
              <a:buChar char="•"/>
            </a:pPr>
            <a:r>
              <a:rPr lang="pt-BR" dirty="0">
                <a:latin typeface="Arial Narrow"/>
                <a:cs typeface="Arial Narrow"/>
              </a:rPr>
              <a:t>Informar a população por meio </a:t>
            </a:r>
            <a:r>
              <a:rPr lang="pt-BR" dirty="0" smtClean="0">
                <a:latin typeface="Arial Narrow"/>
                <a:cs typeface="Arial Narrow"/>
              </a:rPr>
              <a:t>de emissoras </a:t>
            </a:r>
            <a:r>
              <a:rPr lang="pt-BR" dirty="0">
                <a:latin typeface="Arial Narrow"/>
                <a:cs typeface="Arial Narrow"/>
              </a:rPr>
              <a:t>de rádio; sensibilização de atores sociais e representantes de núcleos familiares e redes </a:t>
            </a:r>
            <a:r>
              <a:rPr lang="pt-BR" dirty="0" smtClean="0">
                <a:latin typeface="Arial Narrow"/>
                <a:cs typeface="Arial Narrow"/>
              </a:rPr>
              <a:t>sociais.</a:t>
            </a:r>
            <a:endParaRPr lang="pt-BR" dirty="0">
              <a:latin typeface="Arial Narrow"/>
              <a:cs typeface="Arial Narrow"/>
            </a:endParaRPr>
          </a:p>
        </p:txBody>
      </p:sp>
      <p:sp>
        <p:nvSpPr>
          <p:cNvPr id="5" name="Rectangle 4"/>
          <p:cNvSpPr/>
          <p:nvPr/>
        </p:nvSpPr>
        <p:spPr>
          <a:xfrm rot="21199931">
            <a:off x="370681" y="527773"/>
            <a:ext cx="499075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4000" dirty="0" smtClean="0">
                <a:solidFill>
                  <a:srgbClr val="FFFFFF"/>
                </a:solidFill>
                <a:latin typeface="Arial Narrow"/>
                <a:cs typeface="Arial Narrow"/>
              </a:rPr>
              <a:t>APRESENTAÇÃO </a:t>
            </a:r>
            <a:endParaRPr lang="en-US" sz="4000" dirty="0">
              <a:solidFill>
                <a:srgbClr val="FFFFFF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7892" y="3713480"/>
            <a:ext cx="4236719" cy="1972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41045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41157" y="2045368"/>
            <a:ext cx="641684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400" dirty="0"/>
              <a:t> </a:t>
            </a:r>
          </a:p>
          <a:p>
            <a:pPr marL="457200" lvl="0" indent="-457200">
              <a:buFont typeface="Arial"/>
              <a:buChar char="•"/>
            </a:pPr>
            <a:r>
              <a:rPr lang="pt-BR" sz="2400" dirty="0">
                <a:latin typeface="Arial Narrow"/>
                <a:cs typeface="Arial Narrow"/>
              </a:rPr>
              <a:t>Monitorar o público contatado para acompanhamento da efetividade da campanha de mobilização social. </a:t>
            </a:r>
          </a:p>
        </p:txBody>
      </p:sp>
      <p:sp>
        <p:nvSpPr>
          <p:cNvPr id="5" name="Rectangle 4"/>
          <p:cNvSpPr/>
          <p:nvPr/>
        </p:nvSpPr>
        <p:spPr>
          <a:xfrm rot="21199931">
            <a:off x="370681" y="527773"/>
            <a:ext cx="499075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4000" dirty="0" smtClean="0">
                <a:solidFill>
                  <a:srgbClr val="FFFFFF"/>
                </a:solidFill>
                <a:latin typeface="Arial Narrow"/>
                <a:cs typeface="Arial Narrow"/>
              </a:rPr>
              <a:t>APRESENTAÇÃO </a:t>
            </a:r>
            <a:endParaRPr lang="en-US" sz="40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57302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rot="21212675">
            <a:off x="370681" y="527773"/>
            <a:ext cx="499075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4000" dirty="0" smtClean="0">
                <a:solidFill>
                  <a:srgbClr val="FFFFFF"/>
                </a:solidFill>
                <a:latin typeface="Arial Narrow"/>
                <a:cs typeface="Arial Narrow"/>
              </a:rPr>
              <a:t>NÚMEROS </a:t>
            </a:r>
            <a:endParaRPr lang="en-US" sz="4000" dirty="0">
              <a:solidFill>
                <a:srgbClr val="FFFFFF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48358" y="1901345"/>
            <a:ext cx="493704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400" b="1" dirty="0">
                <a:latin typeface="Arial narrow"/>
                <a:cs typeface="Arial narrow"/>
              </a:rPr>
              <a:t>RESULTADO QUANTITATIVO DA CAMPANHA </a:t>
            </a:r>
          </a:p>
        </p:txBody>
      </p:sp>
      <p:pic>
        <p:nvPicPr>
          <p:cNvPr id="10" name="Picture 9" descr="resultadodo_quantititivo_campanha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70" t="20741" r="16471" b="44000"/>
          <a:stretch/>
        </p:blipFill>
        <p:spPr>
          <a:xfrm>
            <a:off x="1677005" y="2905760"/>
            <a:ext cx="4534220" cy="29565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8734207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41157" y="2339473"/>
            <a:ext cx="6416844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3200" b="1" dirty="0">
                <a:solidFill>
                  <a:srgbClr val="008000"/>
                </a:solidFill>
                <a:latin typeface="Arial Narrow"/>
                <a:cs typeface="Arial Narrow"/>
              </a:rPr>
              <a:t>Localidades-alvo </a:t>
            </a:r>
            <a:endParaRPr lang="pt-BR" sz="3200" b="1" dirty="0" smtClean="0">
              <a:solidFill>
                <a:srgbClr val="008000"/>
              </a:solidFill>
              <a:latin typeface="Arial Narrow"/>
              <a:cs typeface="Arial Narrow"/>
            </a:endParaRPr>
          </a:p>
          <a:p>
            <a:endParaRPr lang="pt-BR" sz="2400" dirty="0">
              <a:solidFill>
                <a:srgbClr val="008000"/>
              </a:solidFill>
              <a:latin typeface="Arial Narrow"/>
              <a:cs typeface="Arial Narrow"/>
            </a:endParaRPr>
          </a:p>
          <a:p>
            <a:pPr marL="342900" indent="-342900">
              <a:buFont typeface="Arial"/>
              <a:buChar char="•"/>
            </a:pPr>
            <a:r>
              <a:rPr lang="pt-BR" sz="2200" dirty="0">
                <a:latin typeface="Arial Narrow"/>
                <a:cs typeface="Arial Narrow"/>
              </a:rPr>
              <a:t>Cidades-sede da Copa das Confederações e da Copa do Mundo de 2014, bem como municípios próximos, considerados destinos turísticos. </a:t>
            </a:r>
            <a:r>
              <a:rPr lang="pt-BR" sz="2200" b="1" dirty="0">
                <a:latin typeface="Arial Narrow"/>
                <a:cs typeface="Arial Narrow"/>
              </a:rPr>
              <a:t>Prioridade para a Copa das Confederações</a:t>
            </a:r>
            <a:r>
              <a:rPr lang="pt-BR" sz="2200" b="1" dirty="0" smtClean="0">
                <a:latin typeface="Arial Narrow"/>
                <a:cs typeface="Arial Narrow"/>
              </a:rPr>
              <a:t>.</a:t>
            </a:r>
            <a:endParaRPr lang="pt-BR" sz="2200" b="1" dirty="0">
              <a:latin typeface="Arial Narrow"/>
              <a:cs typeface="Arial Narrow"/>
            </a:endParaRPr>
          </a:p>
        </p:txBody>
      </p:sp>
      <p:sp>
        <p:nvSpPr>
          <p:cNvPr id="5" name="Rectangle 4"/>
          <p:cNvSpPr/>
          <p:nvPr/>
        </p:nvSpPr>
        <p:spPr>
          <a:xfrm rot="21199931">
            <a:off x="370681" y="289634"/>
            <a:ext cx="499075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3200" dirty="0">
                <a:solidFill>
                  <a:schemeClr val="bg1"/>
                </a:solidFill>
                <a:latin typeface="Arial Narrow"/>
                <a:cs typeface="Arial Narrow"/>
              </a:rPr>
              <a:t>LOCALIDADES-ALVO </a:t>
            </a:r>
            <a:r>
              <a:rPr lang="pt-BR" sz="3200" dirty="0" smtClean="0">
                <a:solidFill>
                  <a:schemeClr val="bg1"/>
                </a:solidFill>
                <a:latin typeface="Arial Narrow"/>
                <a:cs typeface="Arial Narrow"/>
              </a:rPr>
              <a:t/>
            </a:r>
            <a:br>
              <a:rPr lang="pt-BR" sz="3200" dirty="0" smtClean="0">
                <a:solidFill>
                  <a:schemeClr val="bg1"/>
                </a:solidFill>
                <a:latin typeface="Arial Narrow"/>
                <a:cs typeface="Arial Narrow"/>
              </a:rPr>
            </a:br>
            <a:r>
              <a:rPr lang="pt-BR" sz="3200" dirty="0" smtClean="0">
                <a:solidFill>
                  <a:schemeClr val="bg1"/>
                </a:solidFill>
                <a:latin typeface="Arial Narrow"/>
                <a:cs typeface="Arial Narrow"/>
              </a:rPr>
              <a:t>E </a:t>
            </a:r>
            <a:r>
              <a:rPr lang="pt-BR" sz="3200" dirty="0">
                <a:solidFill>
                  <a:schemeClr val="bg1"/>
                </a:solidFill>
                <a:latin typeface="Arial Narrow"/>
                <a:cs typeface="Arial Narrow"/>
              </a:rPr>
              <a:t>PÚBLICO/ALVO </a:t>
            </a:r>
            <a:r>
              <a:rPr lang="pt-BR" sz="3200" dirty="0" smtClean="0">
                <a:solidFill>
                  <a:schemeClr val="bg1"/>
                </a:solidFill>
                <a:latin typeface="Arial Narrow"/>
                <a:cs typeface="Arial Narrow"/>
              </a:rPr>
              <a:t> </a:t>
            </a:r>
            <a:endParaRPr lang="en-US" sz="3200" dirty="0">
              <a:solidFill>
                <a:schemeClr val="bg1"/>
              </a:solidFill>
              <a:latin typeface="Arial Narrow"/>
              <a:cs typeface="Arial Narrow"/>
            </a:endParaRPr>
          </a:p>
        </p:txBody>
      </p:sp>
    </p:spTree>
    <p:extLst>
      <p:ext uri="{BB962C8B-B14F-4D97-AF65-F5344CB8AC3E}">
        <p14:creationId xmlns:p14="http://schemas.microsoft.com/office/powerpoint/2010/main" val="30467951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862</TotalTime>
  <Words>1212</Words>
  <Application>Microsoft Macintosh PowerPoint</Application>
  <PresentationFormat>On-screen Show (4:3)</PresentationFormat>
  <Paragraphs>106</Paragraphs>
  <Slides>33</Slides>
  <Notes>3</Notes>
  <HiddenSlides>0</HiddenSlides>
  <MMClips>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4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Grupo Informe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Z</dc:title>
  <dc:creator>Chica Magalhães</dc:creator>
  <cp:lastModifiedBy>Chica Magalhães</cp:lastModifiedBy>
  <cp:revision>116</cp:revision>
  <dcterms:created xsi:type="dcterms:W3CDTF">2012-05-12T22:34:04Z</dcterms:created>
  <dcterms:modified xsi:type="dcterms:W3CDTF">2012-07-19T13:05:10Z</dcterms:modified>
</cp:coreProperties>
</file>